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70" r:id="rId4"/>
    <p:sldId id="257" r:id="rId5"/>
    <p:sldId id="258" r:id="rId6"/>
    <p:sldId id="259" r:id="rId7"/>
    <p:sldId id="271" r:id="rId8"/>
    <p:sldId id="273" r:id="rId9"/>
    <p:sldId id="272" r:id="rId10"/>
    <p:sldId id="264" r:id="rId11"/>
    <p:sldId id="260" r:id="rId12"/>
    <p:sldId id="261" r:id="rId13"/>
    <p:sldId id="262" r:id="rId14"/>
    <p:sldId id="265" r:id="rId15"/>
    <p:sldId id="275" r:id="rId16"/>
    <p:sldId id="274" r:id="rId17"/>
    <p:sldId id="277" r:id="rId18"/>
    <p:sldId id="276" r:id="rId19"/>
    <p:sldId id="267" r:id="rId20"/>
    <p:sldId id="266" r:id="rId21"/>
    <p:sldId id="278" r:id="rId22"/>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p:cViewPr varScale="1">
        <p:scale>
          <a:sx n="100" d="100"/>
          <a:sy n="100" d="100"/>
        </p:scale>
        <p:origin x="-23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r-HR"/>
          </a:p>
        </p:txBody>
      </p:sp>
      <p:sp>
        <p:nvSpPr>
          <p:cNvPr id="4" name="Date Placeholder 3"/>
          <p:cNvSpPr>
            <a:spLocks noGrp="1"/>
          </p:cNvSpPr>
          <p:nvPr>
            <p:ph type="dt" sz="half" idx="10"/>
          </p:nvPr>
        </p:nvSpPr>
        <p:spPr/>
        <p:txBody>
          <a:bodyPr/>
          <a:lstStyle/>
          <a:p>
            <a:fld id="{F9F9B06E-BC28-442B-9BE1-4819CFC1DA90}" type="datetimeFigureOut">
              <a:rPr lang="sr-Latn-CS" smtClean="0"/>
              <a:pPr/>
              <a:t>22.3.2013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0B436DCF-B5C7-4F3B-AEE4-6266F4469EA0}" type="slidenum">
              <a:rPr lang="hr-HR" smtClean="0"/>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F9F9B06E-BC28-442B-9BE1-4819CFC1DA90}" type="datetimeFigureOut">
              <a:rPr lang="sr-Latn-CS" smtClean="0"/>
              <a:pPr/>
              <a:t>22.3.2013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0B436DCF-B5C7-4F3B-AEE4-6266F4469EA0}"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F9F9B06E-BC28-442B-9BE1-4819CFC1DA90}" type="datetimeFigureOut">
              <a:rPr lang="sr-Latn-CS" smtClean="0"/>
              <a:pPr/>
              <a:t>22.3.2013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0B436DCF-B5C7-4F3B-AEE4-6266F4469EA0}"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F9F9B06E-BC28-442B-9BE1-4819CFC1DA90}" type="datetimeFigureOut">
              <a:rPr lang="sr-Latn-CS" smtClean="0"/>
              <a:pPr/>
              <a:t>22.3.2013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0B436DCF-B5C7-4F3B-AEE4-6266F4469EA0}" type="slidenum">
              <a:rPr lang="hr-HR" smtClean="0"/>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F9B06E-BC28-442B-9BE1-4819CFC1DA90}" type="datetimeFigureOut">
              <a:rPr lang="sr-Latn-CS" smtClean="0"/>
              <a:pPr/>
              <a:t>22.3.2013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0B436DCF-B5C7-4F3B-AEE4-6266F4469EA0}" type="slidenum">
              <a:rPr lang="hr-HR" smtClean="0"/>
              <a:pPr/>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p>
            <a:fld id="{F9F9B06E-BC28-442B-9BE1-4819CFC1DA90}" type="datetimeFigureOut">
              <a:rPr lang="sr-Latn-CS" smtClean="0"/>
              <a:pPr/>
              <a:t>22.3.2013</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0B436DCF-B5C7-4F3B-AEE4-6266F4469EA0}" type="slidenum">
              <a:rPr lang="hr-HR" smtClean="0"/>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p>
            <a:fld id="{F9F9B06E-BC28-442B-9BE1-4819CFC1DA90}" type="datetimeFigureOut">
              <a:rPr lang="sr-Latn-CS" smtClean="0"/>
              <a:pPr/>
              <a:t>22.3.2013</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0B436DCF-B5C7-4F3B-AEE4-6266F4469EA0}" type="slidenum">
              <a:rPr lang="hr-HR" smtClean="0"/>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p>
            <a:fld id="{F9F9B06E-BC28-442B-9BE1-4819CFC1DA90}" type="datetimeFigureOut">
              <a:rPr lang="sr-Latn-CS" smtClean="0"/>
              <a:pPr/>
              <a:t>22.3.2013</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0B436DCF-B5C7-4F3B-AEE4-6266F4469EA0}" type="slidenum">
              <a:rPr lang="hr-HR" smtClean="0"/>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F9B06E-BC28-442B-9BE1-4819CFC1DA90}" type="datetimeFigureOut">
              <a:rPr lang="sr-Latn-CS" smtClean="0"/>
              <a:pPr/>
              <a:t>22.3.2013</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0B436DCF-B5C7-4F3B-AEE4-6266F4469EA0}"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F9B06E-BC28-442B-9BE1-4819CFC1DA90}" type="datetimeFigureOut">
              <a:rPr lang="sr-Latn-CS" smtClean="0"/>
              <a:pPr/>
              <a:t>22.3.2013</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0B436DCF-B5C7-4F3B-AEE4-6266F4469EA0}" type="slidenum">
              <a:rPr lang="hr-HR" smtClean="0"/>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F9B06E-BC28-442B-9BE1-4819CFC1DA90}" type="datetimeFigureOut">
              <a:rPr lang="sr-Latn-CS" smtClean="0"/>
              <a:pPr/>
              <a:t>22.3.2013</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0B436DCF-B5C7-4F3B-AEE4-6266F4469EA0}" type="slidenum">
              <a:rPr lang="hr-HR" smtClean="0"/>
              <a:pPr/>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hr-H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F9B06E-BC28-442B-9BE1-4819CFC1DA90}" type="datetimeFigureOut">
              <a:rPr lang="sr-Latn-CS" smtClean="0"/>
              <a:pPr/>
              <a:t>22.3.2013</a:t>
            </a:fld>
            <a:endParaRPr lang="hr-H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436DCF-B5C7-4F3B-AEE4-6266F4469EA0}" type="slidenum">
              <a:rPr lang="hr-HR" smtClean="0"/>
              <a:pPr/>
              <a:t>‹#›</a:t>
            </a:fld>
            <a:endParaRPr lang="hr-H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jpeg"/></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6.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 Id="rId9" Type="http://schemas.openxmlformats.org/officeDocument/2006/relationships/image" Target="../media/image54.jpeg"/></Relationships>
</file>

<file path=ppt/slides/_rels/slide1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1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1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69.jpeg"/><Relationship Id="rId7" Type="http://schemas.openxmlformats.org/officeDocument/2006/relationships/image" Target="../media/image73.jpeg"/><Relationship Id="rId2" Type="http://schemas.openxmlformats.org/officeDocument/2006/relationships/image" Target="../media/image68.jpeg"/><Relationship Id="rId1" Type="http://schemas.openxmlformats.org/officeDocument/2006/relationships/slideLayout" Target="../slideLayouts/slideLayout2.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ovi vinodolski[1].jp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42910" y="4071942"/>
            <a:ext cx="7772400" cy="1470025"/>
          </a:xfrm>
        </p:spPr>
        <p:txBody>
          <a:bodyPr/>
          <a:lstStyle/>
          <a:p>
            <a:endParaRPr lang="hr-HR" dirty="0">
              <a:ln>
                <a:solidFill>
                  <a:sysClr val="windowText" lastClr="000000"/>
                </a:solidFill>
              </a:ln>
              <a:solidFill>
                <a:sysClr val="windowText" lastClr="000000"/>
              </a:solidFill>
            </a:endParaRPr>
          </a:p>
        </p:txBody>
      </p:sp>
      <p:sp>
        <p:nvSpPr>
          <p:cNvPr id="3" name="Subtitle 2"/>
          <p:cNvSpPr>
            <a:spLocks noGrp="1"/>
          </p:cNvSpPr>
          <p:nvPr>
            <p:ph type="subTitle" idx="1"/>
          </p:nvPr>
        </p:nvSpPr>
        <p:spPr/>
        <p:txBody>
          <a:bodyPr/>
          <a:lstStyle/>
          <a:p>
            <a:r>
              <a:rPr lang="hr-HR" dirty="0" smtClean="0">
                <a:ln>
                  <a:solidFill>
                    <a:sysClr val="windowText" lastClr="000000"/>
                  </a:solidFill>
                </a:ln>
                <a:solidFill>
                  <a:sysClr val="windowText" lastClr="000000"/>
                </a:solidFill>
              </a:rPr>
              <a:t>Škola u prirodi – Novi Vinodolski</a:t>
            </a:r>
            <a:br>
              <a:rPr lang="hr-HR" dirty="0" smtClean="0">
                <a:ln>
                  <a:solidFill>
                    <a:sysClr val="windowText" lastClr="000000"/>
                  </a:solidFill>
                </a:ln>
                <a:solidFill>
                  <a:sysClr val="windowText" lastClr="000000"/>
                </a:solidFill>
              </a:rPr>
            </a:br>
            <a:r>
              <a:rPr lang="hr-HR" dirty="0" smtClean="0">
                <a:ln>
                  <a:solidFill>
                    <a:sysClr val="windowText" lastClr="000000"/>
                  </a:solidFill>
                </a:ln>
                <a:solidFill>
                  <a:sysClr val="windowText" lastClr="000000"/>
                </a:solidFill>
              </a:rPr>
              <a:t>4. a, b i c razred OŠ Velika Mlaka</a:t>
            </a:r>
            <a:br>
              <a:rPr lang="hr-HR" dirty="0" smtClean="0">
                <a:ln>
                  <a:solidFill>
                    <a:sysClr val="windowText" lastClr="000000"/>
                  </a:solidFill>
                </a:ln>
                <a:solidFill>
                  <a:sysClr val="windowText" lastClr="000000"/>
                </a:solidFill>
              </a:rPr>
            </a:br>
            <a:endParaRPr lang="hr-HR" dirty="0" smtClean="0">
              <a:ln>
                <a:solidFill>
                  <a:sysClr val="windowText" lastClr="000000"/>
                </a:solidFill>
              </a:ln>
              <a:solidFill>
                <a:sysClr val="windowText" lastClr="000000"/>
              </a:solidFill>
            </a:endParaRPr>
          </a:p>
          <a:p>
            <a:endParaRPr lang="hr-H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a:xfrm>
            <a:off x="428596" y="571480"/>
            <a:ext cx="8229600" cy="5768997"/>
          </a:xfrm>
        </p:spPr>
        <p:txBody>
          <a:bodyPr>
            <a:normAutofit fontScale="62500" lnSpcReduction="20000"/>
          </a:bodyPr>
          <a:lstStyle/>
          <a:p>
            <a:r>
              <a:rPr lang="hr-HR" sz="4000" dirty="0">
                <a:latin typeface="Arial Narrow" pitchFamily="34" charset="0"/>
              </a:rPr>
              <a:t>Hostel "Villa Rustica" smješten je u Novom Vinodolskom, najstarijem gradu crikveničko-vinodolske rivijere, mjestu duge civilizacijske tradicije i bogate kulturne prošlosti. Rimljani su ga nazvali "Vallis Vineria", što znači "Dolina Vinograda", a u okolici grada još su djelomično očuvani ti čuveni vinogradi i maslinici. Grad je bio rasadište stare hrvatske glagoljice, na kojoj je 1288. godine napisan Vinodolski zakonik, dokument velike povijesne vrijednosti. Stoljetnu turističku tradiciju Novi je Vinodolski razvio zahvaljujući izvanredno povoljnom podneblju, blagim zimama i toplim ljetima, sredozemnom raslinju, čistom moru i zraku. Blago sredozemno podneblje s oko 2300 sunčanih sati u godini i strujanje gorskog zraka iz šuma planinskog zaleđa, čine to područje jedinstvenom klimatskom oazom</a:t>
            </a:r>
            <a:r>
              <a:rPr lang="hr-HR" sz="4000" dirty="0" smtClean="0">
                <a:latin typeface="Arial Narrow" pitchFamily="34" charset="0"/>
              </a:rPr>
              <a:t>.</a:t>
            </a:r>
          </a:p>
          <a:p>
            <a:pPr>
              <a:buNone/>
            </a:pPr>
            <a:endParaRPr lang="hr-HR" sz="4000" dirty="0">
              <a:latin typeface="Arial Narrow" pitchFamily="34" charset="0"/>
            </a:endParaRPr>
          </a:p>
          <a:p>
            <a:r>
              <a:rPr lang="hr-HR" sz="3800" dirty="0">
                <a:latin typeface="Arial Narrow" pitchFamily="34" charset="0"/>
              </a:rPr>
              <a:t>U</a:t>
            </a:r>
            <a:r>
              <a:rPr lang="hr-HR" sz="4000" dirty="0">
                <a:latin typeface="Arial Narrow" pitchFamily="34" charset="0"/>
              </a:rPr>
              <a:t>z samo more, u pojasu zelenog sredozemnog raslinja, na ostacima rimskog ljetnikovca (Villa rustica), smješten je hostel koji je po njemu i dobio ime. Zgrada Hostela se terasasto spušta prema moru, a od mora je dijeli samo šetnica.</a:t>
            </a:r>
          </a:p>
          <a:p>
            <a:endParaRPr lang="hr-HR" dirty="0"/>
          </a:p>
        </p:txBody>
      </p:sp>
      <p:pic>
        <p:nvPicPr>
          <p:cNvPr id="4" name="Picture 3" descr="Novi Vinodolski"/>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14282" y="0"/>
            <a:ext cx="3929090" cy="3571900"/>
          </a:xfrm>
          <a:prstGeom prst="rect">
            <a:avLst/>
          </a:prstGeom>
          <a:noFill/>
          <a:ln w="9525">
            <a:noFill/>
            <a:miter lim="800000"/>
            <a:headEnd/>
            <a:tailEnd/>
          </a:ln>
        </p:spPr>
      </p:pic>
      <p:pic>
        <p:nvPicPr>
          <p:cNvPr id="5" name="Picture 4" descr="Novi Vinodolski"/>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929190" y="0"/>
            <a:ext cx="3896379" cy="3571900"/>
          </a:xfrm>
          <a:prstGeom prst="rect">
            <a:avLst/>
          </a:prstGeom>
          <a:noFill/>
          <a:ln w="9525">
            <a:noFill/>
            <a:miter lim="800000"/>
            <a:headEnd/>
            <a:tailEnd/>
          </a:ln>
        </p:spPr>
      </p:pic>
      <p:pic>
        <p:nvPicPr>
          <p:cNvPr id="6" name="Picture 5" descr="Novi Vinodolski"/>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2643174" y="3643314"/>
            <a:ext cx="3571900" cy="2928958"/>
          </a:xfrm>
          <a:prstGeom prst="rect">
            <a:avLst/>
          </a:prstGeom>
          <a:noFill/>
          <a:ln w="9525">
            <a:noFill/>
            <a:miter lim="800000"/>
            <a:headEnd/>
            <a:tailEnd/>
          </a:ln>
        </p:spPr>
      </p:pic>
      <p:pic>
        <p:nvPicPr>
          <p:cNvPr id="8194" name="Picture 2" descr="C:\Users\Ivan\Desktop\SKOLA U PRIRODI\P3131305.JPG"/>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214281" y="0"/>
            <a:ext cx="8763029" cy="6572272"/>
          </a:xfrm>
          <a:prstGeom prst="rect">
            <a:avLst/>
          </a:prstGeom>
          <a:noFill/>
        </p:spPr>
      </p:pic>
      <p:pic>
        <p:nvPicPr>
          <p:cNvPr id="8195" name="Picture 3" descr="C:\Users\Ivan\Desktop\SKOLA U PRIRODI\P3131304.JPG"/>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p:spPr>
      </p:pic>
      <p:pic>
        <p:nvPicPr>
          <p:cNvPr id="8196" name="Picture 4" descr="E:\IMGP4287.JPG"/>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p:spPr>
      </p:pic>
      <p:pic>
        <p:nvPicPr>
          <p:cNvPr id="8197" name="Picture 5" descr="E:\IMGP4288.JPG"/>
          <p:cNvPicPr>
            <a:picLocks noChangeAspect="1" noChangeArrowheads="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p:spPr>
      </p:pic>
      <p:pic>
        <p:nvPicPr>
          <p:cNvPr id="8198" name="Picture 6" descr="E:\IMGP4289.JPG"/>
          <p:cNvPicPr>
            <a:picLocks noChangeAspect="1" noChangeArrowheads="1"/>
          </p:cNvPicPr>
          <p:nvPr/>
        </p:nvPicPr>
        <p:blipFill>
          <a:blip r:embed="rId9" cstate="email">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58" presetClass="entr" presetSubtype="0" accel="10000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2000" fill="hold"/>
                                        <p:tgtEl>
                                          <p:spTgt spid="6"/>
                                        </p:tgtEl>
                                        <p:attrNameLst>
                                          <p:attrName>ppt_w</p:attrName>
                                        </p:attrNameLst>
                                      </p:cBhvr>
                                      <p:tavLst>
                                        <p:tav tm="0">
                                          <p:val>
                                            <p:strVal val="#ppt_w*2.5"/>
                                          </p:val>
                                        </p:tav>
                                        <p:tav tm="100000">
                                          <p:val>
                                            <p:strVal val="#ppt_w"/>
                                          </p:val>
                                        </p:tav>
                                      </p:tavLst>
                                    </p:anim>
                                    <p:anim calcmode="lin" valueType="num">
                                      <p:cBhvr>
                                        <p:cTn id="25" dur="2000" fill="hold"/>
                                        <p:tgtEl>
                                          <p:spTgt spid="6"/>
                                        </p:tgtEl>
                                        <p:attrNameLst>
                                          <p:attrName>ppt_h</p:attrName>
                                        </p:attrNameLst>
                                      </p:cBhvr>
                                      <p:tavLst>
                                        <p:tav tm="0">
                                          <p:val>
                                            <p:strVal val="#ppt_h*0.01"/>
                                          </p:val>
                                        </p:tav>
                                        <p:tav tm="100000">
                                          <p:val>
                                            <p:strVal val="#ppt_h"/>
                                          </p:val>
                                        </p:tav>
                                      </p:tavLst>
                                    </p:anim>
                                    <p:anim calcmode="lin" valueType="num">
                                      <p:cBhvr>
                                        <p:cTn id="26" dur="2000" fill="hold"/>
                                        <p:tgtEl>
                                          <p:spTgt spid="6"/>
                                        </p:tgtEl>
                                        <p:attrNameLst>
                                          <p:attrName>ppt_x</p:attrName>
                                        </p:attrNameLst>
                                      </p:cBhvr>
                                      <p:tavLst>
                                        <p:tav tm="0">
                                          <p:val>
                                            <p:strVal val="#ppt_x"/>
                                          </p:val>
                                        </p:tav>
                                        <p:tav tm="100000">
                                          <p:val>
                                            <p:strVal val="#ppt_x"/>
                                          </p:val>
                                        </p:tav>
                                      </p:tavLst>
                                    </p:anim>
                                    <p:anim calcmode="lin" valueType="num">
                                      <p:cBhvr>
                                        <p:cTn id="27" dur="2000" fill="hold"/>
                                        <p:tgtEl>
                                          <p:spTgt spid="6"/>
                                        </p:tgtEl>
                                        <p:attrNameLst>
                                          <p:attrName>ppt_y</p:attrName>
                                        </p:attrNameLst>
                                      </p:cBhvr>
                                      <p:tavLst>
                                        <p:tav tm="0">
                                          <p:val>
                                            <p:strVal val="#ppt_h+1"/>
                                          </p:val>
                                        </p:tav>
                                        <p:tav tm="100000">
                                          <p:val>
                                            <p:strVal val="#ppt_y"/>
                                          </p:val>
                                        </p:tav>
                                      </p:tavLst>
                                    </p:anim>
                                    <p:animEffect transition="in" filter="fade">
                                      <p:cBhvr>
                                        <p:cTn id="28" dur="2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194"/>
                                        </p:tgtEl>
                                        <p:attrNameLst>
                                          <p:attrName>style.visibility</p:attrName>
                                        </p:attrNameLst>
                                      </p:cBhvr>
                                      <p:to>
                                        <p:strVal val="visible"/>
                                      </p:to>
                                    </p:set>
                                    <p:animEffect transition="in" filter="fade">
                                      <p:cBhvr>
                                        <p:cTn id="33" dur="2000"/>
                                        <p:tgtEl>
                                          <p:spTgt spid="8194"/>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8195"/>
                                        </p:tgtEl>
                                        <p:attrNameLst>
                                          <p:attrName>style.visibility</p:attrName>
                                        </p:attrNameLst>
                                      </p:cBhvr>
                                      <p:to>
                                        <p:strVal val="visible"/>
                                      </p:to>
                                    </p:set>
                                    <p:anim calcmode="lin" valueType="num">
                                      <p:cBhvr additive="base">
                                        <p:cTn id="38" dur="2000" fill="hold"/>
                                        <p:tgtEl>
                                          <p:spTgt spid="8195"/>
                                        </p:tgtEl>
                                        <p:attrNameLst>
                                          <p:attrName>ppt_x</p:attrName>
                                        </p:attrNameLst>
                                      </p:cBhvr>
                                      <p:tavLst>
                                        <p:tav tm="0">
                                          <p:val>
                                            <p:strVal val="#ppt_x"/>
                                          </p:val>
                                        </p:tav>
                                        <p:tav tm="100000">
                                          <p:val>
                                            <p:strVal val="#ppt_x"/>
                                          </p:val>
                                        </p:tav>
                                      </p:tavLst>
                                    </p:anim>
                                    <p:anim calcmode="lin" valueType="num">
                                      <p:cBhvr additive="base">
                                        <p:cTn id="39" dur="2000" fill="hold"/>
                                        <p:tgtEl>
                                          <p:spTgt spid="819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9" presetClass="entr" presetSubtype="0" fill="hold" nodeType="clickEffect">
                                  <p:stCondLst>
                                    <p:cond delay="0"/>
                                  </p:stCondLst>
                                  <p:childTnLst>
                                    <p:set>
                                      <p:cBhvr>
                                        <p:cTn id="43" dur="1" fill="hold">
                                          <p:stCondLst>
                                            <p:cond delay="0"/>
                                          </p:stCondLst>
                                        </p:cTn>
                                        <p:tgtEl>
                                          <p:spTgt spid="8196"/>
                                        </p:tgtEl>
                                        <p:attrNameLst>
                                          <p:attrName>style.visibility</p:attrName>
                                        </p:attrNameLst>
                                      </p:cBhvr>
                                      <p:to>
                                        <p:strVal val="visible"/>
                                      </p:to>
                                    </p:set>
                                    <p:anim calcmode="lin" valueType="num">
                                      <p:cBhvr>
                                        <p:cTn id="44" dur="2000" fill="hold"/>
                                        <p:tgtEl>
                                          <p:spTgt spid="8196"/>
                                        </p:tgtEl>
                                        <p:attrNameLst>
                                          <p:attrName>ppt_x</p:attrName>
                                        </p:attrNameLst>
                                      </p:cBhvr>
                                      <p:tavLst>
                                        <p:tav tm="0">
                                          <p:val>
                                            <p:strVal val="#ppt_x-.2"/>
                                          </p:val>
                                        </p:tav>
                                        <p:tav tm="100000">
                                          <p:val>
                                            <p:strVal val="#ppt_x"/>
                                          </p:val>
                                        </p:tav>
                                      </p:tavLst>
                                    </p:anim>
                                    <p:anim calcmode="lin" valueType="num">
                                      <p:cBhvr>
                                        <p:cTn id="45" dur="2000" fill="hold"/>
                                        <p:tgtEl>
                                          <p:spTgt spid="8196"/>
                                        </p:tgtEl>
                                        <p:attrNameLst>
                                          <p:attrName>ppt_y</p:attrName>
                                        </p:attrNameLst>
                                      </p:cBhvr>
                                      <p:tavLst>
                                        <p:tav tm="0">
                                          <p:val>
                                            <p:strVal val="#ppt_y"/>
                                          </p:val>
                                        </p:tav>
                                        <p:tav tm="100000">
                                          <p:val>
                                            <p:strVal val="#ppt_y"/>
                                          </p:val>
                                        </p:tav>
                                      </p:tavLst>
                                    </p:anim>
                                    <p:animEffect transition="in" filter="wipe(right)" prLst="gradientSize: 0.1">
                                      <p:cBhvr>
                                        <p:cTn id="46" dur="2000"/>
                                        <p:tgtEl>
                                          <p:spTgt spid="8196"/>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8197"/>
                                        </p:tgtEl>
                                        <p:attrNameLst>
                                          <p:attrName>style.visibility</p:attrName>
                                        </p:attrNameLst>
                                      </p:cBhvr>
                                      <p:to>
                                        <p:strVal val="visible"/>
                                      </p:to>
                                    </p:set>
                                    <p:animEffect transition="in" filter="fade">
                                      <p:cBhvr>
                                        <p:cTn id="51" dur="2000"/>
                                        <p:tgtEl>
                                          <p:spTgt spid="8197"/>
                                        </p:tgtEl>
                                      </p:cBhvr>
                                    </p:animEffect>
                                    <p:anim calcmode="lin" valueType="num">
                                      <p:cBhvr>
                                        <p:cTn id="52" dur="2000" fill="hold"/>
                                        <p:tgtEl>
                                          <p:spTgt spid="8197"/>
                                        </p:tgtEl>
                                        <p:attrNameLst>
                                          <p:attrName>ppt_x</p:attrName>
                                        </p:attrNameLst>
                                      </p:cBhvr>
                                      <p:tavLst>
                                        <p:tav tm="0">
                                          <p:val>
                                            <p:strVal val="#ppt_x"/>
                                          </p:val>
                                        </p:tav>
                                        <p:tav tm="100000">
                                          <p:val>
                                            <p:strVal val="#ppt_x"/>
                                          </p:val>
                                        </p:tav>
                                      </p:tavLst>
                                    </p:anim>
                                    <p:anim calcmode="lin" valueType="num">
                                      <p:cBhvr>
                                        <p:cTn id="53" dur="2000" fill="hold"/>
                                        <p:tgtEl>
                                          <p:spTgt spid="8197"/>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8198"/>
                                        </p:tgtEl>
                                        <p:attrNameLst>
                                          <p:attrName>style.visibility</p:attrName>
                                        </p:attrNameLst>
                                      </p:cBhvr>
                                      <p:to>
                                        <p:strVal val="visible"/>
                                      </p:to>
                                    </p:set>
                                    <p:anim calcmode="lin" valueType="num">
                                      <p:cBhvr additive="base">
                                        <p:cTn id="58" dur="2000" fill="hold"/>
                                        <p:tgtEl>
                                          <p:spTgt spid="8198"/>
                                        </p:tgtEl>
                                        <p:attrNameLst>
                                          <p:attrName>ppt_x</p:attrName>
                                        </p:attrNameLst>
                                      </p:cBhvr>
                                      <p:tavLst>
                                        <p:tav tm="0">
                                          <p:val>
                                            <p:strVal val="#ppt_x"/>
                                          </p:val>
                                        </p:tav>
                                        <p:tav tm="100000">
                                          <p:val>
                                            <p:strVal val="#ppt_x"/>
                                          </p:val>
                                        </p:tav>
                                      </p:tavLst>
                                    </p:anim>
                                    <p:anim calcmode="lin" valueType="num">
                                      <p:cBhvr additive="base">
                                        <p:cTn id="59" dur="2000" fill="hold"/>
                                        <p:tgtEl>
                                          <p:spTgt spid="81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buFont typeface="Arial" pitchFamily="34" charset="0"/>
              <a:buChar char="•"/>
            </a:pPr>
            <a:r>
              <a:rPr lang="hr-HR" dirty="0" smtClean="0">
                <a:latin typeface="Arial Narrow" pitchFamily="34" charset="0"/>
              </a:rPr>
              <a:t> Upoznavanje povijesti mjesta i obilazak muzeja  </a:t>
            </a:r>
            <a:endParaRPr lang="hr-HR" dirty="0">
              <a:latin typeface="Arial Narrow" pitchFamily="34" charset="0"/>
            </a:endParaRPr>
          </a:p>
        </p:txBody>
      </p:sp>
      <p:sp>
        <p:nvSpPr>
          <p:cNvPr id="3" name="Content Placeholder 2"/>
          <p:cNvSpPr>
            <a:spLocks noGrp="1"/>
          </p:cNvSpPr>
          <p:nvPr>
            <p:ph idx="1"/>
          </p:nvPr>
        </p:nvSpPr>
        <p:spPr>
          <a:xfrm>
            <a:off x="428596" y="1285860"/>
            <a:ext cx="8229600" cy="4525963"/>
          </a:xfrm>
        </p:spPr>
        <p:txBody>
          <a:bodyPr/>
          <a:lstStyle/>
          <a:p>
            <a:r>
              <a:rPr lang="hr-HR" sz="2800" dirty="0">
                <a:latin typeface="Arial Narrow" pitchFamily="34" charset="0"/>
              </a:rPr>
              <a:t>Prvo spominjanje Novoga u </a:t>
            </a:r>
            <a:r>
              <a:rPr lang="hr-HR" sz="2800" dirty="0" smtClean="0">
                <a:latin typeface="Arial Narrow" pitchFamily="34" charset="0"/>
              </a:rPr>
              <a:t>pisanom </a:t>
            </a:r>
            <a:r>
              <a:rPr lang="hr-HR" sz="2800" dirty="0">
                <a:latin typeface="Arial Narrow" pitchFamily="34" charset="0"/>
              </a:rPr>
              <a:t>obliku datira iz godine 1288. kada se piše Vinodolski zakon. Frankopani su uspjeli staviti u zakon da im se prizna kako su oni </a:t>
            </a:r>
            <a:r>
              <a:rPr lang="hr-HR" sz="2800" i="1" dirty="0">
                <a:latin typeface="Arial Narrow" pitchFamily="34" charset="0"/>
              </a:rPr>
              <a:t>priznata najviša sudbena vlast u Vinodolu i nad svim ljudima koji ga nastavaju .</a:t>
            </a:r>
            <a:endParaRPr lang="hr-HR" sz="2800" dirty="0">
              <a:latin typeface="Arial Narrow" pitchFamily="34" charset="0"/>
            </a:endParaRPr>
          </a:p>
          <a:p>
            <a:endParaRPr lang="hr-HR" dirty="0"/>
          </a:p>
        </p:txBody>
      </p:sp>
      <p:pic>
        <p:nvPicPr>
          <p:cNvPr id="4" name="Picture 3" descr="vinodolski_zakonik_1871110655.jp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3643306" y="3143248"/>
            <a:ext cx="4714908" cy="345056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5.jp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428596" y="571480"/>
            <a:ext cx="3869812" cy="5214974"/>
          </a:xfrm>
          <a:prstGeom prst="rect">
            <a:avLst/>
          </a:prstGeom>
        </p:spPr>
      </p:pic>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a:xfrm>
            <a:off x="4071934" y="0"/>
            <a:ext cx="4857784" cy="6572272"/>
          </a:xfrm>
        </p:spPr>
        <p:txBody>
          <a:bodyPr>
            <a:normAutofit fontScale="92500" lnSpcReduction="10000"/>
          </a:bodyPr>
          <a:lstStyle/>
          <a:p>
            <a:r>
              <a:rPr lang="hr-HR" sz="2400" dirty="0">
                <a:ln>
                  <a:solidFill>
                    <a:sysClr val="windowText" lastClr="000000"/>
                  </a:solidFill>
                </a:ln>
                <a:solidFill>
                  <a:sysClr val="windowText" lastClr="000000"/>
                </a:solidFill>
                <a:latin typeface="Arial Narrow" pitchFamily="34" charset="0"/>
              </a:rPr>
              <a:t>Novi je ostao pod Frankopanima do 1671. kada je ubijen posljednji Frankopan. Novi je u srednjem vijeku imao nekoliko teških godina i dana.1496. godine Novi je stradao od kuge, a jedan od težih dana je i 27. kolovoza 1527. kada su </a:t>
            </a:r>
            <a:r>
              <a:rPr lang="hr-HR" sz="2400" dirty="0" smtClean="0">
                <a:ln>
                  <a:solidFill>
                    <a:sysClr val="windowText" lastClr="000000"/>
                  </a:solidFill>
                </a:ln>
                <a:solidFill>
                  <a:sysClr val="windowText" lastClr="000000"/>
                </a:solidFill>
                <a:latin typeface="Arial Narrow" pitchFamily="34" charset="0"/>
              </a:rPr>
              <a:t>Turci</a:t>
            </a:r>
            <a:r>
              <a:rPr lang="hr-HR" sz="2400" dirty="0">
                <a:ln>
                  <a:solidFill>
                    <a:sysClr val="windowText" lastClr="000000"/>
                  </a:solidFill>
                </a:ln>
                <a:solidFill>
                  <a:sysClr val="windowText" lastClr="000000"/>
                </a:solidFill>
                <a:latin typeface="Arial Narrow" pitchFamily="34" charset="0"/>
              </a:rPr>
              <a:t> zapalili i opljačkali grad. Istu je sudbinu grad doživio 1598. godine kada su Mlečani pod zapovjedništvom admirala Ivana Bemba opljačkali grad i porušili tvrđavu Lopsica. Još je više grad stradao 29. kolovoza 1615. kada je posada grada Novoga išla u pomoć Uskocima za što su saznali Mlečani te napali slabo čuvan </a:t>
            </a:r>
            <a:r>
              <a:rPr lang="hr-HR" sz="2400" dirty="0" smtClean="0">
                <a:ln>
                  <a:solidFill>
                    <a:sysClr val="windowText" lastClr="000000"/>
                  </a:solidFill>
                </a:ln>
                <a:solidFill>
                  <a:sysClr val="windowText" lastClr="000000"/>
                </a:solidFill>
                <a:latin typeface="Arial Narrow" pitchFamily="34" charset="0"/>
              </a:rPr>
              <a:t>grad. Toga </a:t>
            </a:r>
            <a:r>
              <a:rPr lang="hr-HR" sz="2400" dirty="0">
                <a:ln>
                  <a:solidFill>
                    <a:sysClr val="windowText" lastClr="000000"/>
                  </a:solidFill>
                </a:ln>
                <a:solidFill>
                  <a:sysClr val="windowText" lastClr="000000"/>
                </a:solidFill>
                <a:latin typeface="Arial Narrow" pitchFamily="34" charset="0"/>
              </a:rPr>
              <a:t>su dana Mlečani barbarski pobili starce, žene i djecu sve za slavu Venecije. Jedna od najstarijih građevina je stolna crkva sv. Filipa i Jakova koju je posvetio biskup Kristofor 1498. a koja je restaurirna1520. godine. </a:t>
            </a:r>
          </a:p>
        </p:txBody>
      </p:sp>
      <p:pic>
        <p:nvPicPr>
          <p:cNvPr id="5" name="Picture 4" descr="Datoteka:Crkva Sv Filipa i Jakova 1207.JPG"/>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2123728" y="408063"/>
            <a:ext cx="4643470" cy="614366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dirty="0"/>
          </a:p>
        </p:txBody>
      </p:sp>
      <p:sp>
        <p:nvSpPr>
          <p:cNvPr id="3" name="Content Placeholder 2"/>
          <p:cNvSpPr>
            <a:spLocks noGrp="1"/>
          </p:cNvSpPr>
          <p:nvPr>
            <p:ph idx="1"/>
          </p:nvPr>
        </p:nvSpPr>
        <p:spPr>
          <a:xfrm>
            <a:off x="357158" y="357166"/>
            <a:ext cx="4000528" cy="6072230"/>
          </a:xfrm>
        </p:spPr>
        <p:txBody>
          <a:bodyPr>
            <a:normAutofit fontScale="92500" lnSpcReduction="10000"/>
          </a:bodyPr>
          <a:lstStyle/>
          <a:p>
            <a:r>
              <a:rPr lang="hr-HR" sz="2800" dirty="0" smtClean="0">
                <a:latin typeface="Arial Narrow" pitchFamily="34" charset="0"/>
              </a:rPr>
              <a:t>Pošto </a:t>
            </a:r>
            <a:r>
              <a:rPr lang="hr-HR" sz="2800" dirty="0">
                <a:latin typeface="Arial Narrow" pitchFamily="34" charset="0"/>
              </a:rPr>
              <a:t>je nekada grad-tvrđava bio osnova naselja vrlo je vjerojatno grad bio nazvan Novi jer se nalazio nasuprot staroga, ali to je samo jedna od pretpostavki. Druga govori da je postojalo naselje Županjić-grad u Vinodolskoj dolini te premještanjem stanovnika na novo mjesto bliže moru počinju novo naselje nazivati Novigrad a kasnije Novi, Novi u Vinodolu, Novi Vinodol i na kraju sadašnji naziv Novi </a:t>
            </a:r>
            <a:r>
              <a:rPr lang="hr-HR" sz="2800" dirty="0" smtClean="0">
                <a:latin typeface="Arial Narrow" pitchFamily="34" charset="0"/>
              </a:rPr>
              <a:t>Vinodolski. </a:t>
            </a:r>
            <a:endParaRPr lang="hr-HR" sz="2800" dirty="0">
              <a:latin typeface="Arial Narrow" pitchFamily="34" charset="0"/>
            </a:endParaRPr>
          </a:p>
          <a:p>
            <a:endParaRPr lang="hr-HR" dirty="0"/>
          </a:p>
        </p:txBody>
      </p:sp>
      <p:pic>
        <p:nvPicPr>
          <p:cNvPr id="4" name="Picture 3" descr="http://upload.wikimedia.org/wikipedia/commons/thumb/b/be/Novi_Vinodolski%2C_Kastel_Frankopan.jpg/280px-Novi_Vinodolski%2C_Kastel_Frankopan.jpg"/>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4643438" y="642918"/>
            <a:ext cx="4000528" cy="5429288"/>
          </a:xfrm>
          <a:prstGeom prst="rect">
            <a:avLst/>
          </a:prstGeom>
          <a:noFill/>
          <a:ln w="9525">
            <a:noFill/>
            <a:miter lim="800000"/>
            <a:headEnd/>
            <a:tailEnd/>
          </a:ln>
        </p:spPr>
      </p:pic>
      <p:pic>
        <p:nvPicPr>
          <p:cNvPr id="7170" name="Picture 2" descr="C:\Users\Ivan\Desktop\SKOLA U PRIRODI\P3121259.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p:spPr>
      </p:pic>
      <p:pic>
        <p:nvPicPr>
          <p:cNvPr id="7171" name="Picture 3" descr="E:\IMGP4227.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p:spPr>
      </p:pic>
      <p:pic>
        <p:nvPicPr>
          <p:cNvPr id="7172" name="Picture 4" descr="E:\IMGP4230.JPG"/>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4786314" y="3696868"/>
            <a:ext cx="4214842" cy="3161132"/>
          </a:xfrm>
          <a:prstGeom prst="rect">
            <a:avLst/>
          </a:prstGeom>
          <a:noFill/>
        </p:spPr>
      </p:pic>
      <p:pic>
        <p:nvPicPr>
          <p:cNvPr id="7173" name="Picture 5" descr="E:\IMGP4238.JPG"/>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p:spPr>
      </p:pic>
      <p:pic>
        <p:nvPicPr>
          <p:cNvPr id="7174" name="Picture 6" descr="E:\IMGP4248.JPG"/>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strVal val="#ppt_w+.3"/>
                                          </p:val>
                                        </p:tav>
                                        <p:tav tm="100000">
                                          <p:val>
                                            <p:strVal val="#ppt_w"/>
                                          </p:val>
                                        </p:tav>
                                      </p:tavLst>
                                    </p:anim>
                                    <p:anim calcmode="lin" valueType="num">
                                      <p:cBhvr>
                                        <p:cTn id="8" dur="1000" fill="hold"/>
                                        <p:tgtEl>
                                          <p:spTgt spid="7170"/>
                                        </p:tgtEl>
                                        <p:attrNameLst>
                                          <p:attrName>ppt_h</p:attrName>
                                        </p:attrNameLst>
                                      </p:cBhvr>
                                      <p:tavLst>
                                        <p:tav tm="0">
                                          <p:val>
                                            <p:strVal val="#ppt_h"/>
                                          </p:val>
                                        </p:tav>
                                        <p:tav tm="100000">
                                          <p:val>
                                            <p:strVal val="#ppt_h"/>
                                          </p:val>
                                        </p:tav>
                                      </p:tavLst>
                                    </p:anim>
                                    <p:animEffect transition="in" filter="fade">
                                      <p:cBhvr>
                                        <p:cTn id="9" dur="1000"/>
                                        <p:tgtEl>
                                          <p:spTgt spid="7170"/>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7171"/>
                                        </p:tgtEl>
                                        <p:attrNameLst>
                                          <p:attrName>style.visibility</p:attrName>
                                        </p:attrNameLst>
                                      </p:cBhvr>
                                      <p:to>
                                        <p:strVal val="visible"/>
                                      </p:to>
                                    </p:set>
                                    <p:anim calcmode="lin" valueType="num">
                                      <p:cBhvr>
                                        <p:cTn id="14" dur="2000" fill="hold"/>
                                        <p:tgtEl>
                                          <p:spTgt spid="7171"/>
                                        </p:tgtEl>
                                        <p:attrNameLst>
                                          <p:attrName>ppt_x</p:attrName>
                                        </p:attrNameLst>
                                      </p:cBhvr>
                                      <p:tavLst>
                                        <p:tav tm="0">
                                          <p:val>
                                            <p:strVal val="#ppt_x-.2"/>
                                          </p:val>
                                        </p:tav>
                                        <p:tav tm="100000">
                                          <p:val>
                                            <p:strVal val="#ppt_x"/>
                                          </p:val>
                                        </p:tav>
                                      </p:tavLst>
                                    </p:anim>
                                    <p:anim calcmode="lin" valueType="num">
                                      <p:cBhvr>
                                        <p:cTn id="15" dur="2000" fill="hold"/>
                                        <p:tgtEl>
                                          <p:spTgt spid="7171"/>
                                        </p:tgtEl>
                                        <p:attrNameLst>
                                          <p:attrName>ppt_y</p:attrName>
                                        </p:attrNameLst>
                                      </p:cBhvr>
                                      <p:tavLst>
                                        <p:tav tm="0">
                                          <p:val>
                                            <p:strVal val="#ppt_y"/>
                                          </p:val>
                                        </p:tav>
                                        <p:tav tm="100000">
                                          <p:val>
                                            <p:strVal val="#ppt_y"/>
                                          </p:val>
                                        </p:tav>
                                      </p:tavLst>
                                    </p:anim>
                                    <p:animEffect transition="in" filter="wipe(right)" prLst="gradientSize: 0.1">
                                      <p:cBhvr>
                                        <p:cTn id="16" dur="2000"/>
                                        <p:tgtEl>
                                          <p:spTgt spid="7171"/>
                                        </p:tgtEl>
                                      </p:cBhvr>
                                    </p:animEffect>
                                  </p:childTnLst>
                                </p:cTn>
                              </p:par>
                              <p:par>
                                <p:cTn id="17" presetID="47" presetClass="entr" presetSubtype="0" fill="hold" nodeType="withEffect">
                                  <p:stCondLst>
                                    <p:cond delay="0"/>
                                  </p:stCondLst>
                                  <p:childTnLst>
                                    <p:set>
                                      <p:cBhvr>
                                        <p:cTn id="18" dur="1" fill="hold">
                                          <p:stCondLst>
                                            <p:cond delay="0"/>
                                          </p:stCondLst>
                                        </p:cTn>
                                        <p:tgtEl>
                                          <p:spTgt spid="7172"/>
                                        </p:tgtEl>
                                        <p:attrNameLst>
                                          <p:attrName>style.visibility</p:attrName>
                                        </p:attrNameLst>
                                      </p:cBhvr>
                                      <p:to>
                                        <p:strVal val="visible"/>
                                      </p:to>
                                    </p:set>
                                    <p:animEffect transition="in" filter="fade">
                                      <p:cBhvr>
                                        <p:cTn id="19" dur="2000"/>
                                        <p:tgtEl>
                                          <p:spTgt spid="7172"/>
                                        </p:tgtEl>
                                      </p:cBhvr>
                                    </p:animEffect>
                                    <p:anim calcmode="lin" valueType="num">
                                      <p:cBhvr>
                                        <p:cTn id="20" dur="2000" fill="hold"/>
                                        <p:tgtEl>
                                          <p:spTgt spid="7172"/>
                                        </p:tgtEl>
                                        <p:attrNameLst>
                                          <p:attrName>ppt_x</p:attrName>
                                        </p:attrNameLst>
                                      </p:cBhvr>
                                      <p:tavLst>
                                        <p:tav tm="0">
                                          <p:val>
                                            <p:strVal val="#ppt_x"/>
                                          </p:val>
                                        </p:tav>
                                        <p:tav tm="100000">
                                          <p:val>
                                            <p:strVal val="#ppt_x"/>
                                          </p:val>
                                        </p:tav>
                                      </p:tavLst>
                                    </p:anim>
                                    <p:anim calcmode="lin" valueType="num">
                                      <p:cBhvr>
                                        <p:cTn id="21" dur="2000" fill="hold"/>
                                        <p:tgtEl>
                                          <p:spTgt spid="717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7173"/>
                                        </p:tgtEl>
                                        <p:attrNameLst>
                                          <p:attrName>style.visibility</p:attrName>
                                        </p:attrNameLst>
                                      </p:cBhvr>
                                      <p:to>
                                        <p:strVal val="visible"/>
                                      </p:to>
                                    </p:set>
                                    <p:anim calcmode="lin" valueType="num">
                                      <p:cBhvr additive="base">
                                        <p:cTn id="26" dur="2000" fill="hold"/>
                                        <p:tgtEl>
                                          <p:spTgt spid="7173"/>
                                        </p:tgtEl>
                                        <p:attrNameLst>
                                          <p:attrName>ppt_x</p:attrName>
                                        </p:attrNameLst>
                                      </p:cBhvr>
                                      <p:tavLst>
                                        <p:tav tm="0">
                                          <p:val>
                                            <p:strVal val="#ppt_x"/>
                                          </p:val>
                                        </p:tav>
                                        <p:tav tm="100000">
                                          <p:val>
                                            <p:strVal val="#ppt_x"/>
                                          </p:val>
                                        </p:tav>
                                      </p:tavLst>
                                    </p:anim>
                                    <p:anim calcmode="lin" valueType="num">
                                      <p:cBhvr additive="base">
                                        <p:cTn id="27" dur="2000" fill="hold"/>
                                        <p:tgtEl>
                                          <p:spTgt spid="717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nodeType="clickEffect">
                                  <p:stCondLst>
                                    <p:cond delay="0"/>
                                  </p:stCondLst>
                                  <p:childTnLst>
                                    <p:set>
                                      <p:cBhvr>
                                        <p:cTn id="31" dur="1" fill="hold">
                                          <p:stCondLst>
                                            <p:cond delay="0"/>
                                          </p:stCondLst>
                                        </p:cTn>
                                        <p:tgtEl>
                                          <p:spTgt spid="7174"/>
                                        </p:tgtEl>
                                        <p:attrNameLst>
                                          <p:attrName>style.visibility</p:attrName>
                                        </p:attrNameLst>
                                      </p:cBhvr>
                                      <p:to>
                                        <p:strVal val="visible"/>
                                      </p:to>
                                    </p:set>
                                    <p:animEffect transition="in" filter="fade">
                                      <p:cBhvr>
                                        <p:cTn id="32" dur="1000"/>
                                        <p:tgtEl>
                                          <p:spTgt spid="7174"/>
                                        </p:tgtEl>
                                      </p:cBhvr>
                                    </p:animEffect>
                                    <p:anim calcmode="lin" valueType="num">
                                      <p:cBhvr>
                                        <p:cTn id="33" dur="1000" fill="hold"/>
                                        <p:tgtEl>
                                          <p:spTgt spid="7174"/>
                                        </p:tgtEl>
                                        <p:attrNameLst>
                                          <p:attrName>ppt_x</p:attrName>
                                        </p:attrNameLst>
                                      </p:cBhvr>
                                      <p:tavLst>
                                        <p:tav tm="0">
                                          <p:val>
                                            <p:strVal val="#ppt_x"/>
                                          </p:val>
                                        </p:tav>
                                        <p:tav tm="100000">
                                          <p:val>
                                            <p:strVal val="#ppt_x"/>
                                          </p:val>
                                        </p:tav>
                                      </p:tavLst>
                                    </p:anim>
                                    <p:anim calcmode="lin" valueType="num">
                                      <p:cBhvr>
                                        <p:cTn id="34" dur="1000" fill="hold"/>
                                        <p:tgtEl>
                                          <p:spTgt spid="71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Font typeface="Arial" pitchFamily="34" charset="0"/>
              <a:buChar char="•"/>
            </a:pPr>
            <a:r>
              <a:rPr lang="hr-HR" dirty="0" smtClean="0">
                <a:latin typeface="Arial Narrow" pitchFamily="34" charset="0"/>
              </a:rPr>
              <a:t> Aktivnosti </a:t>
            </a:r>
            <a:endParaRPr lang="hr-HR" dirty="0">
              <a:latin typeface="Arial Narrow" pitchFamily="34" charset="0"/>
            </a:endParaRPr>
          </a:p>
        </p:txBody>
      </p:sp>
      <p:sp>
        <p:nvSpPr>
          <p:cNvPr id="3" name="Content Placeholder 2"/>
          <p:cNvSpPr>
            <a:spLocks noGrp="1"/>
          </p:cNvSpPr>
          <p:nvPr>
            <p:ph idx="1"/>
          </p:nvPr>
        </p:nvSpPr>
        <p:spPr/>
        <p:txBody>
          <a:bodyPr/>
          <a:lstStyle/>
          <a:p>
            <a:r>
              <a:rPr lang="hr-HR" b="1" dirty="0" smtClean="0"/>
              <a:t>Radionica </a:t>
            </a:r>
            <a:r>
              <a:rPr lang="hr-HR" b="1" dirty="0"/>
              <a:t>Crveni </a:t>
            </a:r>
            <a:r>
              <a:rPr lang="hr-HR" b="1" dirty="0" smtClean="0"/>
              <a:t>križ </a:t>
            </a:r>
          </a:p>
          <a:p>
            <a:r>
              <a:rPr lang="hr-HR" b="1" dirty="0" smtClean="0"/>
              <a:t>Jutarnje tjelovježbe</a:t>
            </a:r>
          </a:p>
          <a:p>
            <a:r>
              <a:rPr lang="hr-HR" b="1" dirty="0" smtClean="0"/>
              <a:t>Vjetrovi Jadrana </a:t>
            </a:r>
          </a:p>
          <a:p>
            <a:r>
              <a:rPr lang="hr-HR" b="1" dirty="0" smtClean="0"/>
              <a:t>Ugrožene vrste na Jadranu </a:t>
            </a:r>
          </a:p>
          <a:p>
            <a:r>
              <a:rPr lang="hr-HR" b="1" dirty="0" smtClean="0"/>
              <a:t>“ Ne rugaj se!” (ZO)</a:t>
            </a:r>
          </a:p>
          <a:p>
            <a:pPr>
              <a:buNone/>
            </a:pPr>
            <a:r>
              <a:rPr lang="hr-HR" b="1" dirty="0" smtClean="0"/>
              <a:t> </a:t>
            </a:r>
            <a:endParaRPr lang="hr-HR" dirty="0"/>
          </a:p>
          <a:p>
            <a:endParaRPr lang="hr-HR" dirty="0"/>
          </a:p>
        </p:txBody>
      </p:sp>
      <p:pic>
        <p:nvPicPr>
          <p:cNvPr id="10242" name="Picture 2" descr="C:\Users\Ivan\Desktop\SKOLA U PRIRODI\P3121275.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428596" y="428604"/>
            <a:ext cx="7786742" cy="5840058"/>
          </a:xfrm>
          <a:prstGeom prst="rect">
            <a:avLst/>
          </a:prstGeom>
          <a:noFill/>
        </p:spPr>
      </p:pic>
      <p:pic>
        <p:nvPicPr>
          <p:cNvPr id="10243" name="Picture 3" descr="C:\Users\Ivan\Desktop\SKOLA U PRIRODI\P3121281.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2214546" y="0"/>
            <a:ext cx="4929204" cy="6858000"/>
          </a:xfrm>
          <a:prstGeom prst="rect">
            <a:avLst/>
          </a:prstGeom>
          <a:noFill/>
        </p:spPr>
      </p:pic>
      <p:pic>
        <p:nvPicPr>
          <p:cNvPr id="10244" name="Picture 4" descr="C:\Users\Ivan\Desktop\SKOLA U PRIRODI\P3131327.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p:spPr>
      </p:pic>
      <p:pic>
        <p:nvPicPr>
          <p:cNvPr id="10245" name="Picture 5" descr="F:\4.r\Novi-Jasna\škola u prirodi n. vinodolski 2013 150.JPG"/>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p:spPr>
      </p:pic>
      <p:pic>
        <p:nvPicPr>
          <p:cNvPr id="10246" name="Picture 6" descr="E:\IMGP4298.JPG"/>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p:spPr>
      </p:pic>
      <p:pic>
        <p:nvPicPr>
          <p:cNvPr id="10247" name="Picture 7" descr="C:\Users\Ivan\Desktop\SKOLA U PRIRODI\P3141341.JPG"/>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7" presetClass="entr" presetSubtype="10"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17" presetClass="entr" presetSubtype="1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par>
                          <p:cTn id="29" fill="hold">
                            <p:stCondLst>
                              <p:cond delay="2500"/>
                            </p:stCondLst>
                            <p:childTnLst>
                              <p:par>
                                <p:cTn id="30" presetID="17" presetClass="entr" presetSubtype="10"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nodeType="clickEffect">
                                  <p:stCondLst>
                                    <p:cond delay="0"/>
                                  </p:stCondLst>
                                  <p:childTnLst>
                                    <p:set>
                                      <p:cBhvr>
                                        <p:cTn id="37" dur="1" fill="hold">
                                          <p:stCondLst>
                                            <p:cond delay="0"/>
                                          </p:stCondLst>
                                        </p:cTn>
                                        <p:tgtEl>
                                          <p:spTgt spid="10242"/>
                                        </p:tgtEl>
                                        <p:attrNameLst>
                                          <p:attrName>style.visibility</p:attrName>
                                        </p:attrNameLst>
                                      </p:cBhvr>
                                      <p:to>
                                        <p:strVal val="visible"/>
                                      </p:to>
                                    </p:set>
                                    <p:anim calcmode="lin" valueType="num">
                                      <p:cBhvr>
                                        <p:cTn id="38" dur="1000" fill="hold"/>
                                        <p:tgtEl>
                                          <p:spTgt spid="10242"/>
                                        </p:tgtEl>
                                        <p:attrNameLst>
                                          <p:attrName>ppt_x</p:attrName>
                                        </p:attrNameLst>
                                      </p:cBhvr>
                                      <p:tavLst>
                                        <p:tav tm="0">
                                          <p:val>
                                            <p:strVal val="#ppt_x-.2"/>
                                          </p:val>
                                        </p:tav>
                                        <p:tav tm="100000">
                                          <p:val>
                                            <p:strVal val="#ppt_x"/>
                                          </p:val>
                                        </p:tav>
                                      </p:tavLst>
                                    </p:anim>
                                    <p:anim calcmode="lin" valueType="num">
                                      <p:cBhvr>
                                        <p:cTn id="39" dur="1000" fill="hold"/>
                                        <p:tgtEl>
                                          <p:spTgt spid="10242"/>
                                        </p:tgtEl>
                                        <p:attrNameLst>
                                          <p:attrName>ppt_y</p:attrName>
                                        </p:attrNameLst>
                                      </p:cBhvr>
                                      <p:tavLst>
                                        <p:tav tm="0">
                                          <p:val>
                                            <p:strVal val="#ppt_y"/>
                                          </p:val>
                                        </p:tav>
                                        <p:tav tm="100000">
                                          <p:val>
                                            <p:strVal val="#ppt_y"/>
                                          </p:val>
                                        </p:tav>
                                      </p:tavLst>
                                    </p:anim>
                                    <p:animEffect transition="in" filter="wipe(right)" prLst="gradientSize: 0.1">
                                      <p:cBhvr>
                                        <p:cTn id="40" dur="1000"/>
                                        <p:tgtEl>
                                          <p:spTgt spid="10242"/>
                                        </p:tgtEl>
                                      </p:cBhvr>
                                    </p:animEffect>
                                  </p:childTnLst>
                                </p:cTn>
                              </p:par>
                            </p:childTnLst>
                          </p:cTn>
                        </p:par>
                      </p:childTnLst>
                    </p:cTn>
                  </p:par>
                  <p:par>
                    <p:cTn id="41" fill="hold">
                      <p:stCondLst>
                        <p:cond delay="indefinite"/>
                      </p:stCondLst>
                      <p:childTnLst>
                        <p:par>
                          <p:cTn id="42" fill="hold">
                            <p:stCondLst>
                              <p:cond delay="0"/>
                            </p:stCondLst>
                            <p:childTnLst>
                              <p:par>
                                <p:cTn id="43" presetID="29" presetClass="entr" presetSubtype="0" fill="hold" nodeType="clickEffect">
                                  <p:stCondLst>
                                    <p:cond delay="0"/>
                                  </p:stCondLst>
                                  <p:childTnLst>
                                    <p:set>
                                      <p:cBhvr>
                                        <p:cTn id="44" dur="1" fill="hold">
                                          <p:stCondLst>
                                            <p:cond delay="0"/>
                                          </p:stCondLst>
                                        </p:cTn>
                                        <p:tgtEl>
                                          <p:spTgt spid="10243"/>
                                        </p:tgtEl>
                                        <p:attrNameLst>
                                          <p:attrName>style.visibility</p:attrName>
                                        </p:attrNameLst>
                                      </p:cBhvr>
                                      <p:to>
                                        <p:strVal val="visible"/>
                                      </p:to>
                                    </p:set>
                                    <p:anim calcmode="lin" valueType="num">
                                      <p:cBhvr>
                                        <p:cTn id="45" dur="2000" fill="hold"/>
                                        <p:tgtEl>
                                          <p:spTgt spid="10243"/>
                                        </p:tgtEl>
                                        <p:attrNameLst>
                                          <p:attrName>ppt_x</p:attrName>
                                        </p:attrNameLst>
                                      </p:cBhvr>
                                      <p:tavLst>
                                        <p:tav tm="0">
                                          <p:val>
                                            <p:strVal val="#ppt_x-.2"/>
                                          </p:val>
                                        </p:tav>
                                        <p:tav tm="100000">
                                          <p:val>
                                            <p:strVal val="#ppt_x"/>
                                          </p:val>
                                        </p:tav>
                                      </p:tavLst>
                                    </p:anim>
                                    <p:anim calcmode="lin" valueType="num">
                                      <p:cBhvr>
                                        <p:cTn id="46" dur="2000" fill="hold"/>
                                        <p:tgtEl>
                                          <p:spTgt spid="10243"/>
                                        </p:tgtEl>
                                        <p:attrNameLst>
                                          <p:attrName>ppt_y</p:attrName>
                                        </p:attrNameLst>
                                      </p:cBhvr>
                                      <p:tavLst>
                                        <p:tav tm="0">
                                          <p:val>
                                            <p:strVal val="#ppt_y"/>
                                          </p:val>
                                        </p:tav>
                                        <p:tav tm="100000">
                                          <p:val>
                                            <p:strVal val="#ppt_y"/>
                                          </p:val>
                                        </p:tav>
                                      </p:tavLst>
                                    </p:anim>
                                    <p:animEffect transition="in" filter="wipe(right)" prLst="gradientSize: 0.1">
                                      <p:cBhvr>
                                        <p:cTn id="47" dur="2000"/>
                                        <p:tgtEl>
                                          <p:spTgt spid="1024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244"/>
                                        </p:tgtEl>
                                        <p:attrNameLst>
                                          <p:attrName>style.visibility</p:attrName>
                                        </p:attrNameLst>
                                      </p:cBhvr>
                                      <p:to>
                                        <p:strVal val="visible"/>
                                      </p:to>
                                    </p:set>
                                    <p:animEffect transition="in" filter="fade">
                                      <p:cBhvr>
                                        <p:cTn id="52" dur="3000"/>
                                        <p:tgtEl>
                                          <p:spTgt spid="10244"/>
                                        </p:tgtEl>
                                      </p:cBhvr>
                                    </p:animEffect>
                                  </p:childTnLst>
                                </p:cTn>
                              </p:par>
                            </p:childTnLst>
                          </p:cTn>
                        </p:par>
                      </p:childTnLst>
                    </p:cTn>
                  </p:par>
                  <p:par>
                    <p:cTn id="53" fill="hold">
                      <p:stCondLst>
                        <p:cond delay="indefinite"/>
                      </p:stCondLst>
                      <p:childTnLst>
                        <p:par>
                          <p:cTn id="54" fill="hold">
                            <p:stCondLst>
                              <p:cond delay="0"/>
                            </p:stCondLst>
                            <p:childTnLst>
                              <p:par>
                                <p:cTn id="55" presetID="50" presetClass="entr" presetSubtype="0" decel="100000" fill="hold" nodeType="clickEffect">
                                  <p:stCondLst>
                                    <p:cond delay="0"/>
                                  </p:stCondLst>
                                  <p:childTnLst>
                                    <p:set>
                                      <p:cBhvr>
                                        <p:cTn id="56" dur="1" fill="hold">
                                          <p:stCondLst>
                                            <p:cond delay="0"/>
                                          </p:stCondLst>
                                        </p:cTn>
                                        <p:tgtEl>
                                          <p:spTgt spid="10245"/>
                                        </p:tgtEl>
                                        <p:attrNameLst>
                                          <p:attrName>style.visibility</p:attrName>
                                        </p:attrNameLst>
                                      </p:cBhvr>
                                      <p:to>
                                        <p:strVal val="visible"/>
                                      </p:to>
                                    </p:set>
                                    <p:anim calcmode="lin" valueType="num">
                                      <p:cBhvr>
                                        <p:cTn id="57" dur="1000" fill="hold"/>
                                        <p:tgtEl>
                                          <p:spTgt spid="10245"/>
                                        </p:tgtEl>
                                        <p:attrNameLst>
                                          <p:attrName>ppt_w</p:attrName>
                                        </p:attrNameLst>
                                      </p:cBhvr>
                                      <p:tavLst>
                                        <p:tav tm="0">
                                          <p:val>
                                            <p:strVal val="#ppt_w+.3"/>
                                          </p:val>
                                        </p:tav>
                                        <p:tav tm="100000">
                                          <p:val>
                                            <p:strVal val="#ppt_w"/>
                                          </p:val>
                                        </p:tav>
                                      </p:tavLst>
                                    </p:anim>
                                    <p:anim calcmode="lin" valueType="num">
                                      <p:cBhvr>
                                        <p:cTn id="58" dur="1000" fill="hold"/>
                                        <p:tgtEl>
                                          <p:spTgt spid="10245"/>
                                        </p:tgtEl>
                                        <p:attrNameLst>
                                          <p:attrName>ppt_h</p:attrName>
                                        </p:attrNameLst>
                                      </p:cBhvr>
                                      <p:tavLst>
                                        <p:tav tm="0">
                                          <p:val>
                                            <p:strVal val="#ppt_h"/>
                                          </p:val>
                                        </p:tav>
                                        <p:tav tm="100000">
                                          <p:val>
                                            <p:strVal val="#ppt_h"/>
                                          </p:val>
                                        </p:tav>
                                      </p:tavLst>
                                    </p:anim>
                                    <p:animEffect transition="in" filter="fade">
                                      <p:cBhvr>
                                        <p:cTn id="59" dur="1000"/>
                                        <p:tgtEl>
                                          <p:spTgt spid="10245"/>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8" fill="hold" nodeType="clickEffect">
                                  <p:stCondLst>
                                    <p:cond delay="0"/>
                                  </p:stCondLst>
                                  <p:childTnLst>
                                    <p:set>
                                      <p:cBhvr>
                                        <p:cTn id="63" dur="1" fill="hold">
                                          <p:stCondLst>
                                            <p:cond delay="0"/>
                                          </p:stCondLst>
                                        </p:cTn>
                                        <p:tgtEl>
                                          <p:spTgt spid="10246"/>
                                        </p:tgtEl>
                                        <p:attrNameLst>
                                          <p:attrName>style.visibility</p:attrName>
                                        </p:attrNameLst>
                                      </p:cBhvr>
                                      <p:to>
                                        <p:strVal val="visible"/>
                                      </p:to>
                                    </p:set>
                                    <p:anim calcmode="lin" valueType="num">
                                      <p:cBhvr additive="base">
                                        <p:cTn id="64" dur="2000" fill="hold"/>
                                        <p:tgtEl>
                                          <p:spTgt spid="10246"/>
                                        </p:tgtEl>
                                        <p:attrNameLst>
                                          <p:attrName>ppt_x</p:attrName>
                                        </p:attrNameLst>
                                      </p:cBhvr>
                                      <p:tavLst>
                                        <p:tav tm="0">
                                          <p:val>
                                            <p:strVal val="0-#ppt_w/2"/>
                                          </p:val>
                                        </p:tav>
                                        <p:tav tm="100000">
                                          <p:val>
                                            <p:strVal val="#ppt_x"/>
                                          </p:val>
                                        </p:tav>
                                      </p:tavLst>
                                    </p:anim>
                                    <p:anim calcmode="lin" valueType="num">
                                      <p:cBhvr additive="base">
                                        <p:cTn id="65" dur="2000" fill="hold"/>
                                        <p:tgtEl>
                                          <p:spTgt spid="10246"/>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9" presetClass="entr" presetSubtype="0" fill="hold" nodeType="clickEffect">
                                  <p:stCondLst>
                                    <p:cond delay="0"/>
                                  </p:stCondLst>
                                  <p:childTnLst>
                                    <p:set>
                                      <p:cBhvr>
                                        <p:cTn id="69" dur="1" fill="hold">
                                          <p:stCondLst>
                                            <p:cond delay="0"/>
                                          </p:stCondLst>
                                        </p:cTn>
                                        <p:tgtEl>
                                          <p:spTgt spid="10247"/>
                                        </p:tgtEl>
                                        <p:attrNameLst>
                                          <p:attrName>style.visibility</p:attrName>
                                        </p:attrNameLst>
                                      </p:cBhvr>
                                      <p:to>
                                        <p:strVal val="visible"/>
                                      </p:to>
                                    </p:set>
                                    <p:anim calcmode="lin" valueType="num">
                                      <p:cBhvr>
                                        <p:cTn id="70" dur="1000" fill="hold"/>
                                        <p:tgtEl>
                                          <p:spTgt spid="10247"/>
                                        </p:tgtEl>
                                        <p:attrNameLst>
                                          <p:attrName>ppt_x</p:attrName>
                                        </p:attrNameLst>
                                      </p:cBhvr>
                                      <p:tavLst>
                                        <p:tav tm="0">
                                          <p:val>
                                            <p:strVal val="#ppt_x-.2"/>
                                          </p:val>
                                        </p:tav>
                                        <p:tav tm="100000">
                                          <p:val>
                                            <p:strVal val="#ppt_x"/>
                                          </p:val>
                                        </p:tav>
                                      </p:tavLst>
                                    </p:anim>
                                    <p:anim calcmode="lin" valueType="num">
                                      <p:cBhvr>
                                        <p:cTn id="71" dur="1000" fill="hold"/>
                                        <p:tgtEl>
                                          <p:spTgt spid="10247"/>
                                        </p:tgtEl>
                                        <p:attrNameLst>
                                          <p:attrName>ppt_y</p:attrName>
                                        </p:attrNameLst>
                                      </p:cBhvr>
                                      <p:tavLst>
                                        <p:tav tm="0">
                                          <p:val>
                                            <p:strVal val="#ppt_y"/>
                                          </p:val>
                                        </p:tav>
                                        <p:tav tm="100000">
                                          <p:val>
                                            <p:strVal val="#ppt_y"/>
                                          </p:val>
                                        </p:tav>
                                      </p:tavLst>
                                    </p:anim>
                                    <p:animEffect transition="in" filter="wipe(right)" prLst="gradientSize: 0.1">
                                      <p:cBhvr>
                                        <p:cTn id="72" dur="1000"/>
                                        <p:tgtEl>
                                          <p:spTgt spid="1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Predstavljanje škola</a:t>
            </a:r>
            <a:endParaRPr lang="hr-HR" dirty="0"/>
          </a:p>
        </p:txBody>
      </p:sp>
      <p:pic>
        <p:nvPicPr>
          <p:cNvPr id="12290" name="Picture 2" descr="E:\IMGP4197.JPG"/>
          <p:cNvPicPr>
            <a:picLocks noGrp="1" noChangeAspect="1" noChangeArrowheads="1"/>
          </p:cNvPicPr>
          <p:nvPr>
            <p:ph idx="1"/>
          </p:nvPr>
        </p:nvPicPr>
        <p:blipFill>
          <a:blip r:embed="rId2" cstate="email">
            <a:extLst>
              <a:ext uri="{28A0092B-C50C-407E-A947-70E740481C1C}">
                <a14:useLocalDpi xmlns:a14="http://schemas.microsoft.com/office/drawing/2010/main" xmlns="" val="0"/>
              </a:ext>
            </a:extLst>
          </a:blip>
          <a:srcRect/>
          <a:stretch>
            <a:fillRect/>
          </a:stretch>
        </p:blipFill>
        <p:spPr bwMode="auto">
          <a:xfrm>
            <a:off x="1554691" y="1600200"/>
            <a:ext cx="6034617" cy="4525963"/>
          </a:xfrm>
          <a:prstGeom prst="rect">
            <a:avLst/>
          </a:prstGeom>
          <a:noFill/>
        </p:spPr>
      </p:pic>
      <p:pic>
        <p:nvPicPr>
          <p:cNvPr id="12291" name="Picture 3" descr="E:\IMGP4203.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p:spPr>
      </p:pic>
      <p:pic>
        <p:nvPicPr>
          <p:cNvPr id="12292" name="Picture 4" descr="E:\IMGP4202.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p:spPr>
      </p:pic>
      <p:pic>
        <p:nvPicPr>
          <p:cNvPr id="12293" name="Picture 5" descr="E:\IMGP4201.JPG"/>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p:spPr>
      </p:pic>
      <p:pic>
        <p:nvPicPr>
          <p:cNvPr id="12294" name="Picture 6" descr="F:\4.r\Novi-Jasna\škola u prirodi n. vinodolski 2013 034.JPG"/>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p:cTn id="7" dur="1000" fill="hold"/>
                                        <p:tgtEl>
                                          <p:spTgt spid="12291"/>
                                        </p:tgtEl>
                                        <p:attrNameLst>
                                          <p:attrName>ppt_x</p:attrName>
                                        </p:attrNameLst>
                                      </p:cBhvr>
                                      <p:tavLst>
                                        <p:tav tm="0">
                                          <p:val>
                                            <p:strVal val="#ppt_x-.2"/>
                                          </p:val>
                                        </p:tav>
                                        <p:tav tm="100000">
                                          <p:val>
                                            <p:strVal val="#ppt_x"/>
                                          </p:val>
                                        </p:tav>
                                      </p:tavLst>
                                    </p:anim>
                                    <p:anim calcmode="lin" valueType="num">
                                      <p:cBhvr>
                                        <p:cTn id="8" dur="1000" fill="hold"/>
                                        <p:tgtEl>
                                          <p:spTgt spid="1229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29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292"/>
                                        </p:tgtEl>
                                        <p:attrNameLst>
                                          <p:attrName>style.visibility</p:attrName>
                                        </p:attrNameLst>
                                      </p:cBhvr>
                                      <p:to>
                                        <p:strVal val="visible"/>
                                      </p:to>
                                    </p:set>
                                    <p:animEffect transition="in" filter="fade">
                                      <p:cBhvr>
                                        <p:cTn id="14" dur="2000"/>
                                        <p:tgtEl>
                                          <p:spTgt spid="1229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293"/>
                                        </p:tgtEl>
                                        <p:attrNameLst>
                                          <p:attrName>style.visibility</p:attrName>
                                        </p:attrNameLst>
                                      </p:cBhvr>
                                      <p:to>
                                        <p:strVal val="visible"/>
                                      </p:to>
                                    </p:set>
                                    <p:animEffect transition="in" filter="fade">
                                      <p:cBhvr>
                                        <p:cTn id="19" dur="2000"/>
                                        <p:tgtEl>
                                          <p:spTgt spid="12293"/>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nodeType="clickEffect">
                                  <p:stCondLst>
                                    <p:cond delay="0"/>
                                  </p:stCondLst>
                                  <p:childTnLst>
                                    <p:set>
                                      <p:cBhvr>
                                        <p:cTn id="23" dur="1" fill="hold">
                                          <p:stCondLst>
                                            <p:cond delay="0"/>
                                          </p:stCondLst>
                                        </p:cTn>
                                        <p:tgtEl>
                                          <p:spTgt spid="12294"/>
                                        </p:tgtEl>
                                        <p:attrNameLst>
                                          <p:attrName>style.visibility</p:attrName>
                                        </p:attrNameLst>
                                      </p:cBhvr>
                                      <p:to>
                                        <p:strVal val="visible"/>
                                      </p:to>
                                    </p:set>
                                    <p:anim calcmode="lin" valueType="num">
                                      <p:cBhvr>
                                        <p:cTn id="24" dur="1000" fill="hold"/>
                                        <p:tgtEl>
                                          <p:spTgt spid="12294"/>
                                        </p:tgtEl>
                                        <p:attrNameLst>
                                          <p:attrName>ppt_w</p:attrName>
                                        </p:attrNameLst>
                                      </p:cBhvr>
                                      <p:tavLst>
                                        <p:tav tm="0">
                                          <p:val>
                                            <p:strVal val="#ppt_w+.3"/>
                                          </p:val>
                                        </p:tav>
                                        <p:tav tm="100000">
                                          <p:val>
                                            <p:strVal val="#ppt_w"/>
                                          </p:val>
                                        </p:tav>
                                      </p:tavLst>
                                    </p:anim>
                                    <p:anim calcmode="lin" valueType="num">
                                      <p:cBhvr>
                                        <p:cTn id="25" dur="1000" fill="hold"/>
                                        <p:tgtEl>
                                          <p:spTgt spid="12294"/>
                                        </p:tgtEl>
                                        <p:attrNameLst>
                                          <p:attrName>ppt_h</p:attrName>
                                        </p:attrNameLst>
                                      </p:cBhvr>
                                      <p:tavLst>
                                        <p:tav tm="0">
                                          <p:val>
                                            <p:strVal val="#ppt_h"/>
                                          </p:val>
                                        </p:tav>
                                        <p:tav tm="100000">
                                          <p:val>
                                            <p:strVal val="#ppt_h"/>
                                          </p:val>
                                        </p:tav>
                                      </p:tavLst>
                                    </p:anim>
                                    <p:animEffect transition="in" filter="fade">
                                      <p:cBhvr>
                                        <p:cTn id="26" dur="10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Slobodno vrijeme</a:t>
            </a:r>
            <a:endParaRPr lang="hr-HR" dirty="0"/>
          </a:p>
        </p:txBody>
      </p:sp>
      <p:sp>
        <p:nvSpPr>
          <p:cNvPr id="3" name="Content Placeholder 2"/>
          <p:cNvSpPr>
            <a:spLocks noGrp="1"/>
          </p:cNvSpPr>
          <p:nvPr>
            <p:ph idx="1"/>
          </p:nvPr>
        </p:nvSpPr>
        <p:spPr/>
        <p:txBody>
          <a:bodyPr/>
          <a:lstStyle/>
          <a:p>
            <a:r>
              <a:rPr lang="hr-HR" dirty="0" smtClean="0"/>
              <a:t>Šetnje plažom</a:t>
            </a:r>
          </a:p>
          <a:p>
            <a:r>
              <a:rPr lang="hr-HR" dirty="0" smtClean="0"/>
              <a:t>Igre na igralištu</a:t>
            </a:r>
          </a:p>
          <a:p>
            <a:r>
              <a:rPr lang="hr-HR" dirty="0" smtClean="0"/>
              <a:t>Ples </a:t>
            </a:r>
          </a:p>
          <a:p>
            <a:r>
              <a:rPr lang="hr-HR" dirty="0" smtClean="0"/>
              <a:t>Igre </a:t>
            </a:r>
          </a:p>
        </p:txBody>
      </p:sp>
      <p:pic>
        <p:nvPicPr>
          <p:cNvPr id="11266" name="Picture 2" descr="C:\Users\Ivan\Desktop\SKOLA U PRIRODI\P3121289.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571868" y="0"/>
            <a:ext cx="5143500" cy="6858000"/>
          </a:xfrm>
          <a:prstGeom prst="rect">
            <a:avLst/>
          </a:prstGeom>
          <a:noFill/>
        </p:spPr>
      </p:pic>
      <p:pic>
        <p:nvPicPr>
          <p:cNvPr id="11267" name="Picture 3" descr="E:\IMGP4185.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p:spPr>
      </p:pic>
      <p:pic>
        <p:nvPicPr>
          <p:cNvPr id="11268" name="Picture 4" descr="E:\IMGP4214.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p:spPr>
      </p:pic>
      <p:pic>
        <p:nvPicPr>
          <p:cNvPr id="11269" name="Picture 5" descr="E:\IMGP4196.JPG"/>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p:spPr>
      </p:pic>
      <p:pic>
        <p:nvPicPr>
          <p:cNvPr id="11270" name="Picture 6" descr="F:\4.r\Novi-Jasna\škola u prirodi n. vinodolski 2013 105.JPG"/>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p:spPr>
      </p:pic>
      <p:pic>
        <p:nvPicPr>
          <p:cNvPr id="1026" name="Picture 2" descr="C:\Users\Ivan\Desktop\novi vinodolski\2013-03-11 14.09.34.jpg"/>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2000250" y="0"/>
            <a:ext cx="5143500" cy="6858000"/>
          </a:xfrm>
          <a:prstGeom prst="rect">
            <a:avLst/>
          </a:prstGeom>
          <a:noFill/>
        </p:spPr>
      </p:pic>
      <p:pic>
        <p:nvPicPr>
          <p:cNvPr id="1027" name="Picture 3" descr="C:\Users\Ivan\Desktop\novi vinodolski\2013-03-11 14.21.40.jpg"/>
          <p:cNvPicPr>
            <a:picLocks noChangeAspect="1" noChangeArrowheads="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p:spPr>
      </p:pic>
      <p:pic>
        <p:nvPicPr>
          <p:cNvPr id="1028" name="Picture 4" descr="C:\Users\Ivan\Desktop\novi vinodolski\2013-03-11 14.29.15.jpg"/>
          <p:cNvPicPr>
            <a:picLocks noChangeAspect="1" noChangeArrowheads="1"/>
          </p:cNvPicPr>
          <p:nvPr/>
        </p:nvPicPr>
        <p:blipFill>
          <a:blip r:embed="rId9" cstate="email">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1000"/>
                                        <p:tgtEl>
                                          <p:spTgt spid="11266"/>
                                        </p:tgtEl>
                                      </p:cBhvr>
                                    </p:animEffect>
                                    <p:anim calcmode="lin" valueType="num">
                                      <p:cBhvr>
                                        <p:cTn id="8" dur="1000" fill="hold"/>
                                        <p:tgtEl>
                                          <p:spTgt spid="11266"/>
                                        </p:tgtEl>
                                        <p:attrNameLst>
                                          <p:attrName>ppt_x</p:attrName>
                                        </p:attrNameLst>
                                      </p:cBhvr>
                                      <p:tavLst>
                                        <p:tav tm="0">
                                          <p:val>
                                            <p:strVal val="#ppt_x"/>
                                          </p:val>
                                        </p:tav>
                                        <p:tav tm="100000">
                                          <p:val>
                                            <p:strVal val="#ppt_x"/>
                                          </p:val>
                                        </p:tav>
                                      </p:tavLst>
                                    </p:anim>
                                    <p:anim calcmode="lin" valueType="num">
                                      <p:cBhvr>
                                        <p:cTn id="9"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1267"/>
                                        </p:tgtEl>
                                        <p:attrNameLst>
                                          <p:attrName>style.visibility</p:attrName>
                                        </p:attrNameLst>
                                      </p:cBhvr>
                                      <p:to>
                                        <p:strVal val="visible"/>
                                      </p:to>
                                    </p:set>
                                    <p:anim calcmode="lin" valueType="num">
                                      <p:cBhvr additive="base">
                                        <p:cTn id="14" dur="500" fill="hold"/>
                                        <p:tgtEl>
                                          <p:spTgt spid="11267"/>
                                        </p:tgtEl>
                                        <p:attrNameLst>
                                          <p:attrName>ppt_x</p:attrName>
                                        </p:attrNameLst>
                                      </p:cBhvr>
                                      <p:tavLst>
                                        <p:tav tm="0">
                                          <p:val>
                                            <p:strVal val="#ppt_x"/>
                                          </p:val>
                                        </p:tav>
                                        <p:tav tm="100000">
                                          <p:val>
                                            <p:strVal val="#ppt_x"/>
                                          </p:val>
                                        </p:tav>
                                      </p:tavLst>
                                    </p:anim>
                                    <p:anim calcmode="lin" valueType="num">
                                      <p:cBhvr additive="base">
                                        <p:cTn id="15" dur="500" fill="hold"/>
                                        <p:tgtEl>
                                          <p:spTgt spid="1126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268"/>
                                        </p:tgtEl>
                                        <p:attrNameLst>
                                          <p:attrName>style.visibility</p:attrName>
                                        </p:attrNameLst>
                                      </p:cBhvr>
                                      <p:to>
                                        <p:strVal val="visible"/>
                                      </p:to>
                                    </p:set>
                                    <p:animEffect transition="in" filter="fade">
                                      <p:cBhvr>
                                        <p:cTn id="20" dur="2000"/>
                                        <p:tgtEl>
                                          <p:spTgt spid="1126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269"/>
                                        </p:tgtEl>
                                        <p:attrNameLst>
                                          <p:attrName>style.visibility</p:attrName>
                                        </p:attrNameLst>
                                      </p:cBhvr>
                                      <p:to>
                                        <p:strVal val="visible"/>
                                      </p:to>
                                    </p:set>
                                    <p:animEffect transition="in" filter="fade">
                                      <p:cBhvr>
                                        <p:cTn id="25" dur="2000"/>
                                        <p:tgtEl>
                                          <p:spTgt spid="11269"/>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nodeType="clickEffect">
                                  <p:stCondLst>
                                    <p:cond delay="0"/>
                                  </p:stCondLst>
                                  <p:childTnLst>
                                    <p:set>
                                      <p:cBhvr>
                                        <p:cTn id="29" dur="1" fill="hold">
                                          <p:stCondLst>
                                            <p:cond delay="0"/>
                                          </p:stCondLst>
                                        </p:cTn>
                                        <p:tgtEl>
                                          <p:spTgt spid="11270"/>
                                        </p:tgtEl>
                                        <p:attrNameLst>
                                          <p:attrName>style.visibility</p:attrName>
                                        </p:attrNameLst>
                                      </p:cBhvr>
                                      <p:to>
                                        <p:strVal val="visible"/>
                                      </p:to>
                                    </p:set>
                                    <p:animEffect transition="in" filter="fade">
                                      <p:cBhvr>
                                        <p:cTn id="30" dur="1000"/>
                                        <p:tgtEl>
                                          <p:spTgt spid="11270"/>
                                        </p:tgtEl>
                                      </p:cBhvr>
                                    </p:animEffect>
                                    <p:anim calcmode="lin" valueType="num">
                                      <p:cBhvr>
                                        <p:cTn id="31" dur="1000" fill="hold"/>
                                        <p:tgtEl>
                                          <p:spTgt spid="11270"/>
                                        </p:tgtEl>
                                        <p:attrNameLst>
                                          <p:attrName>ppt_x</p:attrName>
                                        </p:attrNameLst>
                                      </p:cBhvr>
                                      <p:tavLst>
                                        <p:tav tm="0">
                                          <p:val>
                                            <p:strVal val="#ppt_x"/>
                                          </p:val>
                                        </p:tav>
                                        <p:tav tm="100000">
                                          <p:val>
                                            <p:strVal val="#ppt_x"/>
                                          </p:val>
                                        </p:tav>
                                      </p:tavLst>
                                    </p:anim>
                                    <p:anim calcmode="lin" valueType="num">
                                      <p:cBhvr>
                                        <p:cTn id="32" dur="1000" fill="hold"/>
                                        <p:tgtEl>
                                          <p:spTgt spid="11270"/>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animEffect transition="in" filter="fade">
                                      <p:cBhvr>
                                        <p:cTn id="37" dur="1000"/>
                                        <p:tgtEl>
                                          <p:spTgt spid="1026"/>
                                        </p:tgtEl>
                                      </p:cBhvr>
                                    </p:animEffect>
                                    <p:anim calcmode="lin" valueType="num">
                                      <p:cBhvr>
                                        <p:cTn id="38" dur="1000" fill="hold"/>
                                        <p:tgtEl>
                                          <p:spTgt spid="1026"/>
                                        </p:tgtEl>
                                        <p:attrNameLst>
                                          <p:attrName>ppt_x</p:attrName>
                                        </p:attrNameLst>
                                      </p:cBhvr>
                                      <p:tavLst>
                                        <p:tav tm="0">
                                          <p:val>
                                            <p:strVal val="#ppt_x"/>
                                          </p:val>
                                        </p:tav>
                                        <p:tav tm="100000">
                                          <p:val>
                                            <p:strVal val="#ppt_x"/>
                                          </p:val>
                                        </p:tav>
                                      </p:tavLst>
                                    </p:anim>
                                    <p:anim calcmode="lin" valueType="num">
                                      <p:cBhvr>
                                        <p:cTn id="3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nodeType="clickEffect">
                                  <p:stCondLst>
                                    <p:cond delay="0"/>
                                  </p:stCondLst>
                                  <p:childTnLst>
                                    <p:set>
                                      <p:cBhvr>
                                        <p:cTn id="43" dur="1" fill="hold">
                                          <p:stCondLst>
                                            <p:cond delay="0"/>
                                          </p:stCondLst>
                                        </p:cTn>
                                        <p:tgtEl>
                                          <p:spTgt spid="1027"/>
                                        </p:tgtEl>
                                        <p:attrNameLst>
                                          <p:attrName>style.visibility</p:attrName>
                                        </p:attrNameLst>
                                      </p:cBhvr>
                                      <p:to>
                                        <p:strVal val="visible"/>
                                      </p:to>
                                    </p:set>
                                    <p:animEffect transition="in" filter="fade">
                                      <p:cBhvr>
                                        <p:cTn id="44" dur="1000"/>
                                        <p:tgtEl>
                                          <p:spTgt spid="1027"/>
                                        </p:tgtEl>
                                      </p:cBhvr>
                                    </p:animEffect>
                                    <p:anim calcmode="lin" valueType="num">
                                      <p:cBhvr>
                                        <p:cTn id="45" dur="1000" fill="hold"/>
                                        <p:tgtEl>
                                          <p:spTgt spid="1027"/>
                                        </p:tgtEl>
                                        <p:attrNameLst>
                                          <p:attrName>ppt_x</p:attrName>
                                        </p:attrNameLst>
                                      </p:cBhvr>
                                      <p:tavLst>
                                        <p:tav tm="0">
                                          <p:val>
                                            <p:strVal val="#ppt_x"/>
                                          </p:val>
                                        </p:tav>
                                        <p:tav tm="100000">
                                          <p:val>
                                            <p:strVal val="#ppt_x"/>
                                          </p:val>
                                        </p:tav>
                                      </p:tavLst>
                                    </p:anim>
                                    <p:anim calcmode="lin" valueType="num">
                                      <p:cBhvr>
                                        <p:cTn id="46"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0" presetClass="entr" presetSubtype="0" decel="100000" fill="hold" nodeType="clickEffect">
                                  <p:stCondLst>
                                    <p:cond delay="0"/>
                                  </p:stCondLst>
                                  <p:childTnLst>
                                    <p:set>
                                      <p:cBhvr>
                                        <p:cTn id="50" dur="1" fill="hold">
                                          <p:stCondLst>
                                            <p:cond delay="0"/>
                                          </p:stCondLst>
                                        </p:cTn>
                                        <p:tgtEl>
                                          <p:spTgt spid="1028"/>
                                        </p:tgtEl>
                                        <p:attrNameLst>
                                          <p:attrName>style.visibility</p:attrName>
                                        </p:attrNameLst>
                                      </p:cBhvr>
                                      <p:to>
                                        <p:strVal val="visible"/>
                                      </p:to>
                                    </p:set>
                                    <p:anim calcmode="lin" valueType="num">
                                      <p:cBhvr>
                                        <p:cTn id="51" dur="1000" fill="hold"/>
                                        <p:tgtEl>
                                          <p:spTgt spid="1028"/>
                                        </p:tgtEl>
                                        <p:attrNameLst>
                                          <p:attrName>ppt_w</p:attrName>
                                        </p:attrNameLst>
                                      </p:cBhvr>
                                      <p:tavLst>
                                        <p:tav tm="0">
                                          <p:val>
                                            <p:strVal val="#ppt_w+.3"/>
                                          </p:val>
                                        </p:tav>
                                        <p:tav tm="100000">
                                          <p:val>
                                            <p:strVal val="#ppt_w"/>
                                          </p:val>
                                        </p:tav>
                                      </p:tavLst>
                                    </p:anim>
                                    <p:anim calcmode="lin" valueType="num">
                                      <p:cBhvr>
                                        <p:cTn id="52" dur="1000" fill="hold"/>
                                        <p:tgtEl>
                                          <p:spTgt spid="1028"/>
                                        </p:tgtEl>
                                        <p:attrNameLst>
                                          <p:attrName>ppt_h</p:attrName>
                                        </p:attrNameLst>
                                      </p:cBhvr>
                                      <p:tavLst>
                                        <p:tav tm="0">
                                          <p:val>
                                            <p:strVal val="#ppt_h"/>
                                          </p:val>
                                        </p:tav>
                                        <p:tav tm="100000">
                                          <p:val>
                                            <p:strVal val="#ppt_h"/>
                                          </p:val>
                                        </p:tav>
                                      </p:tavLst>
                                    </p:anim>
                                    <p:animEffect transition="in" filter="fade">
                                      <p:cBhvr>
                                        <p:cTn id="53"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Druženje u sobama</a:t>
            </a:r>
            <a:endParaRPr lang="hr-HR" dirty="0"/>
          </a:p>
        </p:txBody>
      </p:sp>
      <p:pic>
        <p:nvPicPr>
          <p:cNvPr id="16386" name="Picture 2" descr="C:\Users\Ivan\Desktop\SKOLA U PRIRODI\P3141354.JPG"/>
          <p:cNvPicPr>
            <a:picLocks noGrp="1" noChangeAspect="1" noChangeArrowheads="1"/>
          </p:cNvPicPr>
          <p:nvPr>
            <p:ph idx="1"/>
          </p:nvPr>
        </p:nvPicPr>
        <p:blipFill>
          <a:blip r:embed="rId2" cstate="email">
            <a:extLst>
              <a:ext uri="{28A0092B-C50C-407E-A947-70E740481C1C}">
                <a14:useLocalDpi xmlns:a14="http://schemas.microsoft.com/office/drawing/2010/main" xmlns="" val="0"/>
              </a:ext>
            </a:extLst>
          </a:blip>
          <a:srcRect/>
          <a:stretch>
            <a:fillRect/>
          </a:stretch>
        </p:blipFill>
        <p:spPr bwMode="auto">
          <a:xfrm>
            <a:off x="357158" y="1571612"/>
            <a:ext cx="3394472" cy="4525963"/>
          </a:xfrm>
          <a:prstGeom prst="rect">
            <a:avLst/>
          </a:prstGeom>
          <a:noFill/>
        </p:spPr>
      </p:pic>
      <p:pic>
        <p:nvPicPr>
          <p:cNvPr id="16387" name="Picture 3" descr="C:\Users\Ivan\Desktop\SKOLA U PRIRODI\P3141362.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143372" y="1928802"/>
            <a:ext cx="4572000" cy="3429000"/>
          </a:xfrm>
          <a:prstGeom prst="rect">
            <a:avLst/>
          </a:prstGeom>
          <a:noFill/>
        </p:spPr>
      </p:pic>
      <p:pic>
        <p:nvPicPr>
          <p:cNvPr id="16388" name="Picture 4" descr="E:\IMGP4187.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p:spPr>
      </p:pic>
      <p:pic>
        <p:nvPicPr>
          <p:cNvPr id="16389" name="Picture 5" descr="C:\Users\Ivan\Desktop\SKOLA U PRIRODI\P3141332.JPG"/>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2000250" y="0"/>
            <a:ext cx="5143500" cy="6858000"/>
          </a:xfrm>
          <a:prstGeom prst="rect">
            <a:avLst/>
          </a:prstGeom>
          <a:noFill/>
        </p:spPr>
      </p:pic>
      <p:pic>
        <p:nvPicPr>
          <p:cNvPr id="16390" name="Picture 6" descr="C:\Users\Ivan\Desktop\SKOLA U PRIRODI\P3141335.JPG"/>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rot="16200000">
            <a:off x="1228309" y="1200527"/>
            <a:ext cx="6175386" cy="46315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fade">
                                      <p:cBhvr>
                                        <p:cTn id="7" dur="1000"/>
                                        <p:tgtEl>
                                          <p:spTgt spid="16388"/>
                                        </p:tgtEl>
                                      </p:cBhvr>
                                    </p:animEffect>
                                    <p:anim calcmode="lin" valueType="num">
                                      <p:cBhvr>
                                        <p:cTn id="8" dur="1000" fill="hold"/>
                                        <p:tgtEl>
                                          <p:spTgt spid="16388"/>
                                        </p:tgtEl>
                                        <p:attrNameLst>
                                          <p:attrName>ppt_x</p:attrName>
                                        </p:attrNameLst>
                                      </p:cBhvr>
                                      <p:tavLst>
                                        <p:tav tm="0">
                                          <p:val>
                                            <p:strVal val="#ppt_x"/>
                                          </p:val>
                                        </p:tav>
                                        <p:tav tm="100000">
                                          <p:val>
                                            <p:strVal val="#ppt_x"/>
                                          </p:val>
                                        </p:tav>
                                      </p:tavLst>
                                    </p:anim>
                                    <p:anim calcmode="lin" valueType="num">
                                      <p:cBhvr>
                                        <p:cTn id="9" dur="1000" fill="hold"/>
                                        <p:tgtEl>
                                          <p:spTgt spid="1638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16389"/>
                                        </p:tgtEl>
                                        <p:attrNameLst>
                                          <p:attrName>style.visibility</p:attrName>
                                        </p:attrNameLst>
                                      </p:cBhvr>
                                      <p:to>
                                        <p:strVal val="visible"/>
                                      </p:to>
                                    </p:set>
                                    <p:anim calcmode="lin" valueType="num">
                                      <p:cBhvr>
                                        <p:cTn id="14" dur="1000" fill="hold"/>
                                        <p:tgtEl>
                                          <p:spTgt spid="16389"/>
                                        </p:tgtEl>
                                        <p:attrNameLst>
                                          <p:attrName>ppt_w</p:attrName>
                                        </p:attrNameLst>
                                      </p:cBhvr>
                                      <p:tavLst>
                                        <p:tav tm="0">
                                          <p:val>
                                            <p:strVal val="#ppt_w+.3"/>
                                          </p:val>
                                        </p:tav>
                                        <p:tav tm="100000">
                                          <p:val>
                                            <p:strVal val="#ppt_w"/>
                                          </p:val>
                                        </p:tav>
                                      </p:tavLst>
                                    </p:anim>
                                    <p:anim calcmode="lin" valueType="num">
                                      <p:cBhvr>
                                        <p:cTn id="15" dur="1000" fill="hold"/>
                                        <p:tgtEl>
                                          <p:spTgt spid="16389"/>
                                        </p:tgtEl>
                                        <p:attrNameLst>
                                          <p:attrName>ppt_h</p:attrName>
                                        </p:attrNameLst>
                                      </p:cBhvr>
                                      <p:tavLst>
                                        <p:tav tm="0">
                                          <p:val>
                                            <p:strVal val="#ppt_h"/>
                                          </p:val>
                                        </p:tav>
                                        <p:tav tm="100000">
                                          <p:val>
                                            <p:strVal val="#ppt_h"/>
                                          </p:val>
                                        </p:tav>
                                      </p:tavLst>
                                    </p:anim>
                                    <p:animEffect transition="in" filter="fade">
                                      <p:cBhvr>
                                        <p:cTn id="16" dur="1000"/>
                                        <p:tgtEl>
                                          <p:spTgt spid="16389"/>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6390"/>
                                        </p:tgtEl>
                                        <p:attrNameLst>
                                          <p:attrName>style.visibility</p:attrName>
                                        </p:attrNameLst>
                                      </p:cBhvr>
                                      <p:to>
                                        <p:strVal val="visible"/>
                                      </p:to>
                                    </p:set>
                                    <p:animEffect transition="in" filter="fade">
                                      <p:cBhvr>
                                        <p:cTn id="21" dur="1000"/>
                                        <p:tgtEl>
                                          <p:spTgt spid="16390"/>
                                        </p:tgtEl>
                                      </p:cBhvr>
                                    </p:animEffect>
                                    <p:anim calcmode="lin" valueType="num">
                                      <p:cBhvr>
                                        <p:cTn id="22" dur="1000" fill="hold"/>
                                        <p:tgtEl>
                                          <p:spTgt spid="16390"/>
                                        </p:tgtEl>
                                        <p:attrNameLst>
                                          <p:attrName>ppt_x</p:attrName>
                                        </p:attrNameLst>
                                      </p:cBhvr>
                                      <p:tavLst>
                                        <p:tav tm="0">
                                          <p:val>
                                            <p:strVal val="#ppt_x"/>
                                          </p:val>
                                        </p:tav>
                                        <p:tav tm="100000">
                                          <p:val>
                                            <p:strVal val="#ppt_x"/>
                                          </p:val>
                                        </p:tav>
                                      </p:tavLst>
                                    </p:anim>
                                    <p:anim calcmode="lin" valueType="num">
                                      <p:cBhvr>
                                        <p:cTn id="23" dur="1000" fill="hold"/>
                                        <p:tgtEl>
                                          <p:spTgt spid="16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Putujemo u Rijeku</a:t>
            </a:r>
            <a:endParaRPr lang="hr-HR" dirty="0"/>
          </a:p>
        </p:txBody>
      </p:sp>
      <p:sp>
        <p:nvSpPr>
          <p:cNvPr id="3" name="Content Placeholder 2"/>
          <p:cNvSpPr>
            <a:spLocks noGrp="1"/>
          </p:cNvSpPr>
          <p:nvPr>
            <p:ph idx="1"/>
          </p:nvPr>
        </p:nvSpPr>
        <p:spPr/>
        <p:txBody>
          <a:bodyPr/>
          <a:lstStyle/>
          <a:p>
            <a:r>
              <a:rPr lang="hr-HR" dirty="0" smtClean="0"/>
              <a:t>Izlet na Trsat </a:t>
            </a:r>
          </a:p>
          <a:p>
            <a:endParaRPr lang="hr-HR" dirty="0"/>
          </a:p>
        </p:txBody>
      </p:sp>
      <p:pic>
        <p:nvPicPr>
          <p:cNvPr id="13314" name="Picture 2" descr="C:\Users\Ivan\Desktop\SKOLA U PRIRODI\P3131293.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714480" y="2285992"/>
            <a:ext cx="5334038" cy="4000528"/>
          </a:xfrm>
          <a:prstGeom prst="rect">
            <a:avLst/>
          </a:prstGeom>
          <a:noFill/>
        </p:spPr>
      </p:pic>
      <p:pic>
        <p:nvPicPr>
          <p:cNvPr id="13315" name="Picture 3" descr="E:\IMGP4279.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p:spPr>
      </p:pic>
      <p:pic>
        <p:nvPicPr>
          <p:cNvPr id="13316" name="Picture 4" descr="E:\IMGP4278.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fade">
                                      <p:cBhvr>
                                        <p:cTn id="7" dur="1000"/>
                                        <p:tgtEl>
                                          <p:spTgt spid="13315"/>
                                        </p:tgtEl>
                                      </p:cBhvr>
                                    </p:animEffect>
                                    <p:anim calcmode="lin" valueType="num">
                                      <p:cBhvr>
                                        <p:cTn id="8" dur="1000" fill="hold"/>
                                        <p:tgtEl>
                                          <p:spTgt spid="13315"/>
                                        </p:tgtEl>
                                        <p:attrNameLst>
                                          <p:attrName>ppt_x</p:attrName>
                                        </p:attrNameLst>
                                      </p:cBhvr>
                                      <p:tavLst>
                                        <p:tav tm="0">
                                          <p:val>
                                            <p:strVal val="#ppt_x"/>
                                          </p:val>
                                        </p:tav>
                                        <p:tav tm="100000">
                                          <p:val>
                                            <p:strVal val="#ppt_x"/>
                                          </p:val>
                                        </p:tav>
                                      </p:tavLst>
                                    </p:anim>
                                    <p:anim calcmode="lin" valueType="num">
                                      <p:cBhvr>
                                        <p:cTn id="9" dur="1000" fill="hold"/>
                                        <p:tgtEl>
                                          <p:spTgt spid="133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316"/>
                                        </p:tgtEl>
                                        <p:attrNameLst>
                                          <p:attrName>style.visibility</p:attrName>
                                        </p:attrNameLst>
                                      </p:cBhvr>
                                      <p:to>
                                        <p:strVal val="visible"/>
                                      </p:to>
                                    </p:set>
                                    <p:animEffect transition="in" filter="fade">
                                      <p:cBhvr>
                                        <p:cTn id="14" dur="1000"/>
                                        <p:tgtEl>
                                          <p:spTgt spid="13316"/>
                                        </p:tgtEl>
                                      </p:cBhvr>
                                    </p:animEffect>
                                    <p:anim calcmode="lin" valueType="num">
                                      <p:cBhvr>
                                        <p:cTn id="15" dur="1000" fill="hold"/>
                                        <p:tgtEl>
                                          <p:spTgt spid="13316"/>
                                        </p:tgtEl>
                                        <p:attrNameLst>
                                          <p:attrName>ppt_x</p:attrName>
                                        </p:attrNameLst>
                                      </p:cBhvr>
                                      <p:tavLst>
                                        <p:tav tm="0">
                                          <p:val>
                                            <p:strVal val="#ppt_x"/>
                                          </p:val>
                                        </p:tav>
                                        <p:tav tm="100000">
                                          <p:val>
                                            <p:strVal val="#ppt_x"/>
                                          </p:val>
                                        </p:tav>
                                      </p:tavLst>
                                    </p:anim>
                                    <p:anim calcmode="lin" valueType="num">
                                      <p:cBhvr>
                                        <p:cTn id="16" dur="1000" fill="hold"/>
                                        <p:tgtEl>
                                          <p:spTgt spid="133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Font typeface="Arial" pitchFamily="34" charset="0"/>
              <a:buChar char="•"/>
            </a:pPr>
            <a:r>
              <a:rPr lang="hr-HR" dirty="0" smtClean="0">
                <a:latin typeface="Arial Narrow" pitchFamily="34" charset="0"/>
              </a:rPr>
              <a:t> Crikvenica -  posjet akvarijumu</a:t>
            </a:r>
            <a:endParaRPr lang="hr-HR" dirty="0">
              <a:latin typeface="Arial Narrow" pitchFamily="34" charset="0"/>
            </a:endParaRPr>
          </a:p>
        </p:txBody>
      </p:sp>
      <p:pic>
        <p:nvPicPr>
          <p:cNvPr id="14338" name="Picture 2" descr="F:\4.r\Novi-Jasna\škola u prirodi n. vinodolski 2013 161.JPG"/>
          <p:cNvPicPr>
            <a:picLocks noGrp="1" noChangeAspect="1" noChangeArrowheads="1"/>
          </p:cNvPicPr>
          <p:nvPr>
            <p:ph idx="1"/>
          </p:nvPr>
        </p:nvPicPr>
        <p:blipFill>
          <a:blip r:embed="rId2" cstate="email">
            <a:extLst>
              <a:ext uri="{28A0092B-C50C-407E-A947-70E740481C1C}">
                <a14:useLocalDpi xmlns:a14="http://schemas.microsoft.com/office/drawing/2010/main" xmlns="" val="0"/>
              </a:ext>
            </a:extLst>
          </a:blip>
          <a:srcRect/>
          <a:stretch>
            <a:fillRect/>
          </a:stretch>
        </p:blipFill>
        <p:spPr bwMode="auto">
          <a:xfrm>
            <a:off x="1285852" y="1357298"/>
            <a:ext cx="6929486" cy="5197114"/>
          </a:xfrm>
          <a:prstGeom prst="rect">
            <a:avLst/>
          </a:prstGeom>
          <a:noFill/>
        </p:spPr>
      </p:pic>
      <p:pic>
        <p:nvPicPr>
          <p:cNvPr id="14339" name="Picture 3" descr="F:\4.r\novi vinodolski\2013-03-14 14.02.35.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p:spPr>
      </p:pic>
      <p:pic>
        <p:nvPicPr>
          <p:cNvPr id="14340" name="Picture 4" descr="F:\4.r\novi vinodolski\2013-03-14 13.51.05.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fade">
                                      <p:cBhvr>
                                        <p:cTn id="7" dur="1000"/>
                                        <p:tgtEl>
                                          <p:spTgt spid="14339"/>
                                        </p:tgtEl>
                                      </p:cBhvr>
                                    </p:animEffect>
                                    <p:anim calcmode="lin" valueType="num">
                                      <p:cBhvr>
                                        <p:cTn id="8" dur="1000" fill="hold"/>
                                        <p:tgtEl>
                                          <p:spTgt spid="14339"/>
                                        </p:tgtEl>
                                        <p:attrNameLst>
                                          <p:attrName>ppt_x</p:attrName>
                                        </p:attrNameLst>
                                      </p:cBhvr>
                                      <p:tavLst>
                                        <p:tav tm="0">
                                          <p:val>
                                            <p:strVal val="#ppt_x"/>
                                          </p:val>
                                        </p:tav>
                                        <p:tav tm="100000">
                                          <p:val>
                                            <p:strVal val="#ppt_x"/>
                                          </p:val>
                                        </p:tav>
                                      </p:tavLst>
                                    </p:anim>
                                    <p:anim calcmode="lin" valueType="num">
                                      <p:cBhvr>
                                        <p:cTn id="9" dur="1000" fill="hold"/>
                                        <p:tgtEl>
                                          <p:spTgt spid="143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14340"/>
                                        </p:tgtEl>
                                        <p:attrNameLst>
                                          <p:attrName>style.visibility</p:attrName>
                                        </p:attrNameLst>
                                      </p:cBhvr>
                                      <p:to>
                                        <p:strVal val="visible"/>
                                      </p:to>
                                    </p:set>
                                    <p:anim calcmode="lin" valueType="num">
                                      <p:cBhvr>
                                        <p:cTn id="14" dur="1000" fill="hold"/>
                                        <p:tgtEl>
                                          <p:spTgt spid="14340"/>
                                        </p:tgtEl>
                                        <p:attrNameLst>
                                          <p:attrName>ppt_w</p:attrName>
                                        </p:attrNameLst>
                                      </p:cBhvr>
                                      <p:tavLst>
                                        <p:tav tm="0">
                                          <p:val>
                                            <p:strVal val="#ppt_w+.3"/>
                                          </p:val>
                                        </p:tav>
                                        <p:tav tm="100000">
                                          <p:val>
                                            <p:strVal val="#ppt_w"/>
                                          </p:val>
                                        </p:tav>
                                      </p:tavLst>
                                    </p:anim>
                                    <p:anim calcmode="lin" valueType="num">
                                      <p:cBhvr>
                                        <p:cTn id="15" dur="1000" fill="hold"/>
                                        <p:tgtEl>
                                          <p:spTgt spid="14340"/>
                                        </p:tgtEl>
                                        <p:attrNameLst>
                                          <p:attrName>ppt_h</p:attrName>
                                        </p:attrNameLst>
                                      </p:cBhvr>
                                      <p:tavLst>
                                        <p:tav tm="0">
                                          <p:val>
                                            <p:strVal val="#ppt_h"/>
                                          </p:val>
                                        </p:tav>
                                        <p:tav tm="100000">
                                          <p:val>
                                            <p:strVal val="#ppt_h"/>
                                          </p:val>
                                        </p:tav>
                                      </p:tavLst>
                                    </p:anim>
                                    <p:animEffect transition="in" filter="fade">
                                      <p:cBhvr>
                                        <p:cTn id="16" dur="10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pic>
        <p:nvPicPr>
          <p:cNvPr id="1026" name="Picture 2" descr="C:\Users\Ivan\Desktop\SKOLA U PRIRODI\P3111204.JPG"/>
          <p:cNvPicPr>
            <a:picLocks noGrp="1" noChangeAspect="1" noChangeArrowheads="1"/>
          </p:cNvPicPr>
          <p:nvPr>
            <p:ph idx="1"/>
          </p:nvPr>
        </p:nvPicPr>
        <p:blipFill>
          <a:blip r:embed="rId2" cstate="email">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p:spPr>
      </p:pic>
      <p:sp>
        <p:nvSpPr>
          <p:cNvPr id="5" name="TextBox 4"/>
          <p:cNvSpPr txBox="1"/>
          <p:nvPr/>
        </p:nvSpPr>
        <p:spPr>
          <a:xfrm>
            <a:off x="1500166" y="0"/>
            <a:ext cx="6143668" cy="461665"/>
          </a:xfrm>
          <a:prstGeom prst="rect">
            <a:avLst/>
          </a:prstGeom>
          <a:noFill/>
        </p:spPr>
        <p:txBody>
          <a:bodyPr wrap="square" rtlCol="0">
            <a:spAutoFit/>
          </a:bodyPr>
          <a:lstStyle/>
          <a:p>
            <a:r>
              <a:rPr lang="hr-H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Polazak ispred Osnovne škole Velika Mlaka</a:t>
            </a:r>
            <a:endParaRPr lang="hr-H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42852"/>
            <a:ext cx="8229600" cy="1143000"/>
          </a:xfrm>
        </p:spPr>
        <p:txBody>
          <a:bodyPr>
            <a:noAutofit/>
          </a:bodyPr>
          <a:lstStyle/>
          <a:p>
            <a:r>
              <a:rPr lang="hr-HR" sz="4000" i="1" dirty="0" smtClean="0">
                <a:latin typeface="Arial Narrow" pitchFamily="34" charset="0"/>
              </a:rPr>
              <a:t>Knjiga utisaka </a:t>
            </a:r>
            <a:br>
              <a:rPr lang="hr-HR" sz="4000" i="1" dirty="0" smtClean="0">
                <a:latin typeface="Arial Narrow" pitchFamily="34" charset="0"/>
              </a:rPr>
            </a:br>
            <a:endParaRPr lang="hr-HR" sz="4000" i="1" dirty="0">
              <a:latin typeface="Arial Narrow" pitchFamily="34" charset="0"/>
            </a:endParaRPr>
          </a:p>
        </p:txBody>
      </p:sp>
      <p:pic>
        <p:nvPicPr>
          <p:cNvPr id="15363" name="Picture 3" descr="C:\Users\Ivan\Desktop\SKOLA U PRIRODI\P3141348.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142976" y="1071546"/>
            <a:ext cx="6643702" cy="4982777"/>
          </a:xfrm>
          <a:prstGeom prst="rect">
            <a:avLst/>
          </a:prstGeom>
          <a:noFill/>
        </p:spPr>
      </p:pic>
      <p:pic>
        <p:nvPicPr>
          <p:cNvPr id="15364" name="Picture 4" descr="C:\Users\Ivan\Desktop\SKOLA U PRIRODI\P3141350.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additive="base">
                                        <p:cTn id="7" dur="500" fill="hold"/>
                                        <p:tgtEl>
                                          <p:spTgt spid="15364"/>
                                        </p:tgtEl>
                                        <p:attrNameLst>
                                          <p:attrName>ppt_x</p:attrName>
                                        </p:attrNameLst>
                                      </p:cBhvr>
                                      <p:tavLst>
                                        <p:tav tm="0">
                                          <p:val>
                                            <p:strVal val="#ppt_x"/>
                                          </p:val>
                                        </p:tav>
                                        <p:tav tm="100000">
                                          <p:val>
                                            <p:strVal val="#ppt_x"/>
                                          </p:val>
                                        </p:tav>
                                      </p:tavLst>
                                    </p:anim>
                                    <p:anim calcmode="lin" valueType="num">
                                      <p:cBhvr additive="base">
                                        <p:cTn id="8" dur="500" fill="hold"/>
                                        <p:tgtEl>
                                          <p:spTgt spid="153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Povratak... </a:t>
            </a:r>
            <a:endParaRPr lang="hr-HR" dirty="0"/>
          </a:p>
        </p:txBody>
      </p:sp>
      <p:pic>
        <p:nvPicPr>
          <p:cNvPr id="17411" name="Picture 3" descr="E:\IMGP4311.JPG"/>
          <p:cNvPicPr>
            <a:picLocks noGrp="1" noChangeAspect="1" noChangeArrowheads="1"/>
          </p:cNvPicPr>
          <p:nvPr>
            <p:ph idx="1"/>
          </p:nvPr>
        </p:nvPicPr>
        <p:blipFill>
          <a:blip r:embed="rId2" cstate="email">
            <a:extLst>
              <a:ext uri="{28A0092B-C50C-407E-A947-70E740481C1C}">
                <a14:useLocalDpi xmlns:a14="http://schemas.microsoft.com/office/drawing/2010/main" xmlns="" val="0"/>
              </a:ext>
            </a:extLst>
          </a:blip>
          <a:srcRect/>
          <a:stretch>
            <a:fillRect/>
          </a:stretch>
        </p:blipFill>
        <p:spPr bwMode="auto">
          <a:xfrm>
            <a:off x="1214414" y="1500174"/>
            <a:ext cx="6643734" cy="4982801"/>
          </a:xfrm>
          <a:prstGeom prst="rect">
            <a:avLst/>
          </a:prstGeom>
          <a:noFill/>
        </p:spPr>
      </p:pic>
      <p:pic>
        <p:nvPicPr>
          <p:cNvPr id="17412" name="Picture 4" descr="E:\IMGP4313.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p:spPr>
      </p:pic>
      <p:pic>
        <p:nvPicPr>
          <p:cNvPr id="8" name="Picture 7" descr="Fotografija 0294.jpg"/>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9" name="Picture 8" descr="Fotografija 0295.jpg"/>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rot="5400000">
            <a:off x="1143001" y="-1142998"/>
            <a:ext cx="6858001" cy="9144000"/>
          </a:xfrm>
          <a:prstGeom prst="rect">
            <a:avLst/>
          </a:prstGeom>
        </p:spPr>
      </p:pic>
      <p:pic>
        <p:nvPicPr>
          <p:cNvPr id="10" name="Picture 9" descr="Fotografija 0296.jpg"/>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rot="5400000">
            <a:off x="1143000" y="-1143000"/>
            <a:ext cx="6858000" cy="9144000"/>
          </a:xfrm>
          <a:prstGeom prst="rect">
            <a:avLst/>
          </a:prstGeom>
        </p:spPr>
      </p:pic>
      <p:pic>
        <p:nvPicPr>
          <p:cNvPr id="11" name="Picture 10" descr="Fotografija 0297.jpg"/>
          <p:cNvPicPr>
            <a:picLocks noChangeAspect="1"/>
          </p:cNvPicPr>
          <p:nvPr/>
        </p:nvPicPr>
        <p:blipFill>
          <a:blip r:embed="rId7" cstate="email">
            <a:extLst>
              <a:ext uri="{28A0092B-C50C-407E-A947-70E740481C1C}">
                <a14:useLocalDpi xmlns:a14="http://schemas.microsoft.com/office/drawing/2010/main" xmlns="" val="0"/>
              </a:ext>
            </a:extLst>
          </a:blip>
          <a:stretch>
            <a:fillRect/>
          </a:stretch>
        </p:blipFill>
        <p:spPr>
          <a:xfrm>
            <a:off x="2000250" y="0"/>
            <a:ext cx="5143500" cy="6858000"/>
          </a:xfrm>
          <a:prstGeom prst="rect">
            <a:avLst/>
          </a:prstGeom>
        </p:spPr>
      </p:pic>
      <p:pic>
        <p:nvPicPr>
          <p:cNvPr id="12" name="Picture 11" descr="Fotografija 0288.jpg"/>
          <p:cNvPicPr>
            <a:picLocks noChangeAspect="1"/>
          </p:cNvPicPr>
          <p:nvPr/>
        </p:nvPicPr>
        <p:blipFill>
          <a:blip r:embed="rId8" cstate="email">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fade">
                                      <p:cBhvr>
                                        <p:cTn id="7" dur="3000"/>
                                        <p:tgtEl>
                                          <p:spTgt spid="17412"/>
                                        </p:tgtEl>
                                      </p:cBhvr>
                                    </p:animEffect>
                                    <p:anim calcmode="lin" valueType="num">
                                      <p:cBhvr>
                                        <p:cTn id="8" dur="3000" fill="hold"/>
                                        <p:tgtEl>
                                          <p:spTgt spid="17412"/>
                                        </p:tgtEl>
                                        <p:attrNameLst>
                                          <p:attrName>ppt_x</p:attrName>
                                        </p:attrNameLst>
                                      </p:cBhvr>
                                      <p:tavLst>
                                        <p:tav tm="0">
                                          <p:val>
                                            <p:strVal val="#ppt_x"/>
                                          </p:val>
                                        </p:tav>
                                        <p:tav tm="100000">
                                          <p:val>
                                            <p:strVal val="#ppt_x"/>
                                          </p:val>
                                        </p:tav>
                                      </p:tavLst>
                                    </p:anim>
                                    <p:anim calcmode="lin" valueType="num">
                                      <p:cBhvr>
                                        <p:cTn id="9" dur="3000" fill="hold"/>
                                        <p:tgtEl>
                                          <p:spTgt spid="174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1000" fill="hold"/>
                                        <p:tgtEl>
                                          <p:spTgt spid="11"/>
                                        </p:tgtEl>
                                        <p:attrNameLst>
                                          <p:attrName>ppt_w</p:attrName>
                                        </p:attrNameLst>
                                      </p:cBhvr>
                                      <p:tavLst>
                                        <p:tav tm="0">
                                          <p:val>
                                            <p:strVal val="#ppt_w+.3"/>
                                          </p:val>
                                        </p:tav>
                                        <p:tav tm="100000">
                                          <p:val>
                                            <p:strVal val="#ppt_w"/>
                                          </p:val>
                                        </p:tav>
                                      </p:tavLst>
                                    </p:anim>
                                    <p:anim calcmode="lin" valueType="num">
                                      <p:cBhvr>
                                        <p:cTn id="34" dur="1000" fill="hold"/>
                                        <p:tgtEl>
                                          <p:spTgt spid="11"/>
                                        </p:tgtEl>
                                        <p:attrNameLst>
                                          <p:attrName>ppt_h</p:attrName>
                                        </p:attrNameLst>
                                      </p:cBhvr>
                                      <p:tavLst>
                                        <p:tav tm="0">
                                          <p:val>
                                            <p:strVal val="#ppt_h"/>
                                          </p:val>
                                        </p:tav>
                                        <p:tav tm="100000">
                                          <p:val>
                                            <p:strVal val="#ppt_h"/>
                                          </p:val>
                                        </p:tav>
                                      </p:tavLst>
                                    </p:anim>
                                    <p:animEffect transition="in" filter="fade">
                                      <p:cBhvr>
                                        <p:cTn id="35" dur="10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49" presetClass="entr" presetSubtype="0" decel="10000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 calcmode="lin" valueType="num">
                                      <p:cBhvr>
                                        <p:cTn id="42" dur="500" fill="hold"/>
                                        <p:tgtEl>
                                          <p:spTgt spid="12"/>
                                        </p:tgtEl>
                                        <p:attrNameLst>
                                          <p:attrName>style.rotation</p:attrName>
                                        </p:attrNameLst>
                                      </p:cBhvr>
                                      <p:tavLst>
                                        <p:tav tm="0">
                                          <p:val>
                                            <p:fltVal val="360"/>
                                          </p:val>
                                        </p:tav>
                                        <p:tav tm="100000">
                                          <p:val>
                                            <p:fltVal val="0"/>
                                          </p:val>
                                        </p:tav>
                                      </p:tavLst>
                                    </p:anim>
                                    <p:animEffect transition="in" filter="fade">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rPr>
              <a:t>Dolazak u primorski zavičaj </a:t>
            </a:r>
            <a:br>
              <a:rPr lang="hr-HR"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rPr>
            </a:br>
            <a:endParaRPr lang="hr-HR" dirty="0"/>
          </a:p>
        </p:txBody>
      </p:sp>
      <p:pic>
        <p:nvPicPr>
          <p:cNvPr id="4" name="Picture 4" descr="F:\4.r\novi vinodolski\2013-03-11 10.51.40.jpg"/>
          <p:cNvPicPr>
            <a:picLocks noGrp="1" noChangeAspect="1" noChangeArrowheads="1"/>
          </p:cNvPicPr>
          <p:nvPr>
            <p:ph idx="1"/>
          </p:nvPr>
        </p:nvPicPr>
        <p:blipFill>
          <a:blip r:embed="rId2" cstate="email">
            <a:extLst>
              <a:ext uri="{28A0092B-C50C-407E-A947-70E740481C1C}">
                <a14:useLocalDpi xmlns:a14="http://schemas.microsoft.com/office/drawing/2010/main" xmlns="" val="0"/>
              </a:ext>
            </a:extLst>
          </a:blip>
          <a:srcRect/>
          <a:stretch>
            <a:fillRect/>
          </a:stretch>
        </p:blipFill>
        <p:spPr bwMode="auto">
          <a:xfrm>
            <a:off x="357158" y="1000108"/>
            <a:ext cx="8358246" cy="55007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0"/>
            <a:ext cx="8229600" cy="1143000"/>
          </a:xfrm>
        </p:spPr>
        <p:txBody>
          <a:bodyPr/>
          <a:lstStyle/>
          <a:p>
            <a:r>
              <a:rPr lang="hr-HR" dirty="0" smtClean="0"/>
              <a:t>Tvrđava Nehaj</a:t>
            </a:r>
            <a:endParaRPr lang="hr-HR" dirty="0"/>
          </a:p>
        </p:txBody>
      </p:sp>
      <p:sp>
        <p:nvSpPr>
          <p:cNvPr id="3" name="Content Placeholder 2"/>
          <p:cNvSpPr>
            <a:spLocks noGrp="1"/>
          </p:cNvSpPr>
          <p:nvPr>
            <p:ph idx="1"/>
          </p:nvPr>
        </p:nvSpPr>
        <p:spPr>
          <a:xfrm>
            <a:off x="457200" y="1214422"/>
            <a:ext cx="8229600" cy="5286412"/>
          </a:xfrm>
        </p:spPr>
        <p:txBody>
          <a:bodyPr>
            <a:normAutofit/>
          </a:bodyPr>
          <a:lstStyle/>
          <a:p>
            <a:r>
              <a:rPr lang="hr-HR" sz="2400" dirty="0">
                <a:latin typeface="Arial Narrow" pitchFamily="34" charset="0"/>
              </a:rPr>
              <a:t>Tvrđava Nehaj, simbol grada Senja, sagrađena je 1558. godine pod nadzorom kapetana i generala hrvatske Vojne krajine Ivana Lenkovića i kapetana Herbarta VIII. Auersperga Turjaškog. Sazidana je od materijala razrušenih crkava, samostana i kuća prvotno smještenih izvan gradskih zidina</a:t>
            </a:r>
            <a:r>
              <a:rPr lang="hr-HR" sz="2400" dirty="0" smtClean="0">
                <a:latin typeface="Arial Narrow" pitchFamily="34" charset="0"/>
              </a:rPr>
              <a:t>. </a:t>
            </a:r>
          </a:p>
          <a:p>
            <a:endParaRPr lang="hr-HR" sz="2400" dirty="0" smtClean="0">
              <a:latin typeface="Arial Narrow" pitchFamily="34" charset="0"/>
            </a:endParaRPr>
          </a:p>
          <a:p>
            <a:r>
              <a:rPr lang="hr-HR" sz="2400" dirty="0">
                <a:latin typeface="Arial Narrow" pitchFamily="34" charset="0"/>
              </a:rPr>
              <a:t>Ima kockasti oblik, a orijentirana je prema stranama svijeta. Visoka je 18, a široka 23 m. U nju se ulazilo stepenicama preko drvenog mosta kroz uska dvostruka vrata.Zidovi su debeli od 2 do 3,30 m, prema vrhu se sužuju, a završavaju s kruništem na kojemu je pet malih ugaonih kula. U zidinama se nalazi oko stotinu puškarnica i jedanaest velikih topovskih otvora.</a:t>
            </a:r>
          </a:p>
        </p:txBody>
      </p:sp>
      <p:pic>
        <p:nvPicPr>
          <p:cNvPr id="4" name="Picture 3" descr="F:\4.r\novi vinodolski\2013-03-11 10.50.00.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428596" y="1071545"/>
            <a:ext cx="4000528" cy="5152163"/>
          </a:xfrm>
          <a:prstGeom prst="rect">
            <a:avLst/>
          </a:prstGeom>
          <a:noFill/>
        </p:spPr>
      </p:pic>
      <p:pic>
        <p:nvPicPr>
          <p:cNvPr id="3075" name="Picture 3" descr="F:\4.r\novi vinodolski\2013-03-11 10.53.35.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643438" y="1071546"/>
            <a:ext cx="4018388" cy="51435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5"/>
                                        </p:tgtEl>
                                        <p:attrNameLst>
                                          <p:attrName>style.visibility</p:attrName>
                                        </p:attrNameLst>
                                      </p:cBhvr>
                                      <p:to>
                                        <p:strVal val="visible"/>
                                      </p:to>
                                    </p:set>
                                    <p:anim calcmode="lin" valueType="num">
                                      <p:cBhvr additive="base">
                                        <p:cTn id="13" dur="2000" fill="hold"/>
                                        <p:tgtEl>
                                          <p:spTgt spid="3075"/>
                                        </p:tgtEl>
                                        <p:attrNameLst>
                                          <p:attrName>ppt_x</p:attrName>
                                        </p:attrNameLst>
                                      </p:cBhvr>
                                      <p:tavLst>
                                        <p:tav tm="0">
                                          <p:val>
                                            <p:strVal val="#ppt_x"/>
                                          </p:val>
                                        </p:tav>
                                        <p:tav tm="100000">
                                          <p:val>
                                            <p:strVal val="#ppt_x"/>
                                          </p:val>
                                        </p:tav>
                                      </p:tavLst>
                                    </p:anim>
                                    <p:anim calcmode="lin" valueType="num">
                                      <p:cBhvr additive="base">
                                        <p:cTn id="14" dur="20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a:xfrm>
            <a:off x="4357686" y="428604"/>
            <a:ext cx="4329114" cy="6215106"/>
          </a:xfrm>
        </p:spPr>
        <p:txBody>
          <a:bodyPr>
            <a:normAutofit/>
          </a:bodyPr>
          <a:lstStyle/>
          <a:p>
            <a:r>
              <a:rPr lang="hr-HR" sz="2400" dirty="0">
                <a:latin typeface="Arial Narrow" pitchFamily="34" charset="0"/>
              </a:rPr>
              <a:t>U unutrašnjosti se nalazi cisterna - zdenac iznad kojega su tri grba: lijevo grb kapetana Ivana Lenkovića s godinom izgradnje tvrđave, u sredini grb austrijskog nadvojvode Ferdinanda I. tadašnjeg gospodara Senja, te desno grb senjskog kapetana Herbarta VIII. Auersperga Turjaškog. U prizemlju s desne strane nalazilo se ognjište, a uokolo prostorije za vojnike i oružje. Ovdje se vide temelji male ranoromaničke crkve Sv. Jurja iz XI . st</a:t>
            </a:r>
            <a:r>
              <a:rPr lang="hr-HR" sz="2400" dirty="0" smtClean="0">
                <a:latin typeface="Arial Narrow" pitchFamily="34" charset="0"/>
              </a:rPr>
              <a:t>.</a:t>
            </a:r>
          </a:p>
          <a:p>
            <a:endParaRPr lang="hr-HR" sz="2400" dirty="0" smtClean="0">
              <a:latin typeface="Arial Narrow" pitchFamily="34" charset="0"/>
            </a:endParaRPr>
          </a:p>
        </p:txBody>
      </p:sp>
      <p:pic>
        <p:nvPicPr>
          <p:cNvPr id="2053" name="Picture 5" descr="F:\4.r\novi vinodolski\2013-03-11 11.37.37.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428596" y="500042"/>
            <a:ext cx="4071948" cy="5429264"/>
          </a:xfrm>
          <a:prstGeom prst="rect">
            <a:avLst/>
          </a:prstGeom>
          <a:noFill/>
        </p:spPr>
      </p:pic>
      <p:pic>
        <p:nvPicPr>
          <p:cNvPr id="2054" name="Picture 6" descr="E:\IMGP4166.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additive="base">
                                        <p:cTn id="7" dur="2000" fill="hold"/>
                                        <p:tgtEl>
                                          <p:spTgt spid="2054"/>
                                        </p:tgtEl>
                                        <p:attrNameLst>
                                          <p:attrName>ppt_x</p:attrName>
                                        </p:attrNameLst>
                                      </p:cBhvr>
                                      <p:tavLst>
                                        <p:tav tm="0">
                                          <p:val>
                                            <p:strVal val="1+#ppt_w/2"/>
                                          </p:val>
                                        </p:tav>
                                        <p:tav tm="100000">
                                          <p:val>
                                            <p:strVal val="#ppt_x"/>
                                          </p:val>
                                        </p:tav>
                                      </p:tavLst>
                                    </p:anim>
                                    <p:anim calcmode="lin" valueType="num">
                                      <p:cBhvr additive="base">
                                        <p:cTn id="8" dur="2000" fill="hold"/>
                                        <p:tgtEl>
                                          <p:spTgt spid="20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a:xfrm>
            <a:off x="500034" y="1214422"/>
            <a:ext cx="8015286" cy="4500594"/>
          </a:xfrm>
        </p:spPr>
        <p:txBody>
          <a:bodyPr>
            <a:noAutofit/>
          </a:bodyPr>
          <a:lstStyle/>
          <a:p>
            <a:pPr algn="ctr"/>
            <a:r>
              <a:rPr lang="hr-HR" sz="2200" dirty="0">
                <a:latin typeface="Arial Narrow" pitchFamily="34" charset="0"/>
              </a:rPr>
              <a:t>Na prvom katu su bile prostorije za časnike i zapovjednika tvrđave. Na drugom katu je bila smještena topovska bitnica od 11 teških topova, a danas se ovdje održavaju renomirane kulturne i glazbene priredbe, znanstveni skupovi i druga kulturna događanja. Vrh tvrđave služi kao vidikovac. Odatle su budne straže promatrale prilaze Senju s kopna i mora, te primale dimne i svjetlosne signale od svojih suradnika s otoka i obale. S vrha tvrđave pruža se lijepi pogled na Hrvatsko primorje i otoke Rab, Goli, Prvić, Cres, Krk, na planine Gorskog kotara, te Učku i Velebit. </a:t>
            </a:r>
            <a:br>
              <a:rPr lang="hr-HR" sz="2200" dirty="0">
                <a:latin typeface="Arial Narrow" pitchFamily="34" charset="0"/>
              </a:rPr>
            </a:br>
            <a:r>
              <a:rPr lang="hr-HR" sz="2200" dirty="0">
                <a:latin typeface="Arial Narrow" pitchFamily="34" charset="0"/>
              </a:rPr>
              <a:t>U tvrđavi Nehaj postavljena je zbirka Senjski uskoci i Senjska primorska kapetanija, stalne izložbe Senjske crkve kroz povijest i Gradski i plemićki grbovi Senja. Tvrđavom upravlja Gradski muzej Senj.</a:t>
            </a:r>
          </a:p>
        </p:txBody>
      </p:sp>
      <p:pic>
        <p:nvPicPr>
          <p:cNvPr id="4098" name="Picture 2" descr="E:\IMGP4165.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p:spPr>
      </p:pic>
      <p:pic>
        <p:nvPicPr>
          <p:cNvPr id="4099" name="Picture 3" descr="E:\IMGP4160.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anim calcmode="lin" valueType="num">
                                      <p:cBhvr>
                                        <p:cTn id="8" dur="2000" fill="hold"/>
                                        <p:tgtEl>
                                          <p:spTgt spid="4098"/>
                                        </p:tgtEl>
                                        <p:attrNameLst>
                                          <p:attrName>ppt_x</p:attrName>
                                        </p:attrNameLst>
                                      </p:cBhvr>
                                      <p:tavLst>
                                        <p:tav tm="0">
                                          <p:val>
                                            <p:strVal val="#ppt_x"/>
                                          </p:val>
                                        </p:tav>
                                        <p:tav tm="100000">
                                          <p:val>
                                            <p:strVal val="#ppt_x"/>
                                          </p:val>
                                        </p:tav>
                                      </p:tavLst>
                                    </p:anim>
                                    <p:anim calcmode="lin" valueType="num">
                                      <p:cBhvr>
                                        <p:cTn id="9" dur="2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4099"/>
                                        </p:tgtEl>
                                        <p:attrNameLst>
                                          <p:attrName>style.visibility</p:attrName>
                                        </p:attrNameLst>
                                      </p:cBhvr>
                                      <p:to>
                                        <p:strVal val="visible"/>
                                      </p:to>
                                    </p:set>
                                    <p:anim calcmode="lin" valueType="num">
                                      <p:cBhvr additive="base">
                                        <p:cTn id="14" dur="2000" fill="hold"/>
                                        <p:tgtEl>
                                          <p:spTgt spid="4099"/>
                                        </p:tgtEl>
                                        <p:attrNameLst>
                                          <p:attrName>ppt_x</p:attrName>
                                        </p:attrNameLst>
                                      </p:cBhvr>
                                      <p:tavLst>
                                        <p:tav tm="0">
                                          <p:val>
                                            <p:strVal val="0-#ppt_w/2"/>
                                          </p:val>
                                        </p:tav>
                                        <p:tav tm="100000">
                                          <p:val>
                                            <p:strVal val="#ppt_x"/>
                                          </p:val>
                                        </p:tav>
                                      </p:tavLst>
                                    </p:anim>
                                    <p:anim calcmode="lin" valueType="num">
                                      <p:cBhvr additive="base">
                                        <p:cTn id="15" dur="2000" fill="hold"/>
                                        <p:tgtEl>
                                          <p:spTgt spid="40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pic>
        <p:nvPicPr>
          <p:cNvPr id="5122" name="Picture 2" descr="E:\IMGP4171.JPG"/>
          <p:cNvPicPr>
            <a:picLocks noGrp="1" noChangeAspect="1" noChangeArrowheads="1"/>
          </p:cNvPicPr>
          <p:nvPr>
            <p:ph idx="1"/>
          </p:nvPr>
        </p:nvPicPr>
        <p:blipFill>
          <a:blip r:embed="rId2" cstate="email">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p:spPr>
      </p:pic>
      <p:sp>
        <p:nvSpPr>
          <p:cNvPr id="5" name="TextBox 4"/>
          <p:cNvSpPr txBox="1"/>
          <p:nvPr/>
        </p:nvSpPr>
        <p:spPr>
          <a:xfrm>
            <a:off x="1857356" y="0"/>
            <a:ext cx="4572032" cy="523220"/>
          </a:xfrm>
          <a:prstGeom prst="rect">
            <a:avLst/>
          </a:prstGeom>
          <a:noFill/>
        </p:spPr>
        <p:txBody>
          <a:bodyPr wrap="square" rtlCol="0">
            <a:spAutoFit/>
          </a:bodyPr>
          <a:lstStyle/>
          <a:p>
            <a:r>
              <a:rPr lang="hr-HR" sz="28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rPr>
              <a:t>Panorama Senja </a:t>
            </a:r>
            <a:endParaRPr lang="hr-HR" sz="280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84" y="5500702"/>
            <a:ext cx="8229600" cy="1143000"/>
          </a:xfrm>
        </p:spPr>
        <p:txBody>
          <a:bodyPr>
            <a:normAutofit/>
          </a:bodyPr>
          <a:lstStyle/>
          <a:p>
            <a:r>
              <a:rPr lang="hr-HR" sz="24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rPr>
              <a:t>prvo smo morali dodirnuti more...</a:t>
            </a:r>
            <a:endParaRPr lang="hr-HR" sz="240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endParaRPr>
          </a:p>
        </p:txBody>
      </p:sp>
      <p:pic>
        <p:nvPicPr>
          <p:cNvPr id="9218" name="Picture 2" descr="E:\IMGP4177.JPG"/>
          <p:cNvPicPr>
            <a:picLocks noGrp="1" noChangeAspect="1" noChangeArrowheads="1"/>
          </p:cNvPicPr>
          <p:nvPr>
            <p:ph idx="1"/>
          </p:nvPr>
        </p:nvPicPr>
        <p:blipFill>
          <a:blip r:embed="rId2" cstate="email">
            <a:extLst>
              <a:ext uri="{28A0092B-C50C-407E-A947-70E740481C1C}">
                <a14:useLocalDpi xmlns:a14="http://schemas.microsoft.com/office/drawing/2010/main" xmlns="" val="0"/>
              </a:ext>
            </a:extLst>
          </a:blip>
          <a:srcRect/>
          <a:stretch>
            <a:fillRect/>
          </a:stretch>
        </p:blipFill>
        <p:spPr bwMode="auto">
          <a:xfrm>
            <a:off x="214282" y="214290"/>
            <a:ext cx="7215238" cy="5411429"/>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pic>
        <p:nvPicPr>
          <p:cNvPr id="6146" name="Picture 2" descr="C:\Users\Ivan\Desktop\SKOLA U PRIRODI\P3131311.JPG"/>
          <p:cNvPicPr>
            <a:picLocks noGrp="1" noChangeAspect="1" noChangeArrowheads="1"/>
          </p:cNvPicPr>
          <p:nvPr>
            <p:ph idx="1"/>
          </p:nvPr>
        </p:nvPicPr>
        <p:blipFill>
          <a:blip r:embed="rId2" cstate="email">
            <a:extLst>
              <a:ext uri="{28A0092B-C50C-407E-A947-70E740481C1C}">
                <a14:useLocalDpi xmlns:a14="http://schemas.microsoft.com/office/drawing/2010/main" xmlns="" val="0"/>
              </a:ext>
            </a:extLst>
          </a:blip>
          <a:srcRect/>
          <a:stretch>
            <a:fillRect/>
          </a:stretch>
        </p:blipFill>
        <p:spPr bwMode="auto">
          <a:xfrm>
            <a:off x="357158" y="285728"/>
            <a:ext cx="4768468" cy="6357958"/>
          </a:xfrm>
          <a:prstGeom prst="rect">
            <a:avLst/>
          </a:prstGeom>
          <a:noFill/>
        </p:spPr>
      </p:pic>
      <p:pic>
        <p:nvPicPr>
          <p:cNvPr id="6147" name="Picture 3" descr="E:\IMGP4178.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p:spPr>
      </p:pic>
      <p:pic>
        <p:nvPicPr>
          <p:cNvPr id="6148" name="Picture 4" descr="F:\4.r\Novi-Jasna\škola u prirodi n. vinodolski 2013 023.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p:spPr>
      </p:pic>
      <p:pic>
        <p:nvPicPr>
          <p:cNvPr id="6149" name="Picture 5" descr="C:\Users\Ivan\Desktop\SKOLA U PRIRODI\P3131317.JPG"/>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p:spPr>
      </p:pic>
      <p:pic>
        <p:nvPicPr>
          <p:cNvPr id="6151" name="Picture 7" descr="C:\Users\Ivan\Desktop\SKOLA U PRIRODI\P3131321.JPG"/>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p:spPr>
      </p:pic>
      <p:pic>
        <p:nvPicPr>
          <p:cNvPr id="6152" name="Picture 8" descr="C:\Users\Ivan\Desktop\SKOLA U PRIRODI\P3131325.JPG"/>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p:spPr>
      </p:pic>
      <p:sp>
        <p:nvSpPr>
          <p:cNvPr id="11" name="TextBox 10"/>
          <p:cNvSpPr txBox="1"/>
          <p:nvPr/>
        </p:nvSpPr>
        <p:spPr>
          <a:xfrm>
            <a:off x="1428728" y="2143116"/>
            <a:ext cx="184731" cy="369332"/>
          </a:xfrm>
          <a:prstGeom prst="rect">
            <a:avLst/>
          </a:prstGeom>
          <a:noFill/>
        </p:spPr>
        <p:txBody>
          <a:bodyPr wrap="none" rtlCol="0">
            <a:spAutoFit/>
          </a:bodyPr>
          <a:lstStyle/>
          <a:p>
            <a:endParaRPr lang="hr-HR" dirty="0"/>
          </a:p>
        </p:txBody>
      </p:sp>
      <p:sp>
        <p:nvSpPr>
          <p:cNvPr id="12" name="TextBox 11"/>
          <p:cNvSpPr txBox="1"/>
          <p:nvPr/>
        </p:nvSpPr>
        <p:spPr>
          <a:xfrm>
            <a:off x="1071538" y="142852"/>
            <a:ext cx="4714908" cy="369332"/>
          </a:xfrm>
          <a:prstGeom prst="rect">
            <a:avLst/>
          </a:prstGeom>
          <a:noFill/>
        </p:spPr>
        <p:txBody>
          <a:bodyPr wrap="square" rtlCol="0">
            <a:spAutoFit/>
          </a:bodyPr>
          <a:lstStyle/>
          <a:p>
            <a:r>
              <a:rPr lang="hr-HR"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rPr>
              <a:t>Otočić Sveti Marin</a:t>
            </a:r>
            <a:endParaRPr lang="hr-HR"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endParaRPr>
          </a:p>
        </p:txBody>
      </p:sp>
      <p:pic>
        <p:nvPicPr>
          <p:cNvPr id="13" name="Picture 7" descr="E:\IMGP4282.JPG"/>
          <p:cNvPicPr>
            <a:picLocks noChangeAspect="1" noChangeArrowheads="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152400" y="15240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2000" fill="hold"/>
                                        <p:tgtEl>
                                          <p:spTgt spid="6147"/>
                                        </p:tgtEl>
                                        <p:attrNameLst>
                                          <p:attrName>ppt_x</p:attrName>
                                        </p:attrNameLst>
                                      </p:cBhvr>
                                      <p:tavLst>
                                        <p:tav tm="0">
                                          <p:val>
                                            <p:strVal val="#ppt_x"/>
                                          </p:val>
                                        </p:tav>
                                        <p:tav tm="100000">
                                          <p:val>
                                            <p:strVal val="#ppt_x"/>
                                          </p:val>
                                        </p:tav>
                                      </p:tavLst>
                                    </p:anim>
                                    <p:anim calcmode="lin" valueType="num">
                                      <p:cBhvr additive="base">
                                        <p:cTn id="8" dur="2000" fill="hold"/>
                                        <p:tgtEl>
                                          <p:spTgt spid="614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148"/>
                                        </p:tgtEl>
                                        <p:attrNameLst>
                                          <p:attrName>style.visibility</p:attrName>
                                        </p:attrNameLst>
                                      </p:cBhvr>
                                      <p:to>
                                        <p:strVal val="visible"/>
                                      </p:to>
                                    </p:set>
                                    <p:anim calcmode="lin" valueType="num">
                                      <p:cBhvr additive="base">
                                        <p:cTn id="13" dur="2000" fill="hold"/>
                                        <p:tgtEl>
                                          <p:spTgt spid="6148"/>
                                        </p:tgtEl>
                                        <p:attrNameLst>
                                          <p:attrName>ppt_x</p:attrName>
                                        </p:attrNameLst>
                                      </p:cBhvr>
                                      <p:tavLst>
                                        <p:tav tm="0">
                                          <p:val>
                                            <p:strVal val="1+#ppt_w/2"/>
                                          </p:val>
                                        </p:tav>
                                        <p:tav tm="100000">
                                          <p:val>
                                            <p:strVal val="#ppt_x"/>
                                          </p:val>
                                        </p:tav>
                                      </p:tavLst>
                                    </p:anim>
                                    <p:anim calcmode="lin" valueType="num">
                                      <p:cBhvr additive="base">
                                        <p:cTn id="14" dur="2000" fill="hold"/>
                                        <p:tgtEl>
                                          <p:spTgt spid="614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149"/>
                                        </p:tgtEl>
                                        <p:attrNameLst>
                                          <p:attrName>style.visibility</p:attrName>
                                        </p:attrNameLst>
                                      </p:cBhvr>
                                      <p:to>
                                        <p:strVal val="visible"/>
                                      </p:to>
                                    </p:set>
                                    <p:animEffect transition="in" filter="fade">
                                      <p:cBhvr>
                                        <p:cTn id="19" dur="2000"/>
                                        <p:tgtEl>
                                          <p:spTgt spid="6149"/>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nodeType="clickEffect">
                                  <p:stCondLst>
                                    <p:cond delay="0"/>
                                  </p:stCondLst>
                                  <p:childTnLst>
                                    <p:set>
                                      <p:cBhvr>
                                        <p:cTn id="23" dur="1" fill="hold">
                                          <p:stCondLst>
                                            <p:cond delay="0"/>
                                          </p:stCondLst>
                                        </p:cTn>
                                        <p:tgtEl>
                                          <p:spTgt spid="6151"/>
                                        </p:tgtEl>
                                        <p:attrNameLst>
                                          <p:attrName>style.visibility</p:attrName>
                                        </p:attrNameLst>
                                      </p:cBhvr>
                                      <p:to>
                                        <p:strVal val="visible"/>
                                      </p:to>
                                    </p:set>
                                    <p:anim calcmode="lin" valueType="num">
                                      <p:cBhvr>
                                        <p:cTn id="24" dur="2000" fill="hold"/>
                                        <p:tgtEl>
                                          <p:spTgt spid="6151"/>
                                        </p:tgtEl>
                                        <p:attrNameLst>
                                          <p:attrName>ppt_x</p:attrName>
                                        </p:attrNameLst>
                                      </p:cBhvr>
                                      <p:tavLst>
                                        <p:tav tm="0">
                                          <p:val>
                                            <p:strVal val="#ppt_x-.2"/>
                                          </p:val>
                                        </p:tav>
                                        <p:tav tm="100000">
                                          <p:val>
                                            <p:strVal val="#ppt_x"/>
                                          </p:val>
                                        </p:tav>
                                      </p:tavLst>
                                    </p:anim>
                                    <p:anim calcmode="lin" valueType="num">
                                      <p:cBhvr>
                                        <p:cTn id="25" dur="2000" fill="hold"/>
                                        <p:tgtEl>
                                          <p:spTgt spid="6151"/>
                                        </p:tgtEl>
                                        <p:attrNameLst>
                                          <p:attrName>ppt_y</p:attrName>
                                        </p:attrNameLst>
                                      </p:cBhvr>
                                      <p:tavLst>
                                        <p:tav tm="0">
                                          <p:val>
                                            <p:strVal val="#ppt_y"/>
                                          </p:val>
                                        </p:tav>
                                        <p:tav tm="100000">
                                          <p:val>
                                            <p:strVal val="#ppt_y"/>
                                          </p:val>
                                        </p:tav>
                                      </p:tavLst>
                                    </p:anim>
                                    <p:animEffect transition="in" filter="wipe(right)" prLst="gradientSize: 0.1">
                                      <p:cBhvr>
                                        <p:cTn id="26" dur="2000"/>
                                        <p:tgtEl>
                                          <p:spTgt spid="6151"/>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152"/>
                                        </p:tgtEl>
                                        <p:attrNameLst>
                                          <p:attrName>style.visibility</p:attrName>
                                        </p:attrNameLst>
                                      </p:cBhvr>
                                      <p:to>
                                        <p:strVal val="visible"/>
                                      </p:to>
                                    </p:set>
                                    <p:anim calcmode="lin" valueType="num">
                                      <p:cBhvr additive="base">
                                        <p:cTn id="31" dur="2000" fill="hold"/>
                                        <p:tgtEl>
                                          <p:spTgt spid="6152"/>
                                        </p:tgtEl>
                                        <p:attrNameLst>
                                          <p:attrName>ppt_x</p:attrName>
                                        </p:attrNameLst>
                                      </p:cBhvr>
                                      <p:tavLst>
                                        <p:tav tm="0">
                                          <p:val>
                                            <p:strVal val="#ppt_x"/>
                                          </p:val>
                                        </p:tav>
                                        <p:tav tm="100000">
                                          <p:val>
                                            <p:strVal val="#ppt_x"/>
                                          </p:val>
                                        </p:tav>
                                      </p:tavLst>
                                    </p:anim>
                                    <p:anim calcmode="lin" valueType="num">
                                      <p:cBhvr additive="base">
                                        <p:cTn id="32" dur="2000" fill="hold"/>
                                        <p:tgtEl>
                                          <p:spTgt spid="6152"/>
                                        </p:tgtEl>
                                        <p:attrNameLst>
                                          <p:attrName>ppt_y</p:attrName>
                                        </p:attrNameLst>
                                      </p:cBhvr>
                                      <p:tavLst>
                                        <p:tav tm="0">
                                          <p:val>
                                            <p:strVal val="1+#ppt_h/2"/>
                                          </p:val>
                                        </p:tav>
                                        <p:tav tm="100000">
                                          <p:val>
                                            <p:strVal val="#ppt_y"/>
                                          </p:val>
                                        </p:tav>
                                      </p:tavLst>
                                    </p:anim>
                                  </p:childTnLst>
                                </p:cTn>
                              </p:par>
                              <p:par>
                                <p:cTn id="33" presetID="10" presetClass="entr" presetSubtype="0" fill="hold" nodeType="with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Effect transition="in" filter="fade">
                                      <p:cBhvr>
                                        <p:cTn id="35" dur="2000"/>
                                        <p:tgtEl>
                                          <p:spTgt spid="12">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000"/>
                                        <p:tgtEl>
                                          <p:spTgt spid="13"/>
                                        </p:tgtEl>
                                      </p:cBhvr>
                                    </p:animEffect>
                                    <p:anim calcmode="lin" valueType="num">
                                      <p:cBhvr>
                                        <p:cTn id="41" dur="2000" fill="hold"/>
                                        <p:tgtEl>
                                          <p:spTgt spid="13"/>
                                        </p:tgtEl>
                                        <p:attrNameLst>
                                          <p:attrName>ppt_x</p:attrName>
                                        </p:attrNameLst>
                                      </p:cBhvr>
                                      <p:tavLst>
                                        <p:tav tm="0">
                                          <p:val>
                                            <p:strVal val="#ppt_x"/>
                                          </p:val>
                                        </p:tav>
                                        <p:tav tm="100000">
                                          <p:val>
                                            <p:strVal val="#ppt_x"/>
                                          </p:val>
                                        </p:tav>
                                      </p:tavLst>
                                    </p:anim>
                                    <p:anim calcmode="lin" valueType="num">
                                      <p:cBhvr>
                                        <p:cTn id="42" dur="2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TotalTime>
  <Words>562</Words>
  <Application>Microsoft Office PowerPoint</Application>
  <PresentationFormat>Prikaz na zaslonu (4:3)</PresentationFormat>
  <Paragraphs>38</Paragraphs>
  <Slides>21</Slides>
  <Notes>0</Notes>
  <HiddenSlides>0</HiddenSlides>
  <MMClips>0</MMClips>
  <ScaleCrop>false</ScaleCrop>
  <HeadingPairs>
    <vt:vector size="4" baseType="variant">
      <vt:variant>
        <vt:lpstr>Tema</vt:lpstr>
      </vt:variant>
      <vt:variant>
        <vt:i4>1</vt:i4>
      </vt:variant>
      <vt:variant>
        <vt:lpstr>Naslovi slajdova</vt:lpstr>
      </vt:variant>
      <vt:variant>
        <vt:i4>21</vt:i4>
      </vt:variant>
    </vt:vector>
  </HeadingPairs>
  <TitlesOfParts>
    <vt:vector size="22" baseType="lpstr">
      <vt:lpstr>Office Theme</vt:lpstr>
      <vt:lpstr>Slajd 1</vt:lpstr>
      <vt:lpstr>Slajd 2</vt:lpstr>
      <vt:lpstr>Dolazak u primorski zavičaj  </vt:lpstr>
      <vt:lpstr>Tvrđava Nehaj</vt:lpstr>
      <vt:lpstr>Slajd 5</vt:lpstr>
      <vt:lpstr>Slajd 6</vt:lpstr>
      <vt:lpstr>Slajd 7</vt:lpstr>
      <vt:lpstr>prvo smo morali dodirnuti more...</vt:lpstr>
      <vt:lpstr>Slajd 9</vt:lpstr>
      <vt:lpstr>Slajd 10</vt:lpstr>
      <vt:lpstr> Upoznavanje povijesti mjesta i obilazak muzeja  </vt:lpstr>
      <vt:lpstr>Slajd 12</vt:lpstr>
      <vt:lpstr>Slajd 13</vt:lpstr>
      <vt:lpstr> Aktivnosti </vt:lpstr>
      <vt:lpstr>Predstavljanje škola</vt:lpstr>
      <vt:lpstr>Slobodno vrijeme</vt:lpstr>
      <vt:lpstr>Druženje u sobama</vt:lpstr>
      <vt:lpstr>Putujemo u Rijeku</vt:lpstr>
      <vt:lpstr> Crikvenica -  posjet akvarijumu</vt:lpstr>
      <vt:lpstr>Knjiga utisaka  </vt:lpstr>
      <vt:lpstr>Povratak...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realizacije škole u prirodi 4.a, b i c razreda OŠ Velika Mlaka</dc:title>
  <dc:creator>Ivan</dc:creator>
  <cp:lastModifiedBy>Učenik</cp:lastModifiedBy>
  <cp:revision>32</cp:revision>
  <dcterms:created xsi:type="dcterms:W3CDTF">2013-02-20T08:43:43Z</dcterms:created>
  <dcterms:modified xsi:type="dcterms:W3CDTF">2013-03-22T11:39:33Z</dcterms:modified>
</cp:coreProperties>
</file>