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75" r:id="rId3"/>
    <p:sldId id="284" r:id="rId4"/>
    <p:sldId id="283" r:id="rId5"/>
    <p:sldId id="258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4" r:id="rId16"/>
    <p:sldId id="273" r:id="rId17"/>
    <p:sldId id="281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6E5FD962-61B7-446D-97A6-EFFE08A48AD2}">
          <p14:sldIdLst>
            <p14:sldId id="256"/>
            <p14:sldId id="275"/>
            <p14:sldId id="284"/>
            <p14:sldId id="283"/>
            <p14:sldId id="258"/>
            <p14:sldId id="260"/>
            <p14:sldId id="261"/>
            <p14:sldId id="262"/>
            <p14:sldId id="263"/>
            <p14:sldId id="265"/>
            <p14:sldId id="266"/>
            <p14:sldId id="267"/>
            <p14:sldId id="268"/>
            <p14:sldId id="269"/>
            <p14:sldId id="274"/>
            <p14:sldId id="273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029" autoAdjust="0"/>
    <p:restoredTop sz="64476" autoAdjust="0"/>
  </p:normalViewPr>
  <p:slideViewPr>
    <p:cSldViewPr>
      <p:cViewPr>
        <p:scale>
          <a:sx n="70" d="100"/>
          <a:sy n="70" d="100"/>
        </p:scale>
        <p:origin x="-281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383E6-E5C4-4975-B7DE-7C1F2EE4458B}" type="datetimeFigureOut">
              <a:rPr lang="hr-HR" smtClean="0"/>
              <a:t>15.10.2013.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F75B7-DECD-48C1-B787-53C25471DE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402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F75B7-DECD-48C1-B787-53C25471DE60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238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F75B7-DECD-48C1-B787-53C25471DE60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46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F75B7-DECD-48C1-B787-53C25471DE60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1671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A26CDB-2209-424B-8F15-49975ACB1A10}" type="datetimeFigureOut">
              <a:rPr lang="hr-HR" smtClean="0"/>
              <a:t>15.10.2013.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4B4AE7-1280-4795-BF23-D9FD00FE70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26CDB-2209-424B-8F15-49975ACB1A10}" type="datetimeFigureOut">
              <a:rPr lang="hr-HR" smtClean="0"/>
              <a:t>15.10.2013.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4AE7-1280-4795-BF23-D9FD00FE70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26CDB-2209-424B-8F15-49975ACB1A10}" type="datetimeFigureOut">
              <a:rPr lang="hr-HR" smtClean="0"/>
              <a:t>15.10.2013.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4AE7-1280-4795-BF23-D9FD00FE70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26CDB-2209-424B-8F15-49975ACB1A10}" type="datetimeFigureOut">
              <a:rPr lang="hr-HR" smtClean="0"/>
              <a:t>15.10.2013.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4AE7-1280-4795-BF23-D9FD00FE7034}" type="slidenum">
              <a:rPr lang="hr-HR" smtClean="0"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26CDB-2209-424B-8F15-49975ACB1A10}" type="datetimeFigureOut">
              <a:rPr lang="hr-HR" smtClean="0"/>
              <a:t>15.10.2013.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4AE7-1280-4795-BF23-D9FD00FE7034}" type="slidenum">
              <a:rPr lang="hr-HR" smtClean="0"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26CDB-2209-424B-8F15-49975ACB1A10}" type="datetimeFigureOut">
              <a:rPr lang="hr-HR" smtClean="0"/>
              <a:t>15.10.2013.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4AE7-1280-4795-BF23-D9FD00FE7034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26CDB-2209-424B-8F15-49975ACB1A10}" type="datetimeFigureOut">
              <a:rPr lang="hr-HR" smtClean="0"/>
              <a:t>15.10.2013.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4AE7-1280-4795-BF23-D9FD00FE70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26CDB-2209-424B-8F15-49975ACB1A10}" type="datetimeFigureOut">
              <a:rPr lang="hr-HR" smtClean="0"/>
              <a:t>15.10.2013.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4AE7-1280-4795-BF23-D9FD00FE7034}" type="slidenum">
              <a:rPr lang="hr-HR" smtClean="0"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26CDB-2209-424B-8F15-49975ACB1A10}" type="datetimeFigureOut">
              <a:rPr lang="hr-HR" smtClean="0"/>
              <a:t>15.10.2013.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4AE7-1280-4795-BF23-D9FD00FE70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2A26CDB-2209-424B-8F15-49975ACB1A10}" type="datetimeFigureOut">
              <a:rPr lang="hr-HR" smtClean="0"/>
              <a:t>15.10.2013.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4AE7-1280-4795-BF23-D9FD00FE70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A26CDB-2209-424B-8F15-49975ACB1A10}" type="datetimeFigureOut">
              <a:rPr lang="hr-HR" smtClean="0"/>
              <a:t>15.10.2013.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4B4AE7-1280-4795-BF23-D9FD00FE7034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2A26CDB-2209-424B-8F15-49975ACB1A10}" type="datetimeFigureOut">
              <a:rPr lang="hr-HR" smtClean="0"/>
              <a:t>15.10.2013.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74B4AE7-1280-4795-BF23-D9FD00FE703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oskarnaputuporh/home/IMG_0223.JPG?attredirects=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druga-zvono.weebly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491880" y="2924176"/>
            <a:ext cx="4892080" cy="1080888"/>
          </a:xfrm>
        </p:spPr>
        <p:txBody>
          <a:bodyPr>
            <a:normAutofit/>
          </a:bodyPr>
          <a:lstStyle/>
          <a:p>
            <a:pPr algn="l"/>
            <a:r>
              <a:rPr lang="hr-HR" sz="2800" dirty="0" smtClean="0"/>
              <a:t/>
            </a:r>
            <a:br>
              <a:rPr lang="hr-HR" sz="2800" dirty="0" smtClean="0"/>
            </a:br>
            <a:endParaRPr lang="hr-HR" sz="2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491880" y="2819400"/>
            <a:ext cx="5184576" cy="1752600"/>
          </a:xfrm>
        </p:spPr>
        <p:txBody>
          <a:bodyPr>
            <a:normAutofit/>
          </a:bodyPr>
          <a:lstStyle/>
          <a:p>
            <a:pPr algn="l"/>
            <a:r>
              <a:rPr lang="hr-HR" sz="2800" dirty="0" smtClean="0"/>
              <a:t>       OŠ Zrinskih, PŠ Cerić         </a:t>
            </a:r>
          </a:p>
          <a:p>
            <a:pPr algn="l"/>
            <a:r>
              <a:rPr lang="hr-HR" sz="2800" dirty="0"/>
              <a:t> </a:t>
            </a:r>
            <a:r>
              <a:rPr lang="hr-HR" sz="2800" dirty="0" smtClean="0"/>
              <a:t>                                12.Listopada 2013.</a:t>
            </a:r>
          </a:p>
          <a:p>
            <a:pPr algn="l"/>
            <a:endParaRPr lang="hr-HR" sz="2800" dirty="0"/>
          </a:p>
        </p:txBody>
      </p:sp>
      <p:pic>
        <p:nvPicPr>
          <p:cNvPr id="20482" name="Picture 2" descr="https://sites.google.com/site/oskarnaputuporh/_/rsrc/1347561077814/home/IMG_022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3312368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3491880" y="1462088"/>
            <a:ext cx="444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/>
              <a:t>Završetak projekta</a:t>
            </a:r>
          </a:p>
          <a:p>
            <a:r>
              <a:rPr lang="hr-HR" sz="3600" dirty="0" smtClean="0"/>
              <a:t> „ Oskar na putu po RH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9341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4"/>
    </mc:Choice>
    <mc:Fallback xmlns="">
      <p:transition spd="slow" advTm="223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tefica R\Desktop\CeriÄ‡2013\Cerić2013\P10101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31" y="1196751"/>
            <a:ext cx="8064896" cy="537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467544" y="383305"/>
            <a:ext cx="84064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/>
              <a:t>Svoje goste  domaćini su razveselili prigodnim </a:t>
            </a:r>
          </a:p>
          <a:p>
            <a:r>
              <a:rPr lang="hr-HR" sz="2800" dirty="0" smtClean="0"/>
              <a:t>programom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27075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6"/>
    </mc:Choice>
    <mc:Fallback xmlns="">
      <p:transition spd="slow" advTm="366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tefica R\Desktop\CeriÄ‡2013\Cerić2013\P10101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51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9"/>
    </mc:Choice>
    <mc:Fallback xmlns="">
      <p:transition spd="slow" advTm="108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tefica R\Desktop\CeriÄ‡2013\Cerić2013\P10101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32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8"/>
    </mc:Choice>
    <mc:Fallback xmlns="">
      <p:transition spd="slow" advTm="90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tefica R\Desktop\CeriÄ‡2013\Cerić2013\P10101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280920" cy="522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501588" y="476672"/>
            <a:ext cx="8030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Učiteljica Marica </a:t>
            </a:r>
            <a:r>
              <a:rPr lang="hr-HR" sz="2800" dirty="0" err="1" smtClean="0"/>
              <a:t>Jurec</a:t>
            </a:r>
            <a:r>
              <a:rPr lang="hr-HR" sz="2800" dirty="0" smtClean="0"/>
              <a:t> podijelila je</a:t>
            </a:r>
          </a:p>
          <a:p>
            <a:r>
              <a:rPr lang="hr-HR" sz="2800" dirty="0" smtClean="0"/>
              <a:t> Oskarovim udomiteljima zahvalnice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2132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"/>
    </mc:Choice>
    <mc:Fallback xmlns="">
      <p:transition spd="slow" advTm="102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tefica R\Desktop\CeriÄ‡2013\Cerić2013\P10101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831" y="116632"/>
            <a:ext cx="8759957" cy="656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15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"/>
    </mc:Choice>
    <mc:Fallback xmlns="">
      <p:transition spd="slow" advTm="97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tefica R\Desktop\CeriÄ‡2013\Cerić2013\P10101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17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9"/>
    </mc:Choice>
    <mc:Fallback xmlns="">
      <p:transition spd="slow" advTm="93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6386" name="Picture 2" descr="C:\Users\Stefica R\Desktop\12.10.2013. Cerić, Vinkovci\SAM_168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-16566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Stefica R\Desktop\12.10.2013. Cerić, Vinkovci\SAM_168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639998"/>
            <a:ext cx="4041775" cy="286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Stefica R\Desktop\CeriÄ‡2013\Cerić2013\P10102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4" y="3212976"/>
            <a:ext cx="9144000" cy="37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4355976" y="-63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I na kraju zakuska za Oskarove velike i male goste-njegove udomitelje na putovanju po RH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419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5"/>
    </mc:Choice>
    <mc:Fallback xmlns="">
      <p:transition spd="slow" advTm="434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563888" y="5263473"/>
            <a:ext cx="47612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/>
              <a:t>Štefica Ružić</a:t>
            </a:r>
          </a:p>
          <a:p>
            <a:r>
              <a:rPr lang="hr-HR" sz="2800" dirty="0" smtClean="0"/>
              <a:t>Velika Mlaka13.10.2013.  </a:t>
            </a:r>
            <a:endParaRPr lang="hr-HR" sz="2800" dirty="0"/>
          </a:p>
        </p:txBody>
      </p:sp>
      <p:sp>
        <p:nvSpPr>
          <p:cNvPr id="4" name="Pravokutnik 3"/>
          <p:cNvSpPr/>
          <p:nvPr/>
        </p:nvSpPr>
        <p:spPr>
          <a:xfrm>
            <a:off x="1835696" y="548680"/>
            <a:ext cx="5022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dirty="0">
                <a:latin typeface="verdana, sans-serif"/>
              </a:rPr>
              <a:t>Projekt se </a:t>
            </a:r>
            <a:r>
              <a:rPr lang="hr-HR" sz="2800" b="1" dirty="0" smtClean="0">
                <a:latin typeface="verdana, sans-serif"/>
              </a:rPr>
              <a:t>ostvario </a:t>
            </a:r>
            <a:r>
              <a:rPr lang="hr-HR" sz="2800" b="1" dirty="0">
                <a:latin typeface="verdana, sans-serif"/>
              </a:rPr>
              <a:t>zahvaljujući podršci </a:t>
            </a:r>
            <a:endParaRPr lang="hr-HR" sz="2800" dirty="0"/>
          </a:p>
          <a:p>
            <a:pPr algn="ctr"/>
            <a:r>
              <a:rPr lang="hr-HR" sz="2800" b="1" dirty="0">
                <a:latin typeface="verdana, sans-serif"/>
                <a:hlinkClick r:id="rId3"/>
              </a:rPr>
              <a:t>UHURN Zvono </a:t>
            </a:r>
            <a:endParaRPr lang="hr-HR" sz="2800" dirty="0"/>
          </a:p>
          <a:p>
            <a:pPr algn="ctr"/>
            <a:r>
              <a:rPr lang="hr-HR" sz="2800" b="1" dirty="0">
                <a:latin typeface="verdana, sans-serif"/>
              </a:rPr>
              <a:t>i njenih članova!</a:t>
            </a:r>
            <a:endParaRPr lang="hr-HR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157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3"/>
    </mc:Choice>
    <mc:Fallback xmlns="">
      <p:transition spd="slow" advTm="591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Ciljevi projekta su:</a:t>
            </a:r>
            <a:br>
              <a:rPr lang="vi-VN" dirty="0"/>
            </a:br>
            <a:r>
              <a:rPr lang="vi-VN" dirty="0" smtClean="0">
                <a:effectLst/>
              </a:rPr>
              <a:t/>
            </a:r>
            <a:br>
              <a:rPr lang="vi-VN" dirty="0" smtClean="0">
                <a:effectLst/>
              </a:rPr>
            </a:br>
            <a:r>
              <a:rPr lang="vi-VN" dirty="0"/>
              <a:t>- suradnja među učenicima i učiteljicama diljem RH</a:t>
            </a:r>
            <a:endParaRPr lang="vi-VN" dirty="0" smtClean="0">
              <a:effectLst/>
            </a:endParaRPr>
          </a:p>
          <a:p>
            <a:r>
              <a:rPr lang="vi-VN" dirty="0"/>
              <a:t>- upoznavanje drugih dijelova naše domovine</a:t>
            </a:r>
            <a:endParaRPr lang="vi-VN" dirty="0" smtClean="0">
              <a:effectLst/>
            </a:endParaRPr>
          </a:p>
          <a:p>
            <a:r>
              <a:rPr lang="vi-VN" dirty="0"/>
              <a:t>- poticanje kreativnosti, samostalnosti i odgovornosti učenika</a:t>
            </a:r>
            <a:endParaRPr lang="vi-VN" dirty="0" smtClean="0">
              <a:effectLst/>
            </a:endParaRPr>
          </a:p>
          <a:p>
            <a:r>
              <a:rPr lang="vi-VN" dirty="0"/>
              <a:t>- poticanje domoljubnih i rodoljubnih osjećaja</a:t>
            </a:r>
            <a:endParaRPr lang="vi-VN" dirty="0" smtClean="0">
              <a:effectLst/>
            </a:endParaRPr>
          </a:p>
          <a:p>
            <a:r>
              <a:rPr lang="vi-VN" dirty="0"/>
              <a:t>- osposobiti učenike za cjeloživotno učenje i komunikaciju i suradnju s drugima</a:t>
            </a:r>
            <a:endParaRPr lang="vi-VN" dirty="0" smtClean="0">
              <a:effectLst/>
            </a:endParaRPr>
          </a:p>
          <a:p>
            <a:r>
              <a:rPr lang="vi-VN" dirty="0"/>
              <a:t> - usporediti život vlastitog mjesta i sredine s ostalim dijelovima Hrvatske</a:t>
            </a:r>
            <a:endParaRPr lang="vi-VN" dirty="0" smtClean="0">
              <a:effectLst/>
            </a:endParaRPr>
          </a:p>
          <a:p>
            <a:r>
              <a:rPr lang="vi-VN" dirty="0"/>
              <a:t> - prepoznati načine čuvanja i ulogu pojedinca u čuvanju prirodne i kulturne baštine u zavičaju i domovini</a:t>
            </a:r>
            <a:endParaRPr lang="vi-VN" dirty="0">
              <a:effectLst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251520" y="548680"/>
            <a:ext cx="7542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Projekt je započeo 15. rujna 2012. i </a:t>
            </a:r>
            <a:r>
              <a:rPr lang="pl-PL" sz="2400" dirty="0" smtClean="0"/>
              <a:t>trajao je </a:t>
            </a:r>
            <a:r>
              <a:rPr lang="pl-PL" sz="2400" dirty="0"/>
              <a:t>do </a:t>
            </a:r>
            <a:r>
              <a:rPr lang="pl-PL" sz="2400" dirty="0" smtClean="0"/>
              <a:t>rujna </a:t>
            </a:r>
            <a:r>
              <a:rPr lang="pl-PL" sz="2400" dirty="0"/>
              <a:t>2013.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61258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5"/>
    </mc:Choice>
    <mc:Fallback xmlns="">
      <p:transition spd="slow" advTm="136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b="1" dirty="0"/>
              <a:t>1 .Osnovna škola Fažana ,,  </a:t>
            </a:r>
            <a:r>
              <a:rPr lang="hr-HR" b="1" dirty="0" err="1"/>
              <a:t>Puljska</a:t>
            </a:r>
            <a:r>
              <a:rPr lang="hr-HR" b="1" dirty="0"/>
              <a:t> cesta 9 ,  52212 Fažana</a:t>
            </a:r>
            <a:endParaRPr lang="hr-HR" dirty="0"/>
          </a:p>
          <a:p>
            <a:r>
              <a:rPr lang="hr-HR" b="1" dirty="0"/>
              <a:t>2 .PŠ </a:t>
            </a:r>
            <a:r>
              <a:rPr lang="hr-HR" b="1" dirty="0" err="1"/>
              <a:t>Plavšinac</a:t>
            </a:r>
            <a:r>
              <a:rPr lang="hr-HR" b="1" dirty="0"/>
              <a:t> , </a:t>
            </a:r>
            <a:r>
              <a:rPr lang="hr-HR" b="1" dirty="0" err="1"/>
              <a:t>Plavšinac</a:t>
            </a:r>
            <a:r>
              <a:rPr lang="hr-HR" b="1" dirty="0"/>
              <a:t> 10 ,  48325 Novigrad Podravski</a:t>
            </a:r>
            <a:endParaRPr lang="hr-HR" dirty="0"/>
          </a:p>
          <a:p>
            <a:r>
              <a:rPr lang="hr-HR" b="1" dirty="0"/>
              <a:t>3. OŠ Viktora Kovačića , PŠ </a:t>
            </a:r>
            <a:r>
              <a:rPr lang="hr-HR" b="1" dirty="0" err="1"/>
              <a:t>Lupinjak</a:t>
            </a:r>
            <a:r>
              <a:rPr lang="hr-HR" b="1" dirty="0"/>
              <a:t> ,  </a:t>
            </a:r>
            <a:r>
              <a:rPr lang="hr-HR" b="1" dirty="0" err="1"/>
              <a:t>Lupinjak</a:t>
            </a:r>
            <a:r>
              <a:rPr lang="hr-HR" b="1" dirty="0"/>
              <a:t> 50 ,  49231 Hum na Sutli</a:t>
            </a:r>
            <a:endParaRPr lang="hr-HR" dirty="0"/>
          </a:p>
          <a:p>
            <a:r>
              <a:rPr lang="hr-HR" b="1" dirty="0"/>
              <a:t>4. OŠ "F.K.Frankopan"  PŠ Baška, Zvonimirova  120 , 51523 Baška</a:t>
            </a:r>
            <a:endParaRPr lang="hr-HR" dirty="0"/>
          </a:p>
          <a:p>
            <a:r>
              <a:rPr lang="hr-HR" b="1" dirty="0"/>
              <a:t>5. OŠ Velika Mlaka ,  Brune Bušića 7 ,   10 408 Velika Mlaka</a:t>
            </a:r>
            <a:endParaRPr lang="hr-HR" dirty="0"/>
          </a:p>
          <a:p>
            <a:r>
              <a:rPr lang="hr-HR" b="1" dirty="0"/>
              <a:t>6. OŠ </a:t>
            </a:r>
            <a:r>
              <a:rPr lang="hr-HR" b="1" dirty="0" err="1"/>
              <a:t>Fran</a:t>
            </a:r>
            <a:r>
              <a:rPr lang="hr-HR" b="1" dirty="0"/>
              <a:t> </a:t>
            </a:r>
            <a:r>
              <a:rPr lang="hr-HR" b="1" dirty="0" err="1"/>
              <a:t>Franković</a:t>
            </a:r>
            <a:r>
              <a:rPr lang="hr-HR" b="1" dirty="0"/>
              <a:t>  ,  Ivana </a:t>
            </a:r>
            <a:r>
              <a:rPr lang="hr-HR" b="1" dirty="0" err="1"/>
              <a:t>Žorža</a:t>
            </a:r>
            <a:r>
              <a:rPr lang="hr-HR" b="1" dirty="0"/>
              <a:t> 17 a  , 51000 Rijeka</a:t>
            </a:r>
            <a:br>
              <a:rPr lang="hr-HR" b="1" dirty="0"/>
            </a:br>
            <a:r>
              <a:rPr lang="hr-HR" b="1" dirty="0"/>
              <a:t>7 .OŠ DR. Vinka  </a:t>
            </a:r>
            <a:r>
              <a:rPr lang="hr-HR" b="1" dirty="0" err="1"/>
              <a:t>Žganca</a:t>
            </a:r>
            <a:r>
              <a:rPr lang="hr-HR" b="1" dirty="0"/>
              <a:t>  ,Kozari Bok IX. Odvojak   BB ,   10 000 Zagreb</a:t>
            </a:r>
            <a:endParaRPr lang="hr-HR" dirty="0"/>
          </a:p>
          <a:p>
            <a:r>
              <a:rPr lang="hr-HR" b="1" dirty="0"/>
              <a:t>8. OŠ "Tin Ujević",   Opatijska 46   , 31 000 Osijek</a:t>
            </a:r>
            <a:endParaRPr lang="hr-HR" dirty="0"/>
          </a:p>
          <a:p>
            <a:r>
              <a:rPr lang="hr-HR" b="1" dirty="0"/>
              <a:t>9.  PŠ </a:t>
            </a:r>
            <a:r>
              <a:rPr lang="hr-HR" b="1" dirty="0" err="1"/>
              <a:t>Rezovac</a:t>
            </a:r>
            <a:r>
              <a:rPr lang="hr-HR" b="1" dirty="0"/>
              <a:t>, Novi </a:t>
            </a:r>
            <a:r>
              <a:rPr lang="hr-HR" b="1" dirty="0" err="1"/>
              <a:t>Rezovac</a:t>
            </a:r>
            <a:r>
              <a:rPr lang="hr-HR" b="1" dirty="0"/>
              <a:t> ,  33000 Virovitica</a:t>
            </a:r>
            <a:endParaRPr lang="hr-HR" dirty="0"/>
          </a:p>
          <a:p>
            <a:r>
              <a:rPr lang="hr-HR" b="1" dirty="0"/>
              <a:t>10.  Osnovna škola braće Radića ,  Bolnička 55 ,  34550 Pakrac</a:t>
            </a:r>
            <a:endParaRPr lang="hr-HR" dirty="0"/>
          </a:p>
          <a:p>
            <a:r>
              <a:rPr lang="hr-HR" b="1" dirty="0"/>
              <a:t>11 .PŠ Siniše i Zrinka </a:t>
            </a:r>
            <a:r>
              <a:rPr lang="hr-HR" b="1" dirty="0" err="1"/>
              <a:t>Rendulića</a:t>
            </a:r>
            <a:r>
              <a:rPr lang="hr-HR" b="1" dirty="0"/>
              <a:t> ,    47302 Oštarije</a:t>
            </a:r>
            <a:br>
              <a:rPr lang="hr-HR" b="1" dirty="0"/>
            </a:b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PLAN PUTA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9924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899592" y="612845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12 .OŠ "</a:t>
            </a:r>
            <a:r>
              <a:rPr lang="hr-HR" b="1" dirty="0" err="1"/>
              <a:t>Retfala</a:t>
            </a:r>
            <a:r>
              <a:rPr lang="hr-HR" b="1" dirty="0"/>
              <a:t>",  </a:t>
            </a:r>
            <a:r>
              <a:rPr lang="hr-HR" b="1" dirty="0" err="1"/>
              <a:t>Kapelska</a:t>
            </a:r>
            <a:r>
              <a:rPr lang="hr-HR" b="1" dirty="0"/>
              <a:t> 51 a ,  31 000 Osijek</a:t>
            </a:r>
            <a:br>
              <a:rPr lang="hr-HR" b="1" dirty="0"/>
            </a:br>
            <a:r>
              <a:rPr lang="hr-HR" b="1" dirty="0"/>
              <a:t>13.  Osnovna škola Perušić  , Hrvatske mladeži 2 ,  53 202 Perušić</a:t>
            </a:r>
            <a:endParaRPr lang="hr-HR" dirty="0"/>
          </a:p>
          <a:p>
            <a:r>
              <a:rPr lang="hr-HR" b="1" dirty="0"/>
              <a:t>14.  OŠ Malešnica, Ante  Topića  Mimare 36, Zagreb</a:t>
            </a:r>
            <a:endParaRPr lang="hr-HR" dirty="0"/>
          </a:p>
          <a:p>
            <a:r>
              <a:rPr lang="hr-HR" b="1" dirty="0"/>
              <a:t>15.  OŠ Garešnica, Kolodvorska 4, 43280 Garešnica</a:t>
            </a:r>
            <a:endParaRPr lang="hr-HR" dirty="0"/>
          </a:p>
          <a:p>
            <a:r>
              <a:rPr lang="hr-HR" b="1" dirty="0"/>
              <a:t>16. OŠ Rajić, Trg  hrvatskih branitelja  6,  44 323 Rajić</a:t>
            </a:r>
            <a:endParaRPr lang="hr-HR" dirty="0"/>
          </a:p>
          <a:p>
            <a:r>
              <a:rPr lang="hr-HR" b="1" dirty="0"/>
              <a:t>17.  OŠ Čakovec,  40 000 Čakovec</a:t>
            </a:r>
            <a:endParaRPr lang="hr-HR" dirty="0"/>
          </a:p>
          <a:p>
            <a:r>
              <a:rPr lang="hr-HR" b="1" dirty="0"/>
              <a:t>18.  OŠ Franje  </a:t>
            </a:r>
            <a:r>
              <a:rPr lang="hr-HR" b="1" dirty="0" err="1"/>
              <a:t>Serta</a:t>
            </a:r>
            <a:r>
              <a:rPr lang="hr-HR" b="1" dirty="0"/>
              <a:t>  Bednja, LJ. Gaja 15, 42 253 Bednja</a:t>
            </a:r>
            <a:endParaRPr lang="hr-HR" dirty="0"/>
          </a:p>
          <a:p>
            <a:r>
              <a:rPr lang="hr-HR" b="1" dirty="0"/>
              <a:t>19.   Sveti </a:t>
            </a:r>
            <a:r>
              <a:rPr lang="hr-HR" b="1" dirty="0" err="1"/>
              <a:t>Sidar</a:t>
            </a:r>
            <a:r>
              <a:rPr lang="hr-HR" b="1" dirty="0"/>
              <a:t> 2,  51 557 Cres</a:t>
            </a:r>
            <a:endParaRPr lang="hr-HR" dirty="0"/>
          </a:p>
          <a:p>
            <a:r>
              <a:rPr lang="hr-HR" b="1" dirty="0"/>
              <a:t>20.  OŠ Blage Zadre, Marka  Marulića 2, 32 010 Vukovar</a:t>
            </a:r>
            <a:endParaRPr lang="hr-HR" dirty="0"/>
          </a:p>
          <a:p>
            <a:r>
              <a:rPr lang="hr-HR" b="1" dirty="0"/>
              <a:t>21. . OŠ </a:t>
            </a:r>
            <a:r>
              <a:rPr lang="hr-HR" b="1" dirty="0" err="1"/>
              <a:t>Bariše</a:t>
            </a:r>
            <a:r>
              <a:rPr lang="hr-HR" b="1" dirty="0"/>
              <a:t>  Granića Meštra,  21 320 Baška Voda</a:t>
            </a:r>
            <a:endParaRPr lang="hr-HR" dirty="0"/>
          </a:p>
          <a:p>
            <a:r>
              <a:rPr lang="hr-HR" dirty="0"/>
              <a:t> </a:t>
            </a:r>
          </a:p>
          <a:p>
            <a:r>
              <a:rPr lang="hr-H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94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efica R\Desktop\CeriÄ‡2013\Cerić2013\P10101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22296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efica R\Desktop\CeriÄ‡2013\Cerić2013\P10102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800" dirty="0" smtClean="0"/>
              <a:t>CERIĆ                                                        </a:t>
            </a:r>
            <a:endParaRPr lang="hr-HR" sz="2800" dirty="0"/>
          </a:p>
        </p:txBody>
      </p:sp>
      <p:pic>
        <p:nvPicPr>
          <p:cNvPr id="2053" name="Picture 5" descr="C:\Users\Stefica R\Desktop\CeriÄ‡2013\Cerić2013\P10102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04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5"/>
    </mc:Choice>
    <mc:Fallback xmlns="">
      <p:transition spd="slow" advTm="106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tefica R\Desktop\CeriÄ‡2013\Cerić2013\P1010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0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"/>
    </mc:Choice>
    <mc:Fallback xmlns="">
      <p:transition spd="slow" advTm="91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tefica R\Desktop\CeriÄ‡2013\Cerić2013\P1010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55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"/>
    </mc:Choice>
    <mc:Fallback xmlns="">
      <p:transition spd="slow" advTm="103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tefica R\Desktop\CeriÄ‡2013\Cerić2013\P10102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82352" y="476672"/>
            <a:ext cx="8065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Oskar je sa svoga dugog putovanja donio mnogo učeničkih radova, zapisa i CD-a ,……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149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0"/>
    </mc:Choice>
    <mc:Fallback xmlns="">
      <p:transition spd="slow" advTm="134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tefica R\Desktop\CeriÄ‡2013\Cerić2013\P10102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35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1"/>
    </mc:Choice>
    <mc:Fallback xmlns="">
      <p:transition spd="slow" advTm="132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209</TotalTime>
  <Words>193</Words>
  <Application>Microsoft Office PowerPoint</Application>
  <PresentationFormat>Prikaz na zaslonu (4:3)</PresentationFormat>
  <Paragraphs>50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Gomilanje</vt:lpstr>
      <vt:lpstr> </vt:lpstr>
      <vt:lpstr>PowerPointova prezentacija</vt:lpstr>
      <vt:lpstr>PLAN PUTA </vt:lpstr>
      <vt:lpstr>PowerPointova prezentacija</vt:lpstr>
      <vt:lpstr>CERIĆ                                                       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Svečani završetak projekta „Oskar na putu po RH</dc:title>
  <dc:creator>Stefica R</dc:creator>
  <cp:lastModifiedBy>Janković</cp:lastModifiedBy>
  <cp:revision>23</cp:revision>
  <dcterms:created xsi:type="dcterms:W3CDTF">2013-10-13T16:19:39Z</dcterms:created>
  <dcterms:modified xsi:type="dcterms:W3CDTF">2013-10-15T10:53:53Z</dcterms:modified>
</cp:coreProperties>
</file>