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7" r:id="rId3"/>
    <p:sldId id="393" r:id="rId4"/>
    <p:sldId id="394" r:id="rId5"/>
    <p:sldId id="385" r:id="rId6"/>
    <p:sldId id="388" r:id="rId7"/>
    <p:sldId id="390" r:id="rId8"/>
    <p:sldId id="398" r:id="rId9"/>
    <p:sldId id="389" r:id="rId10"/>
    <p:sldId id="399" r:id="rId11"/>
    <p:sldId id="400" r:id="rId12"/>
    <p:sldId id="401" r:id="rId13"/>
    <p:sldId id="392" r:id="rId14"/>
    <p:sldId id="380" r:id="rId15"/>
    <p:sldId id="387" r:id="rId16"/>
    <p:sldId id="363" r:id="rId17"/>
    <p:sldId id="373" r:id="rId18"/>
    <p:sldId id="375" r:id="rId19"/>
    <p:sldId id="376" r:id="rId20"/>
    <p:sldId id="377" r:id="rId21"/>
    <p:sldId id="395" r:id="rId22"/>
    <p:sldId id="397" r:id="rId2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zija Horvat" initials="TH" lastIdx="1" clrIdx="0">
    <p:extLst/>
  </p:cmAuthor>
  <p:cmAuthor id="2" name="Irena Majvald Bjedov" initials="IMB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3-01-27T08:19:52.8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63311FA-832C-4CEE-8031-CB15A83AED61}" emma:medium="tactile" emma:mode="ink">
          <msink:context xmlns:msink="http://schemas.microsoft.com/ink/2010/main" type="writingRegion" rotatedBoundingBox="-4201,9085 -4186,9085 -4186,9100 -4201,9100"/>
        </emma:interpretation>
      </emma:emma>
    </inkml:annotationXML>
    <inkml:traceGroup>
      <inkml:annotationXML>
        <emma:emma xmlns:emma="http://www.w3.org/2003/04/emma" version="1.0">
          <emma:interpretation id="{8AA8714D-0681-497D-8BE7-947D4BB77735}" emma:medium="tactile" emma:mode="ink">
            <msink:context xmlns:msink="http://schemas.microsoft.com/ink/2010/main" type="paragraph" rotatedBoundingBox="-4201,9085 -4186,9085 -4186,9100 -4201,9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F378F5-7A5B-49ED-8AE8-DAA24AE07F6D}" emma:medium="tactile" emma:mode="ink">
              <msink:context xmlns:msink="http://schemas.microsoft.com/ink/2010/main" type="line" rotatedBoundingBox="-4201,9085 -4186,9085 -4186,9100 -4201,9100"/>
            </emma:interpretation>
          </emma:emma>
        </inkml:annotationXML>
        <inkml:traceGroup>
          <inkml:annotationXML>
            <emma:emma xmlns:emma="http://www.w3.org/2003/04/emma" version="1.0">
              <emma:interpretation id="{26DE52F9-D8FD-4371-B74C-199C9738D84A}" emma:medium="tactile" emma:mode="ink">
                <msink:context xmlns:msink="http://schemas.microsoft.com/ink/2010/main" type="inkWord" rotatedBoundingBox="-4201,9085 -4186,9085 -4186,9100 -4201,9100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B3CB0-95B3-4917-971C-0BF92D3563B0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79AB-189F-4904-83CD-34974B67E6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17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979AB-189F-4904-83CD-34974B67E65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549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2C5E8-2295-41A8-A269-933DC333655E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72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2393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1788" y="0"/>
            <a:ext cx="6272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82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82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82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6019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15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8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75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450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26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71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973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88913"/>
            <a:ext cx="1727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56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498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472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38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232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018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5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62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923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30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81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063CE9-41AC-44B6-97E9-7CA224A38917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520D03F-50DE-4C8B-BFE4-355903FCC50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48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FC69-8700-43C3-967A-6A1363B6970D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5DC65-3C2C-4873-A1EB-5C9EE4909E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9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4" Type="http://schemas.openxmlformats.org/officeDocument/2006/relationships/customXml" Target="../ink/ink1.xm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hyperlink" Target="http://www.mzo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isi.hr/" TargetMode="External"/><Relationship Id="rId2" Type="http://schemas.openxmlformats.org/officeDocument/2006/relationships/hyperlink" Target="http://www.srednja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lassroomclipart.com/clipart-view/Clipart/Sports/Soccer_Clipart/soccer-player-kicking-the-ball-131_jp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620688"/>
            <a:ext cx="5904656" cy="33843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hr-HR" sz="3600" b="1" dirty="0" smtClean="0">
                <a:solidFill>
                  <a:schemeClr val="bg1"/>
                </a:solidFill>
              </a:rPr>
              <a:t>Centar za informiranje</a:t>
            </a:r>
            <a:br>
              <a:rPr lang="hr-HR" sz="3600" b="1" dirty="0" smtClean="0">
                <a:solidFill>
                  <a:schemeClr val="bg1"/>
                </a:solidFill>
              </a:rPr>
            </a:br>
            <a:r>
              <a:rPr lang="hr-HR" sz="3600" b="1" dirty="0" smtClean="0">
                <a:solidFill>
                  <a:schemeClr val="bg1"/>
                </a:solidFill>
              </a:rPr>
              <a:t>i savjetovanje o karijeri</a:t>
            </a:r>
            <a:br>
              <a:rPr lang="hr-HR" sz="3600" b="1" dirty="0" smtClean="0">
                <a:solidFill>
                  <a:schemeClr val="bg1"/>
                </a:solidFill>
              </a:rPr>
            </a:br>
            <a:r>
              <a:rPr lang="hr-HR" sz="3600" b="1" dirty="0" smtClean="0">
                <a:solidFill>
                  <a:schemeClr val="bg1"/>
                </a:solidFill>
              </a:rPr>
              <a:t/>
            </a:r>
            <a:br>
              <a:rPr lang="hr-HR" sz="3600" b="1" dirty="0" smtClean="0">
                <a:solidFill>
                  <a:schemeClr val="bg1"/>
                </a:solidFill>
              </a:rPr>
            </a:br>
            <a:r>
              <a:rPr lang="hr-HR" sz="3600" b="1" dirty="0" smtClean="0">
                <a:solidFill>
                  <a:schemeClr val="bg1"/>
                </a:solidFill>
              </a:rPr>
              <a:t>UPIS U SREDNJU ŠKOLU- uvjeti upisa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3808" y="5082034"/>
            <a:ext cx="6202835" cy="1752600"/>
          </a:xfrm>
        </p:spPr>
        <p:txBody>
          <a:bodyPr/>
          <a:lstStyle/>
          <a:p>
            <a:pPr algn="l"/>
            <a:endParaRPr lang="hr-HR" sz="1400" dirty="0">
              <a:solidFill>
                <a:schemeClr val="bg1"/>
              </a:solidFill>
            </a:endParaRP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Cjelokupni sadržaj prezentacije je zaštićen autorskim pravima. </a:t>
            </a:r>
          </a:p>
          <a:p>
            <a:pPr algn="l"/>
            <a:r>
              <a:rPr lang="hr-HR" sz="1400" dirty="0">
                <a:solidFill>
                  <a:schemeClr val="bg1"/>
                </a:solidFill>
              </a:rPr>
              <a:t>Nije dozvoljeno korištenje (u cijelosti ili dijelom), prenošenje (elektronsko ili na drugi način), izmjena, ili upotreba ovih sadržaja bilo za javne bilo za komercijalne svrhe bez prethodnog pismenog odobrenja CISOK-a i HZZ-a</a:t>
            </a:r>
          </a:p>
          <a:p>
            <a:pPr algn="l"/>
            <a:endParaRPr lang="hr-H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77272"/>
            <a:ext cx="15843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36" y="5983634"/>
            <a:ext cx="1000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nn-NO" sz="2400" b="1" dirty="0">
                <a:solidFill>
                  <a:srgbClr val="00B0F0"/>
                </a:solidFill>
              </a:rPr>
              <a:t>VREDNOVANJE KANDIDATA PRIPADNIKA ROMSKE NACIONALNE MANJINE I KANDIDATA BEZ RODITELJSKE SKRBI</a:t>
            </a:r>
            <a:endParaRPr lang="hr-HR" sz="2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hr-HR" sz="2400" dirty="0"/>
              <a:t>Kandidatu koji je pripadnik romske nacionalne manjine, a upisuje se na temelju Nacionalnog plana za uključivanje Roma za razdoblje od 2021. do 2027. godine dodaju se dva boda na broj bodova koji je utvrđen tijekom postupka </a:t>
            </a:r>
            <a:r>
              <a:rPr lang="hr-HR" sz="2400" dirty="0" smtClean="0"/>
              <a:t>vrednovanja</a:t>
            </a:r>
          </a:p>
          <a:p>
            <a:r>
              <a:rPr lang="hr-HR" sz="2400" dirty="0"/>
              <a:t>Kandidatu koji je dijete bez roditelja/skrbnika ili odgovarajuće roditeljske skrbi prema zakonu koji uređuje socijalnu skrb dodaje se jedan bod na broj bodova koji je utvrđen tijekom postupka vrednovanja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64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hr-HR" sz="2400" b="1" dirty="0">
                <a:solidFill>
                  <a:srgbClr val="00B0F0"/>
                </a:solidFill>
              </a:rPr>
              <a:t>VREDNOVANJE USPJEHA KANDIDATA S TEŠKOĆAMA U RAZVOJU ODNOSNO TEŽIM ZDRAVSTVENIM TEŠKOĆAMA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hr-HR" sz="2400" dirty="0"/>
              <a:t> </a:t>
            </a:r>
            <a:r>
              <a:rPr lang="hr-HR" sz="2400" dirty="0" smtClean="0"/>
              <a:t>isključivo za učenike koji imaju </a:t>
            </a:r>
            <a:r>
              <a:rPr lang="hr-HR" sz="2400" u="sng" dirty="0" smtClean="0"/>
              <a:t>rješenje o </a:t>
            </a:r>
            <a:r>
              <a:rPr lang="hr-HR" sz="2400" u="sng" dirty="0"/>
              <a:t>primjerenom programu </a:t>
            </a:r>
            <a:r>
              <a:rPr lang="hr-HR" sz="2400" u="sng" dirty="0" smtClean="0"/>
              <a:t>obrazovanja</a:t>
            </a:r>
            <a:r>
              <a:rPr lang="hr-HR" sz="2400" dirty="0" smtClean="0"/>
              <a:t> </a:t>
            </a:r>
            <a:r>
              <a:rPr lang="hr-HR" sz="2400" smtClean="0"/>
              <a:t>(individualizirani</a:t>
            </a:r>
            <a:r>
              <a:rPr lang="hr-HR" sz="2400" dirty="0" smtClean="0"/>
              <a:t>, prilagođeni, posebni)</a:t>
            </a:r>
          </a:p>
          <a:p>
            <a:r>
              <a:rPr lang="hr-HR" sz="2400" dirty="0"/>
              <a:t>rangiraju se na zasebnim ljestvicama poretka, a temeljem ostvarenog ukupnog broja bodova utvrđenog tijekom postupka vrednovanja, u programima obrazovanja za koje posjeduju stručno mišljenje službe za profesionalno usmjeravanje Hrvatskoga zavoda za </a:t>
            </a:r>
            <a:r>
              <a:rPr lang="hr-HR" sz="2400" dirty="0" smtClean="0"/>
              <a:t>zapošljavanje</a:t>
            </a:r>
          </a:p>
          <a:p>
            <a:r>
              <a:rPr lang="hr-HR" sz="2400" dirty="0"/>
              <a:t>u</a:t>
            </a:r>
            <a:r>
              <a:rPr lang="hr-HR" sz="2400" dirty="0" smtClean="0"/>
              <a:t> suradnji sa osnovnom školom</a:t>
            </a:r>
          </a:p>
          <a:p>
            <a:endParaRPr lang="hr-H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9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</a:rPr>
              <a:t>DODATNE INFORMACIJE</a:t>
            </a:r>
            <a:endParaRPr lang="hr-HR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5068863"/>
          </a:xfrm>
        </p:spPr>
        <p:txBody>
          <a:bodyPr/>
          <a:lstStyle/>
          <a:p>
            <a:r>
              <a:rPr lang="hr-HR" sz="2400" dirty="0"/>
              <a:t>n</a:t>
            </a:r>
            <a:r>
              <a:rPr lang="hr-HR" sz="2400" dirty="0" smtClean="0"/>
              <a:t>eke škole imaju minimalni broj bodova koje je potrebno imati za upis - </a:t>
            </a:r>
            <a:r>
              <a:rPr lang="hr-HR" sz="2400" u="sng" dirty="0" smtClean="0"/>
              <a:t>BODOVNI PRAG</a:t>
            </a:r>
            <a:r>
              <a:rPr lang="hr-HR" sz="2400" dirty="0" smtClean="0"/>
              <a:t> </a:t>
            </a:r>
          </a:p>
          <a:p>
            <a:r>
              <a:rPr lang="hr-HR" sz="2400" dirty="0"/>
              <a:t>m</a:t>
            </a:r>
            <a:r>
              <a:rPr lang="hr-HR" sz="2400" dirty="0" smtClean="0"/>
              <a:t>inimalni broj bodova za upis ne mora biti isti kao i broj bodova zadnjeg upisanog prošle školske godine</a:t>
            </a:r>
          </a:p>
          <a:p>
            <a:r>
              <a:rPr lang="hr-HR" sz="2400" dirty="0"/>
              <a:t>npr. fizioterapeutski tehničar </a:t>
            </a:r>
            <a:r>
              <a:rPr lang="hr-HR" sz="2400" dirty="0" smtClean="0"/>
              <a:t>(Zdravstveno </a:t>
            </a:r>
            <a:r>
              <a:rPr lang="hr-HR" sz="2400" dirty="0"/>
              <a:t>učilište </a:t>
            </a:r>
            <a:r>
              <a:rPr lang="hr-HR" sz="2400" dirty="0" smtClean="0"/>
              <a:t>Zagreb) bodovni prag je 2022.godine bio 70, a zadnji upisani učenik imao je 75.82 boda</a:t>
            </a:r>
            <a:endParaRPr lang="hr-HR" sz="2400" dirty="0"/>
          </a:p>
          <a:p>
            <a:endParaRPr lang="hr-HR" sz="2400" dirty="0" smtClean="0"/>
          </a:p>
          <a:p>
            <a:endParaRPr lang="hr-HR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149080"/>
            <a:ext cx="3029842" cy="180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</a:rPr>
              <a:t>UPISI U SREDNJE ŠKOLE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sz="2400" dirty="0" smtClean="0"/>
              <a:t>Učenici se prijavljuju i upisuju u prvi razred srednje škole elektroničkim načinom - putem mrežne stranice Nacionalnoga informacijskog sustava prijava i upisa u srednje škole: </a:t>
            </a:r>
            <a:r>
              <a:rPr lang="hr-HR" sz="2400" b="1" u="sng" dirty="0" smtClean="0"/>
              <a:t>www.upisi.hr </a:t>
            </a:r>
          </a:p>
          <a:p>
            <a:pPr marL="0" indent="0">
              <a:buNone/>
            </a:pPr>
            <a:endParaRPr lang="hr-HR" sz="2400" u="sng" dirty="0" smtClean="0"/>
          </a:p>
          <a:p>
            <a:pPr marL="0" indent="0">
              <a:buNone/>
            </a:pPr>
            <a:endParaRPr lang="hr-HR" sz="2400" u="sng" dirty="0"/>
          </a:p>
          <a:p>
            <a:pPr marL="0" indent="0" algn="ctr">
              <a:buNone/>
            </a:pPr>
            <a:endParaRPr lang="hr-HR" sz="2000" u="sng" dirty="0" smtClean="0"/>
          </a:p>
          <a:p>
            <a:pPr marL="0" indent="0" algn="ctr">
              <a:buNone/>
            </a:pPr>
            <a:endParaRPr lang="hr-HR" sz="2000" u="sng" dirty="0"/>
          </a:p>
          <a:p>
            <a:pPr marL="0" indent="0" algn="ctr">
              <a:buNone/>
            </a:pPr>
            <a:endParaRPr lang="hr-HR" sz="2000" u="sng" dirty="0" smtClean="0"/>
          </a:p>
          <a:p>
            <a:pPr marL="0" indent="0" algn="ctr">
              <a:buNone/>
            </a:pPr>
            <a:endParaRPr lang="hr-HR" sz="2000" u="sng" dirty="0"/>
          </a:p>
          <a:p>
            <a:pPr marL="0" indent="0" algn="ctr">
              <a:buNone/>
            </a:pPr>
            <a:r>
              <a:rPr lang="hr-HR" sz="1800" u="sng" dirty="0" smtClean="0"/>
              <a:t>Za </a:t>
            </a:r>
            <a:r>
              <a:rPr lang="hr-HR" sz="1800" u="sng" dirty="0"/>
              <a:t>dodatnu pomoć možete kontaktirati </a:t>
            </a:r>
            <a:r>
              <a:rPr lang="hr-HR" sz="1800" b="1" u="sng" dirty="0"/>
              <a:t>Podršku obrazovnom sustavu pri CARNET-u </a:t>
            </a:r>
            <a:r>
              <a:rPr lang="hr-HR" sz="1800" u="sng" dirty="0"/>
              <a:t>na elektroničkoj </a:t>
            </a:r>
            <a:r>
              <a:rPr lang="hr-HR" sz="1800" u="sng" dirty="0" smtClean="0"/>
              <a:t>adresi</a:t>
            </a:r>
            <a:r>
              <a:rPr lang="hr-HR" sz="1800" u="sng" dirty="0"/>
              <a:t>: helpdesk@skole.hr ili telefonom na broj: 01/6661-500 svakim radnim danom od 8:00 – 20:00 </a:t>
            </a:r>
          </a:p>
          <a:p>
            <a:pPr marL="0" indent="0" algn="ctr">
              <a:buNone/>
            </a:pPr>
            <a:r>
              <a:rPr lang="hr-HR" sz="1800" u="sng" dirty="0"/>
              <a:t>s</a:t>
            </a:r>
            <a:r>
              <a:rPr lang="hr-HR" sz="1800" u="sng" dirty="0" smtClean="0"/>
              <a:t>ati.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41485"/>
            <a:ext cx="1585097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212976"/>
            <a:ext cx="343398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hr-HR" u="sng" dirty="0" smtClean="0"/>
              <a:t/>
            </a:r>
            <a:br>
              <a:rPr lang="hr-HR" u="sng" dirty="0" smtClean="0"/>
            </a:br>
            <a:r>
              <a:rPr lang="hr-HR" sz="3200" b="1" dirty="0" smtClean="0">
                <a:solidFill>
                  <a:srgbClr val="00B0F0"/>
                </a:solidFill>
              </a:rPr>
              <a:t>ODLUKA O UPISU UČENIKA U 1. RAZRED SREDNJE ŠKOLE</a:t>
            </a:r>
            <a:r>
              <a:rPr lang="hr-HR" u="sng" dirty="0" smtClean="0"/>
              <a:t/>
            </a:r>
            <a:br>
              <a:rPr lang="hr-HR" u="sng" dirty="0" smtClean="0"/>
            </a:b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Odlukom se utvrđuje: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1800" u="sng" dirty="0" smtClean="0"/>
              <a:t>postupak </a:t>
            </a:r>
            <a:r>
              <a:rPr lang="hr-HR" sz="1800" u="sng" dirty="0"/>
              <a:t>i način upisa </a:t>
            </a:r>
            <a:r>
              <a:rPr lang="hr-HR" sz="1800" dirty="0"/>
              <a:t>učenika, </a:t>
            </a:r>
            <a:endParaRPr lang="hr-HR" sz="18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1800" u="sng" dirty="0" smtClean="0"/>
              <a:t>broj </a:t>
            </a:r>
            <a:r>
              <a:rPr lang="hr-HR" sz="1800" u="sng" dirty="0"/>
              <a:t>upisnih mjesta </a:t>
            </a:r>
            <a:r>
              <a:rPr lang="hr-HR" sz="1800" dirty="0"/>
              <a:t>u razrednim odjelima prvih razreda srednjih škola, </a:t>
            </a:r>
            <a:endParaRPr lang="hr-HR" sz="1800" dirty="0" smtClean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r-HR" sz="1800" u="sng" dirty="0" smtClean="0"/>
              <a:t>rokovi </a:t>
            </a:r>
            <a:r>
              <a:rPr lang="hr-HR" sz="1800" u="sng" dirty="0"/>
              <a:t>za prijavu </a:t>
            </a:r>
            <a:r>
              <a:rPr lang="hr-HR" sz="1800" dirty="0"/>
              <a:t>i upis te ostali uvjeti i postupci za upis učenika u I. </a:t>
            </a:r>
            <a:r>
              <a:rPr lang="hr-HR" sz="1800" dirty="0" smtClean="0"/>
              <a:t>razred srednje </a:t>
            </a:r>
            <a:r>
              <a:rPr lang="hr-HR" sz="1800" dirty="0"/>
              <a:t>škole u </a:t>
            </a:r>
            <a:r>
              <a:rPr lang="hr-HR" sz="1800" dirty="0" smtClean="0"/>
              <a:t>školskoj godini.</a:t>
            </a:r>
            <a:r>
              <a:rPr lang="hr-HR" dirty="0"/>
              <a:t> </a:t>
            </a:r>
            <a:endParaRPr lang="hr-HR" sz="1000" dirty="0" smtClean="0"/>
          </a:p>
          <a:p>
            <a:pPr>
              <a:lnSpc>
                <a:spcPct val="150000"/>
              </a:lnSpc>
            </a:pPr>
            <a:endParaRPr lang="hr-HR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r-HR" sz="1800" dirty="0" smtClean="0"/>
              <a:t>Izdaje ju </a:t>
            </a:r>
            <a:r>
              <a:rPr lang="hr-HR" sz="1800" dirty="0"/>
              <a:t>Ministarstvo znanosti i </a:t>
            </a:r>
            <a:r>
              <a:rPr lang="hr-HR" sz="1800" dirty="0" smtClean="0"/>
              <a:t>obrazovanja</a:t>
            </a:r>
            <a:endParaRPr lang="hr-HR" sz="1800" u="sng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1800" dirty="0" smtClean="0"/>
              <a:t>(najčešće u svibnju)</a:t>
            </a:r>
            <a:endParaRPr lang="hr-HR" sz="1800" dirty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4005064"/>
            <a:ext cx="2842642" cy="189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78588"/>
            <a:ext cx="8219256" cy="724942"/>
          </a:xfrm>
        </p:spPr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/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sz="3600" dirty="0" smtClean="0">
                <a:solidFill>
                  <a:srgbClr val="00B0F0"/>
                </a:solidFill>
              </a:rPr>
              <a:t>BROŠURA IDEMO U SREDNJU!</a:t>
            </a:r>
            <a:r>
              <a:rPr lang="hr-HR" dirty="0" smtClean="0">
                <a:solidFill>
                  <a:srgbClr val="00B0F0"/>
                </a:solidFill>
              </a:rPr>
              <a:t/>
            </a:r>
            <a:br>
              <a:rPr lang="hr-HR" dirty="0" smtClean="0">
                <a:solidFill>
                  <a:srgbClr val="00B0F0"/>
                </a:solidFill>
              </a:rPr>
            </a:br>
            <a:r>
              <a:rPr lang="hr-HR" sz="3600" dirty="0" smtClean="0"/>
              <a:t>Možete ju pronaći na </a:t>
            </a:r>
            <a:br>
              <a:rPr lang="hr-HR" sz="3600" dirty="0" smtClean="0"/>
            </a:br>
            <a:r>
              <a:rPr lang="hr-HR" sz="3600" dirty="0" smtClean="0">
                <a:hlinkClick r:id="rId2"/>
              </a:rPr>
              <a:t>www.upisi.hr</a:t>
            </a:r>
            <a:r>
              <a:rPr lang="hr-HR" sz="3600" dirty="0" smtClean="0"/>
              <a:t> </a:t>
            </a:r>
            <a:endParaRPr lang="hr-H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30259"/>
            <a:ext cx="4303622" cy="41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9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r-HR" sz="3600" dirty="0" smtClean="0">
                <a:solidFill>
                  <a:srgbClr val="00B0F0"/>
                </a:solidFill>
              </a:rPr>
              <a:t>BROŠURA IDEMO U SREDNJU!</a:t>
            </a:r>
            <a:r>
              <a:rPr lang="hr-HR" sz="3600" dirty="0" smtClean="0"/>
              <a:t>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Brošura sadrži:</a:t>
            </a:r>
          </a:p>
          <a:p>
            <a:r>
              <a:rPr lang="hr-HR" sz="2600" dirty="0" smtClean="0"/>
              <a:t>Elemente i kriterije za izbor kandidata za upis u </a:t>
            </a:r>
            <a:r>
              <a:rPr lang="hr-HR" sz="2600" dirty="0" err="1" smtClean="0"/>
              <a:t>I.razred</a:t>
            </a:r>
            <a:r>
              <a:rPr lang="hr-HR" sz="2600" dirty="0" smtClean="0"/>
              <a:t> srednje škole</a:t>
            </a:r>
          </a:p>
          <a:p>
            <a:r>
              <a:rPr lang="hr-HR" sz="2600" dirty="0" smtClean="0"/>
              <a:t>Postupke prijave i upisa kandidata u srednju školu</a:t>
            </a:r>
          </a:p>
          <a:p>
            <a:r>
              <a:rPr lang="hr-HR" sz="2600" dirty="0" smtClean="0"/>
              <a:t>Upisni postupak</a:t>
            </a:r>
          </a:p>
          <a:p>
            <a:r>
              <a:rPr lang="hr-HR" sz="2600" dirty="0" smtClean="0"/>
              <a:t>Upisne rokove (kalendar, hodogram)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437112"/>
            <a:ext cx="388619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TABLICA BODOVA</a:t>
            </a:r>
            <a:br>
              <a:rPr lang="hr-HR" sz="3600" b="1" dirty="0">
                <a:solidFill>
                  <a:srgbClr val="00B0F0"/>
                </a:solidFill>
              </a:rPr>
            </a:br>
            <a:r>
              <a:rPr lang="hr-HR" sz="3600" b="1" dirty="0">
                <a:solidFill>
                  <a:srgbClr val="00B0F0"/>
                </a:solidFill>
                <a:hlinkClick r:id="rId2"/>
              </a:rPr>
              <a:t>www.upisi.hr</a:t>
            </a:r>
            <a:r>
              <a:rPr lang="hr-HR" sz="3600" b="1" dirty="0">
                <a:solidFill>
                  <a:srgbClr val="00B0F0"/>
                </a:solidFill>
              </a:rPr>
              <a:t> </a:t>
            </a:r>
            <a:endParaRPr lang="hr-H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883520" y="2940480"/>
            <a:ext cx="1141200" cy="44136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429000" y="3505680"/>
            <a:ext cx="1786680" cy="45360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81600" y="4994640"/>
            <a:ext cx="4745880" cy="430920"/>
          </a:xfrm>
          <a:prstGeom prst="ellipse">
            <a:avLst/>
          </a:prstGeom>
          <a:noFill/>
          <a:ln w="240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-1512443" y="3270738"/>
              <a:ext cx="36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524323" y="3258858"/>
                <a:ext cx="24120" cy="241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955984"/>
              </p:ext>
            </p:extLst>
          </p:nvPr>
        </p:nvGraphicFramePr>
        <p:xfrm>
          <a:off x="791308" y="3165231"/>
          <a:ext cx="914400" cy="3657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1214614303"/>
                    </a:ext>
                  </a:extLst>
                </a:gridCol>
              </a:tblGrid>
              <a:tr h="193431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118382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534" y="1628800"/>
            <a:ext cx="8258209" cy="4878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743" y="2954069"/>
            <a:ext cx="1164437" cy="469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3520" y="5684256"/>
            <a:ext cx="1810669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TABLICA BODOVA</a:t>
            </a:r>
            <a:br>
              <a:rPr lang="hr-HR" sz="3600" b="1" dirty="0">
                <a:solidFill>
                  <a:srgbClr val="00B0F0"/>
                </a:solidFill>
              </a:rPr>
            </a:br>
            <a:r>
              <a:rPr lang="hr-HR" sz="3600" b="1" dirty="0">
                <a:solidFill>
                  <a:srgbClr val="00B0F0"/>
                </a:solidFill>
                <a:hlinkClick r:id="rId2"/>
              </a:rPr>
              <a:t>www.upisi.hr</a:t>
            </a:r>
            <a:r>
              <a:rPr lang="hr-HR" sz="3600" b="1" dirty="0">
                <a:solidFill>
                  <a:srgbClr val="00B0F0"/>
                </a:solidFill>
              </a:rPr>
              <a:t> 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0836" y="1600200"/>
            <a:ext cx="6522328" cy="45259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1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</a:rPr>
              <a:t>ZDRAVSTVENI ZAHTJEVI ZA UPIS U SREDNJE ŠKOLE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hr-HR" sz="2600" dirty="0"/>
              <a:t>Zdravstveni zahtjevi podrazumijevaju zdravstveno stanje učenika koje treba zadovoljiti kako bi bio u mogućnosti završiti obrazovni program te kako bi nakon završetka obrazovanja svojim stečenim kompetencijama ispunjavao uvjete potrebne za tržište rada. </a:t>
            </a:r>
            <a:endParaRPr lang="hr-HR" sz="2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66" y="125070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550097"/>
            <a:ext cx="3178365" cy="2121559"/>
          </a:xfrm>
          <a:prstGeom prst="rect">
            <a:avLst/>
          </a:prstGeom>
        </p:spPr>
      </p:pic>
      <p:pic>
        <p:nvPicPr>
          <p:cNvPr id="3074" name="Picture 2" descr="Free Hands in Gloves Performing Ear Exam on Patie Stock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72422"/>
            <a:ext cx="1666156" cy="24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UPISI U SREDNJE ŠKOLE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/>
              <a:t>U </a:t>
            </a:r>
            <a:r>
              <a:rPr lang="hr-HR" sz="2400" dirty="0" smtClean="0"/>
              <a:t>1. </a:t>
            </a:r>
            <a:r>
              <a:rPr lang="hr-HR" sz="2400" dirty="0"/>
              <a:t>razred srednje škole učenici se upisuju u skladu s</a:t>
            </a:r>
            <a:r>
              <a:rPr lang="hr-HR" sz="2400" dirty="0" smtClean="0"/>
              <a:t>:</a:t>
            </a:r>
            <a:endParaRPr lang="hr-HR" sz="2400" dirty="0"/>
          </a:p>
          <a:p>
            <a:r>
              <a:rPr lang="hr-HR" sz="2400" b="1" u="sng" dirty="0"/>
              <a:t>Pravilnikom o elementima i kriterijima za izbor kandidata za upis u </a:t>
            </a:r>
            <a:r>
              <a:rPr lang="hr-HR" sz="2400" b="1" u="sng" dirty="0" smtClean="0"/>
              <a:t>1. </a:t>
            </a:r>
            <a:r>
              <a:rPr lang="hr-HR" sz="2400" b="1" u="sng" dirty="0"/>
              <a:t>razred srednje </a:t>
            </a:r>
            <a:r>
              <a:rPr lang="hr-HR" sz="2400" b="1" u="sng" dirty="0" smtClean="0"/>
              <a:t>škole</a:t>
            </a:r>
          </a:p>
          <a:p>
            <a:endParaRPr lang="hr-HR" sz="2400" b="1" u="sng" dirty="0" smtClean="0"/>
          </a:p>
          <a:p>
            <a:r>
              <a:rPr lang="hr-HR" sz="2400" b="1" u="sng" dirty="0" smtClean="0"/>
              <a:t>Odlukom </a:t>
            </a:r>
            <a:r>
              <a:rPr lang="hr-HR" sz="2400" b="1" u="sng" dirty="0"/>
              <a:t>o upisu učenika u 1</a:t>
            </a:r>
            <a:r>
              <a:rPr lang="hr-HR" sz="2400" b="1" u="sng" dirty="0" smtClean="0"/>
              <a:t>.razred </a:t>
            </a:r>
            <a:r>
              <a:rPr lang="hr-HR" sz="2400" b="1" u="sng" dirty="0"/>
              <a:t>srednje </a:t>
            </a:r>
            <a:r>
              <a:rPr lang="hr-HR" sz="2400" b="1" u="sng" dirty="0" smtClean="0"/>
              <a:t>škole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Donosi </a:t>
            </a:r>
            <a:r>
              <a:rPr lang="hr-HR" sz="2400" dirty="0"/>
              <a:t>ih </a:t>
            </a:r>
            <a:r>
              <a:rPr lang="hr-HR" sz="2400" dirty="0" smtClean="0"/>
              <a:t>Ministarstvo </a:t>
            </a:r>
            <a:r>
              <a:rPr lang="hr-HR" sz="2400" dirty="0"/>
              <a:t>znanosti i </a:t>
            </a:r>
            <a:r>
              <a:rPr lang="hr-HR" sz="2400" dirty="0" smtClean="0"/>
              <a:t>obrazovanja</a:t>
            </a:r>
            <a:endParaRPr lang="hr-HR" sz="2400" dirty="0" smtClean="0">
              <a:hlinkClick r:id="rId2"/>
            </a:endParaRPr>
          </a:p>
          <a:p>
            <a:pPr marL="0" indent="0" algn="just">
              <a:buNone/>
            </a:pPr>
            <a:r>
              <a:rPr lang="hr-HR" sz="2400" dirty="0" smtClean="0">
                <a:hlinkClick r:id="rId2"/>
              </a:rPr>
              <a:t>www.mzo.hr</a:t>
            </a:r>
            <a:endParaRPr lang="hr-HR" sz="2400" dirty="0" smtClean="0"/>
          </a:p>
          <a:p>
            <a:pPr marL="0" indent="0" algn="just">
              <a:buNone/>
            </a:pPr>
            <a:r>
              <a:rPr lang="hr-HR" sz="2400" dirty="0" smtClean="0">
                <a:hlinkClick r:id="rId3"/>
              </a:rPr>
              <a:t>www.upisi.hr</a:t>
            </a:r>
            <a:r>
              <a:rPr lang="hr-HR" sz="2400" dirty="0" smtClean="0"/>
              <a:t> </a:t>
            </a:r>
            <a:endParaRPr lang="hr-HR" sz="2400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7" y="4725145"/>
            <a:ext cx="266429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>
                <a:solidFill>
                  <a:srgbClr val="00B0F0"/>
                </a:solidFill>
              </a:rPr>
              <a:t/>
            </a:r>
            <a:br>
              <a:rPr lang="hr-HR" sz="4000" b="1" dirty="0" smtClean="0">
                <a:solidFill>
                  <a:srgbClr val="00B0F0"/>
                </a:solidFill>
              </a:rPr>
            </a:br>
            <a:r>
              <a:rPr lang="hr-HR" sz="3600" b="1" dirty="0" smtClean="0">
                <a:solidFill>
                  <a:srgbClr val="00B0F0"/>
                </a:solidFill>
              </a:rPr>
              <a:t>ZDRAVSTVENI </a:t>
            </a:r>
            <a:r>
              <a:rPr lang="hr-HR" sz="3600" b="1" dirty="0">
                <a:solidFill>
                  <a:srgbClr val="00B0F0"/>
                </a:solidFill>
              </a:rPr>
              <a:t>ZAHTJEVI ZA UPIS U SREDNJE ŠKOLE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hr-HR" sz="28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hr-HR" sz="2800" dirty="0" smtClean="0">
                <a:solidFill>
                  <a:prstClr val="black"/>
                </a:solidFill>
              </a:rPr>
              <a:t>JEDINSTVENI POPIS ZDRAVSTVENIH ZAHTJEVA SREDNJOŠKOLSKIH OBRAZOVNIH PROGRAMA U SVRHU UPISA U 1.RAZRED SREDNJE ŠKOLE</a:t>
            </a:r>
          </a:p>
          <a:p>
            <a:pPr lvl="0"/>
            <a:endParaRPr lang="hr-HR" sz="2000" dirty="0" smtClean="0">
              <a:solidFill>
                <a:prstClr val="black"/>
              </a:solidFill>
            </a:endParaRPr>
          </a:p>
          <a:p>
            <a:pPr lvl="0"/>
            <a:r>
              <a:rPr lang="hr-HR" sz="2000" dirty="0" smtClean="0">
                <a:solidFill>
                  <a:prstClr val="black"/>
                </a:solidFill>
              </a:rPr>
              <a:t>Izdaje </a:t>
            </a:r>
            <a:r>
              <a:rPr lang="hr-HR" sz="2000" dirty="0">
                <a:solidFill>
                  <a:prstClr val="black"/>
                </a:solidFill>
              </a:rPr>
              <a:t>ga Ministarstvo </a:t>
            </a:r>
            <a:r>
              <a:rPr lang="hr-HR" sz="2000" dirty="0" smtClean="0">
                <a:solidFill>
                  <a:prstClr val="black"/>
                </a:solidFill>
              </a:rPr>
              <a:t>znanosti i </a:t>
            </a:r>
            <a:r>
              <a:rPr lang="hr-HR" sz="2000" dirty="0">
                <a:solidFill>
                  <a:prstClr val="black"/>
                </a:solidFill>
              </a:rPr>
              <a:t>obrazovanja </a:t>
            </a:r>
            <a:endParaRPr lang="hr-HR" sz="2000" dirty="0" smtClean="0">
              <a:solidFill>
                <a:prstClr val="black"/>
              </a:solidFill>
            </a:endParaRPr>
          </a:p>
          <a:p>
            <a:pPr lvl="0"/>
            <a:r>
              <a:rPr lang="hr-HR" sz="2000" dirty="0">
                <a:solidFill>
                  <a:prstClr val="black"/>
                </a:solidFill>
              </a:rPr>
              <a:t>za određena </a:t>
            </a:r>
            <a:r>
              <a:rPr lang="hr-HR" sz="2000" dirty="0" smtClean="0">
                <a:solidFill>
                  <a:prstClr val="black"/>
                </a:solidFill>
              </a:rPr>
              <a:t>zanimanja potrebna je potvrda </a:t>
            </a:r>
            <a:r>
              <a:rPr lang="hr-HR" sz="2000" dirty="0">
                <a:solidFill>
                  <a:prstClr val="black"/>
                </a:solidFill>
              </a:rPr>
              <a:t>nadležnoga školskog </a:t>
            </a:r>
            <a:r>
              <a:rPr lang="hr-HR" sz="2000" dirty="0" smtClean="0">
                <a:solidFill>
                  <a:prstClr val="black"/>
                </a:solidFill>
              </a:rPr>
              <a:t>liječnika ili </a:t>
            </a:r>
            <a:r>
              <a:rPr lang="hr-HR" sz="2000" dirty="0">
                <a:solidFill>
                  <a:prstClr val="black"/>
                </a:solidFill>
              </a:rPr>
              <a:t>liječnička </a:t>
            </a:r>
            <a:r>
              <a:rPr lang="hr-HR" sz="2000" dirty="0" smtClean="0">
                <a:solidFill>
                  <a:prstClr val="black"/>
                </a:solidFill>
              </a:rPr>
              <a:t>svjedodžba </a:t>
            </a:r>
            <a:r>
              <a:rPr lang="hr-HR" sz="2000" dirty="0">
                <a:solidFill>
                  <a:prstClr val="black"/>
                </a:solidFill>
              </a:rPr>
              <a:t>medicine </a:t>
            </a:r>
            <a:r>
              <a:rPr lang="hr-HR" sz="2000" dirty="0" smtClean="0">
                <a:solidFill>
                  <a:prstClr val="black"/>
                </a:solidFill>
              </a:rPr>
              <a:t>rada </a:t>
            </a:r>
          </a:p>
          <a:p>
            <a:pPr lvl="0"/>
            <a:r>
              <a:rPr lang="hr-HR" sz="2000" dirty="0" smtClean="0">
                <a:solidFill>
                  <a:prstClr val="black"/>
                </a:solidFill>
              </a:rPr>
              <a:t>Za upis u gimnazije </a:t>
            </a:r>
            <a:r>
              <a:rPr lang="hr-HR" sz="2000" dirty="0"/>
              <a:t>zdravstveni zahtjevi svode </a:t>
            </a:r>
            <a:r>
              <a:rPr lang="hr-HR" sz="2000" dirty="0" smtClean="0"/>
              <a:t>se isključivo </a:t>
            </a:r>
            <a:r>
              <a:rPr lang="hr-HR" sz="2000" dirty="0"/>
              <a:t>na uredno kognitivno funkcioniranje kao preduvjet za svladavanje nastavnoga programa u intelektualnome </a:t>
            </a:r>
            <a:r>
              <a:rPr lang="hr-HR" sz="2000" dirty="0" smtClean="0"/>
              <a:t>smislu</a:t>
            </a:r>
            <a:endParaRPr lang="hr-HR" sz="2000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966" y="125070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36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3918" r="14629"/>
          <a:stretch>
            <a:fillRect/>
          </a:stretch>
        </p:blipFill>
        <p:spPr bwMode="auto">
          <a:xfrm>
            <a:off x="395288" y="4581525"/>
            <a:ext cx="23034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0" b="12451"/>
          <a:stretch>
            <a:fillRect/>
          </a:stretch>
        </p:blipFill>
        <p:spPr bwMode="auto">
          <a:xfrm>
            <a:off x="6729123" y="4451198"/>
            <a:ext cx="1804508" cy="240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5076056" y="2481209"/>
            <a:ext cx="3457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 smtClean="0"/>
              <a:t>NOVI ZAGREB</a:t>
            </a:r>
          </a:p>
          <a:p>
            <a:pPr algn="ctr" eaLnBrk="1" hangingPunct="1"/>
            <a:r>
              <a:rPr lang="hr-HR" sz="2400" dirty="0" smtClean="0"/>
              <a:t>Ulica SR Njemačke 6</a:t>
            </a:r>
            <a:endParaRPr lang="hr-HR" sz="2400" dirty="0"/>
          </a:p>
          <a:p>
            <a:pPr algn="ctr" eaLnBrk="1" hangingPunct="1"/>
            <a:r>
              <a:rPr lang="hr-HR" sz="2400" dirty="0" smtClean="0"/>
              <a:t>6447-305</a:t>
            </a:r>
            <a:endParaRPr lang="hr-HR" sz="2400" dirty="0"/>
          </a:p>
          <a:p>
            <a:pPr algn="ctr" eaLnBrk="1" hangingPunct="1"/>
            <a:r>
              <a:rPr lang="hr-HR" sz="2400" dirty="0" err="1"/>
              <a:t>cisok</a:t>
            </a:r>
            <a:r>
              <a:rPr lang="hr-HR" sz="2400" dirty="0"/>
              <a:t>-zagreb2@</a:t>
            </a:r>
            <a:r>
              <a:rPr lang="hr-HR" sz="2400" dirty="0" err="1"/>
              <a:t>hzz.hr</a:t>
            </a:r>
            <a:endParaRPr lang="hr-HR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312689" y="836712"/>
            <a:ext cx="6553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4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dirty="0" smtClean="0">
              <a:solidFill>
                <a:srgbClr val="3399FF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hr-HR" sz="9300" b="1" dirty="0" smtClean="0">
                <a:solidFill>
                  <a:srgbClr val="00B0F0"/>
                </a:solidFill>
              </a:rPr>
              <a:t>Za sve informacije možete nam se obratiti: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hr-HR" sz="2400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67544" y="2481209"/>
            <a:ext cx="3457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sz="2400" dirty="0" smtClean="0"/>
              <a:t>MALEŠNICA:</a:t>
            </a:r>
          </a:p>
          <a:p>
            <a:pPr algn="ctr" eaLnBrk="1" hangingPunct="1"/>
            <a:r>
              <a:rPr lang="hr-HR" sz="2400" dirty="0" smtClean="0"/>
              <a:t>Trg hrvatskih pavlina 4</a:t>
            </a:r>
            <a:endParaRPr lang="hr-HR" sz="2400" dirty="0"/>
          </a:p>
          <a:p>
            <a:pPr algn="ctr" eaLnBrk="1" hangingPunct="1"/>
            <a:r>
              <a:rPr lang="hr-HR" sz="2400" dirty="0" smtClean="0"/>
              <a:t>6449-627</a:t>
            </a:r>
            <a:endParaRPr lang="hr-HR" sz="2400" dirty="0"/>
          </a:p>
          <a:p>
            <a:pPr algn="ctr" eaLnBrk="1" hangingPunct="1"/>
            <a:r>
              <a:rPr lang="hr-HR" sz="2400" dirty="0" smtClean="0"/>
              <a:t>cisok-zagreb1@hzz.hr</a:t>
            </a:r>
            <a:endParaRPr lang="hr-HR" sz="2400" dirty="0"/>
          </a:p>
        </p:txBody>
      </p:sp>
      <p:sp>
        <p:nvSpPr>
          <p:cNvPr id="2" name="Rectangle 1"/>
          <p:cNvSpPr/>
          <p:nvPr/>
        </p:nvSpPr>
        <p:spPr>
          <a:xfrm>
            <a:off x="3550792" y="5443021"/>
            <a:ext cx="2351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B0F0"/>
                </a:solidFill>
              </a:rPr>
              <a:t>HVALA NA PAŽNJI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hr-HR" b="1" dirty="0">
                <a:solidFill>
                  <a:srgbClr val="00B0F0"/>
                </a:solidFill>
              </a:rPr>
              <a:t>!</a:t>
            </a:r>
          </a:p>
        </p:txBody>
      </p:sp>
      <p:pic>
        <p:nvPicPr>
          <p:cNvPr id="9" name="Shape 93"/>
          <p:cNvPicPr preferRelativeResize="0"/>
          <p:nvPr/>
        </p:nvPicPr>
        <p:blipFill rotWithShape="1">
          <a:blip r:embed="rId4">
            <a:alphaModFix/>
          </a:blip>
          <a:srcRect r="4167" b="14055"/>
          <a:stretch/>
        </p:blipFill>
        <p:spPr>
          <a:xfrm>
            <a:off x="-324544" y="160860"/>
            <a:ext cx="1584325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9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hr-HR" sz="2400" b="1" dirty="0">
                <a:solidFill>
                  <a:srgbClr val="00B0F0"/>
                </a:solidFill>
              </a:rPr>
              <a:t>PRAVILNIK O ELEMENTIMA I KRITERIJIMA ZA IZBOR KANDIDATA ZA UPIS U I. RAZRED SREDNJE ŠKOLE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hr-HR" sz="2400" dirty="0" smtClean="0"/>
          </a:p>
          <a:p>
            <a:pPr marL="0" lvl="0" indent="0">
              <a:buNone/>
            </a:pPr>
            <a:r>
              <a:rPr lang="hr-HR" sz="2400" dirty="0" smtClean="0"/>
              <a:t>Pravilnikom o elementima i kriterijima za izbor kandidata za upis u </a:t>
            </a:r>
            <a:r>
              <a:rPr lang="hr-HR" sz="2400" dirty="0" err="1" smtClean="0"/>
              <a:t>I.razred</a:t>
            </a:r>
            <a:r>
              <a:rPr lang="hr-HR" sz="2400" dirty="0" smtClean="0"/>
              <a:t> srednje škole i Pravilnikom o izmjenama i dopunama Pravilnika o elementima i kriterijima za izbor kandidata za upis u </a:t>
            </a:r>
            <a:r>
              <a:rPr lang="hr-HR" sz="2400" dirty="0" err="1" smtClean="0"/>
              <a:t>I.razred</a:t>
            </a:r>
            <a:r>
              <a:rPr lang="hr-HR" sz="2400" dirty="0" smtClean="0"/>
              <a:t> srednje škole </a:t>
            </a:r>
            <a:r>
              <a:rPr lang="hr-HR" sz="2400" dirty="0">
                <a:solidFill>
                  <a:prstClr val="black"/>
                </a:solidFill>
              </a:rPr>
              <a:t>(NN 49/15, 47/17, </a:t>
            </a:r>
            <a:r>
              <a:rPr lang="hr-HR" sz="2400" dirty="0" smtClean="0">
                <a:solidFill>
                  <a:prstClr val="black"/>
                </a:solidFill>
              </a:rPr>
              <a:t>39/22)  </a:t>
            </a:r>
            <a:r>
              <a:rPr lang="hr-HR" sz="2400" dirty="0" smtClean="0"/>
              <a:t>utvrđuju se:</a:t>
            </a:r>
          </a:p>
          <a:p>
            <a:pPr marL="0" lvl="0" indent="0">
              <a:buNone/>
            </a:pPr>
            <a:endParaRPr lang="hr-HR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hr-HR" sz="1800" u="sng" dirty="0" smtClean="0"/>
              <a:t>Zajednički </a:t>
            </a:r>
            <a:r>
              <a:rPr lang="hr-HR" sz="1800" u="sng" dirty="0"/>
              <a:t>element vrednovanja </a:t>
            </a:r>
            <a:r>
              <a:rPr lang="hr-HR" sz="1800" dirty="0"/>
              <a:t>(broj bodova na temelju ocjena)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800" u="sng" dirty="0"/>
              <a:t>Dodatni element vrednovanja </a:t>
            </a:r>
            <a:r>
              <a:rPr lang="hr-HR" sz="1800" dirty="0"/>
              <a:t>(sposobnosti, darovitosti i </a:t>
            </a:r>
            <a:r>
              <a:rPr lang="hr-HR" sz="1800" dirty="0" smtClean="0"/>
              <a:t>znanja – temeljem provjere ili natjecanja)</a:t>
            </a:r>
            <a:endParaRPr lang="hr-H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hr-HR" sz="1800" u="sng" dirty="0"/>
              <a:t>Posebni element vrednovanja </a:t>
            </a:r>
            <a:r>
              <a:rPr lang="hr-HR" sz="1800" dirty="0" smtClean="0"/>
              <a:t>(učenici s teškoćama i koji žive u otežanim uvjetima)</a:t>
            </a:r>
            <a:endParaRPr lang="hr-HR" sz="1800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207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90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52128"/>
          </a:xfrm>
        </p:spPr>
        <p:txBody>
          <a:bodyPr/>
          <a:lstStyle/>
          <a:p>
            <a:r>
              <a:rPr lang="hr-HR" sz="3600" b="1" dirty="0">
                <a:solidFill>
                  <a:srgbClr val="00B0F0"/>
                </a:solidFill>
              </a:rPr>
              <a:t>ZAJEDNIČKI ELEMENT </a:t>
            </a:r>
            <a:r>
              <a:rPr lang="hr-HR" sz="3600" b="1" dirty="0" smtClean="0">
                <a:solidFill>
                  <a:srgbClr val="00B0F0"/>
                </a:solidFill>
              </a:rPr>
              <a:t>VREDNOVANJA</a:t>
            </a:r>
            <a:endParaRPr lang="hr-HR" sz="3600" b="1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6843086" cy="555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b="1" dirty="0" smtClean="0"/>
              <a:t>Upisi u 4 i 5-godišnje programe</a:t>
            </a:r>
            <a:r>
              <a:rPr lang="hr-HR" sz="2800" dirty="0" smtClean="0"/>
              <a:t>: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b="1" dirty="0" smtClean="0"/>
              <a:t/>
            </a:r>
            <a:br>
              <a:rPr lang="hr-HR" sz="2800" b="1" dirty="0" smtClean="0"/>
            </a:br>
            <a:endParaRPr lang="hr-HR" sz="2800" b="1" dirty="0" smtClean="0"/>
          </a:p>
          <a:p>
            <a:pPr marL="0" indent="0">
              <a:buNone/>
            </a:pPr>
            <a:r>
              <a:rPr lang="hr-HR" sz="2800" b="1" dirty="0" smtClean="0"/>
              <a:t>Upisi u 3.godišnje programe</a:t>
            </a:r>
            <a:r>
              <a:rPr lang="hr-HR" sz="2800" dirty="0" smtClean="0"/>
              <a:t>:</a:t>
            </a:r>
          </a:p>
        </p:txBody>
      </p:sp>
      <p:sp>
        <p:nvSpPr>
          <p:cNvPr id="8" name="Freeform 7"/>
          <p:cNvSpPr/>
          <p:nvPr/>
        </p:nvSpPr>
        <p:spPr>
          <a:xfrm>
            <a:off x="287535" y="2539923"/>
            <a:ext cx="1414807" cy="1414807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14" tIns="227514" rIns="227514" bIns="22751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 smtClean="0"/>
              <a:t>Opći uspjeh (na dvije decimale)</a:t>
            </a:r>
            <a:br>
              <a:rPr lang="hr-HR" sz="1600" b="1" kern="1200" dirty="0" smtClean="0"/>
            </a:br>
            <a:r>
              <a:rPr lang="hr-HR" sz="1600" b="1" kern="1200" dirty="0" smtClean="0"/>
              <a:t>5. - 8. raz.</a:t>
            </a:r>
            <a:endParaRPr lang="hr-HR" sz="1600" b="1" kern="1200" dirty="0"/>
          </a:p>
        </p:txBody>
      </p:sp>
      <p:sp>
        <p:nvSpPr>
          <p:cNvPr id="9" name="Freeform 8"/>
          <p:cNvSpPr/>
          <p:nvPr/>
        </p:nvSpPr>
        <p:spPr>
          <a:xfrm>
            <a:off x="1642285" y="2730673"/>
            <a:ext cx="820588" cy="820588"/>
          </a:xfrm>
          <a:custGeom>
            <a:avLst/>
            <a:gdLst>
              <a:gd name="connsiteX0" fmla="*/ 108769 w 820588"/>
              <a:gd name="connsiteY0" fmla="*/ 313793 h 820588"/>
              <a:gd name="connsiteX1" fmla="*/ 313793 w 820588"/>
              <a:gd name="connsiteY1" fmla="*/ 313793 h 820588"/>
              <a:gd name="connsiteX2" fmla="*/ 313793 w 820588"/>
              <a:gd name="connsiteY2" fmla="*/ 108769 h 820588"/>
              <a:gd name="connsiteX3" fmla="*/ 506795 w 820588"/>
              <a:gd name="connsiteY3" fmla="*/ 108769 h 820588"/>
              <a:gd name="connsiteX4" fmla="*/ 506795 w 820588"/>
              <a:gd name="connsiteY4" fmla="*/ 313793 h 820588"/>
              <a:gd name="connsiteX5" fmla="*/ 711819 w 820588"/>
              <a:gd name="connsiteY5" fmla="*/ 313793 h 820588"/>
              <a:gd name="connsiteX6" fmla="*/ 711819 w 820588"/>
              <a:gd name="connsiteY6" fmla="*/ 506795 h 820588"/>
              <a:gd name="connsiteX7" fmla="*/ 506795 w 820588"/>
              <a:gd name="connsiteY7" fmla="*/ 506795 h 820588"/>
              <a:gd name="connsiteX8" fmla="*/ 506795 w 820588"/>
              <a:gd name="connsiteY8" fmla="*/ 711819 h 820588"/>
              <a:gd name="connsiteX9" fmla="*/ 313793 w 820588"/>
              <a:gd name="connsiteY9" fmla="*/ 711819 h 820588"/>
              <a:gd name="connsiteX10" fmla="*/ 313793 w 820588"/>
              <a:gd name="connsiteY10" fmla="*/ 506795 h 820588"/>
              <a:gd name="connsiteX11" fmla="*/ 108769 w 820588"/>
              <a:gd name="connsiteY11" fmla="*/ 506795 h 820588"/>
              <a:gd name="connsiteX12" fmla="*/ 108769 w 820588"/>
              <a:gd name="connsiteY12" fmla="*/ 313793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88" h="820588">
                <a:moveTo>
                  <a:pt x="108769" y="313793"/>
                </a:moveTo>
                <a:lnTo>
                  <a:pt x="313793" y="313793"/>
                </a:lnTo>
                <a:lnTo>
                  <a:pt x="313793" y="108769"/>
                </a:lnTo>
                <a:lnTo>
                  <a:pt x="506795" y="108769"/>
                </a:lnTo>
                <a:lnTo>
                  <a:pt x="506795" y="313793"/>
                </a:lnTo>
                <a:lnTo>
                  <a:pt x="711819" y="313793"/>
                </a:lnTo>
                <a:lnTo>
                  <a:pt x="711819" y="506795"/>
                </a:lnTo>
                <a:lnTo>
                  <a:pt x="506795" y="506795"/>
                </a:lnTo>
                <a:lnTo>
                  <a:pt x="506795" y="711819"/>
                </a:lnTo>
                <a:lnTo>
                  <a:pt x="313793" y="711819"/>
                </a:lnTo>
                <a:lnTo>
                  <a:pt x="313793" y="506795"/>
                </a:lnTo>
                <a:lnTo>
                  <a:pt x="108769" y="506795"/>
                </a:lnTo>
                <a:lnTo>
                  <a:pt x="108769" y="31379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769" tIns="313793" rIns="108769" bIns="31379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300" kern="1200"/>
          </a:p>
        </p:txBody>
      </p:sp>
      <p:sp>
        <p:nvSpPr>
          <p:cNvPr id="10" name="Freeform 9"/>
          <p:cNvSpPr/>
          <p:nvPr/>
        </p:nvSpPr>
        <p:spPr>
          <a:xfrm>
            <a:off x="2577755" y="2552450"/>
            <a:ext cx="1414807" cy="1414807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14" tIns="227514" rIns="227514" bIns="22751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 smtClean="0"/>
              <a:t>HJ, M, SJ</a:t>
            </a:r>
            <a:br>
              <a:rPr lang="hr-HR" sz="1600" b="1" kern="1200" dirty="0" smtClean="0"/>
            </a:br>
            <a:r>
              <a:rPr lang="hr-HR" sz="1600" b="1" kern="1200" dirty="0" smtClean="0"/>
              <a:t>7. i 8. raz.</a:t>
            </a:r>
            <a:endParaRPr lang="hr-HR" sz="16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4107445" y="2730673"/>
            <a:ext cx="820588" cy="820588"/>
          </a:xfrm>
          <a:custGeom>
            <a:avLst/>
            <a:gdLst>
              <a:gd name="connsiteX0" fmla="*/ 108769 w 820588"/>
              <a:gd name="connsiteY0" fmla="*/ 313793 h 820588"/>
              <a:gd name="connsiteX1" fmla="*/ 313793 w 820588"/>
              <a:gd name="connsiteY1" fmla="*/ 313793 h 820588"/>
              <a:gd name="connsiteX2" fmla="*/ 313793 w 820588"/>
              <a:gd name="connsiteY2" fmla="*/ 108769 h 820588"/>
              <a:gd name="connsiteX3" fmla="*/ 506795 w 820588"/>
              <a:gd name="connsiteY3" fmla="*/ 108769 h 820588"/>
              <a:gd name="connsiteX4" fmla="*/ 506795 w 820588"/>
              <a:gd name="connsiteY4" fmla="*/ 313793 h 820588"/>
              <a:gd name="connsiteX5" fmla="*/ 711819 w 820588"/>
              <a:gd name="connsiteY5" fmla="*/ 313793 h 820588"/>
              <a:gd name="connsiteX6" fmla="*/ 711819 w 820588"/>
              <a:gd name="connsiteY6" fmla="*/ 506795 h 820588"/>
              <a:gd name="connsiteX7" fmla="*/ 506795 w 820588"/>
              <a:gd name="connsiteY7" fmla="*/ 506795 h 820588"/>
              <a:gd name="connsiteX8" fmla="*/ 506795 w 820588"/>
              <a:gd name="connsiteY8" fmla="*/ 711819 h 820588"/>
              <a:gd name="connsiteX9" fmla="*/ 313793 w 820588"/>
              <a:gd name="connsiteY9" fmla="*/ 711819 h 820588"/>
              <a:gd name="connsiteX10" fmla="*/ 313793 w 820588"/>
              <a:gd name="connsiteY10" fmla="*/ 506795 h 820588"/>
              <a:gd name="connsiteX11" fmla="*/ 108769 w 820588"/>
              <a:gd name="connsiteY11" fmla="*/ 506795 h 820588"/>
              <a:gd name="connsiteX12" fmla="*/ 108769 w 820588"/>
              <a:gd name="connsiteY12" fmla="*/ 313793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88" h="820588">
                <a:moveTo>
                  <a:pt x="108769" y="313793"/>
                </a:moveTo>
                <a:lnTo>
                  <a:pt x="313793" y="313793"/>
                </a:lnTo>
                <a:lnTo>
                  <a:pt x="313793" y="108769"/>
                </a:lnTo>
                <a:lnTo>
                  <a:pt x="506795" y="108769"/>
                </a:lnTo>
                <a:lnTo>
                  <a:pt x="506795" y="313793"/>
                </a:lnTo>
                <a:lnTo>
                  <a:pt x="711819" y="313793"/>
                </a:lnTo>
                <a:lnTo>
                  <a:pt x="711819" y="506795"/>
                </a:lnTo>
                <a:lnTo>
                  <a:pt x="506795" y="506795"/>
                </a:lnTo>
                <a:lnTo>
                  <a:pt x="506795" y="711819"/>
                </a:lnTo>
                <a:lnTo>
                  <a:pt x="313793" y="711819"/>
                </a:lnTo>
                <a:lnTo>
                  <a:pt x="313793" y="506795"/>
                </a:lnTo>
                <a:lnTo>
                  <a:pt x="108769" y="506795"/>
                </a:lnTo>
                <a:lnTo>
                  <a:pt x="108769" y="313793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769" tIns="313793" rIns="108769" bIns="31379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300" kern="1200"/>
          </a:p>
        </p:txBody>
      </p:sp>
      <p:sp>
        <p:nvSpPr>
          <p:cNvPr id="12" name="Freeform 11"/>
          <p:cNvSpPr/>
          <p:nvPr/>
        </p:nvSpPr>
        <p:spPr>
          <a:xfrm>
            <a:off x="5049786" y="2552450"/>
            <a:ext cx="1414807" cy="1414807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14" tIns="227514" rIns="227514" bIns="22751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 smtClean="0"/>
              <a:t>3 dodatna predmeta </a:t>
            </a:r>
            <a:br>
              <a:rPr lang="hr-HR" sz="1600" b="1" kern="1200" dirty="0" smtClean="0"/>
            </a:br>
            <a:r>
              <a:rPr lang="hr-HR" sz="1600" b="1" kern="1200" dirty="0" smtClean="0"/>
              <a:t>7. i 8. raz.</a:t>
            </a:r>
            <a:endParaRPr lang="hr-HR" sz="16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572605" y="2730673"/>
            <a:ext cx="820588" cy="820588"/>
          </a:xfrm>
          <a:custGeom>
            <a:avLst/>
            <a:gdLst>
              <a:gd name="connsiteX0" fmla="*/ 108769 w 820588"/>
              <a:gd name="connsiteY0" fmla="*/ 169041 h 820588"/>
              <a:gd name="connsiteX1" fmla="*/ 711819 w 820588"/>
              <a:gd name="connsiteY1" fmla="*/ 169041 h 820588"/>
              <a:gd name="connsiteX2" fmla="*/ 711819 w 820588"/>
              <a:gd name="connsiteY2" fmla="*/ 362043 h 820588"/>
              <a:gd name="connsiteX3" fmla="*/ 108769 w 820588"/>
              <a:gd name="connsiteY3" fmla="*/ 362043 h 820588"/>
              <a:gd name="connsiteX4" fmla="*/ 108769 w 820588"/>
              <a:gd name="connsiteY4" fmla="*/ 169041 h 820588"/>
              <a:gd name="connsiteX5" fmla="*/ 108769 w 820588"/>
              <a:gd name="connsiteY5" fmla="*/ 458545 h 820588"/>
              <a:gd name="connsiteX6" fmla="*/ 711819 w 820588"/>
              <a:gd name="connsiteY6" fmla="*/ 458545 h 820588"/>
              <a:gd name="connsiteX7" fmla="*/ 711819 w 820588"/>
              <a:gd name="connsiteY7" fmla="*/ 651547 h 820588"/>
              <a:gd name="connsiteX8" fmla="*/ 108769 w 820588"/>
              <a:gd name="connsiteY8" fmla="*/ 651547 h 820588"/>
              <a:gd name="connsiteX9" fmla="*/ 108769 w 820588"/>
              <a:gd name="connsiteY9" fmla="*/ 458545 h 82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588" h="820588">
                <a:moveTo>
                  <a:pt x="108769" y="169041"/>
                </a:moveTo>
                <a:lnTo>
                  <a:pt x="711819" y="169041"/>
                </a:lnTo>
                <a:lnTo>
                  <a:pt x="711819" y="362043"/>
                </a:lnTo>
                <a:lnTo>
                  <a:pt x="108769" y="362043"/>
                </a:lnTo>
                <a:lnTo>
                  <a:pt x="108769" y="169041"/>
                </a:lnTo>
                <a:close/>
                <a:moveTo>
                  <a:pt x="108769" y="458545"/>
                </a:moveTo>
                <a:lnTo>
                  <a:pt x="711819" y="458545"/>
                </a:lnTo>
                <a:lnTo>
                  <a:pt x="711819" y="651547"/>
                </a:lnTo>
                <a:lnTo>
                  <a:pt x="108769" y="651547"/>
                </a:lnTo>
                <a:lnTo>
                  <a:pt x="108769" y="458545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769" tIns="169041" rIns="108769" bIns="169041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300" kern="1200"/>
          </a:p>
        </p:txBody>
      </p:sp>
      <p:sp>
        <p:nvSpPr>
          <p:cNvPr id="14" name="Freeform 13"/>
          <p:cNvSpPr/>
          <p:nvPr/>
        </p:nvSpPr>
        <p:spPr>
          <a:xfrm>
            <a:off x="7468229" y="2539923"/>
            <a:ext cx="1414807" cy="1414807"/>
          </a:xfrm>
          <a:custGeom>
            <a:avLst/>
            <a:gdLst>
              <a:gd name="connsiteX0" fmla="*/ 0 w 1414807"/>
              <a:gd name="connsiteY0" fmla="*/ 707404 h 1414807"/>
              <a:gd name="connsiteX1" fmla="*/ 707404 w 1414807"/>
              <a:gd name="connsiteY1" fmla="*/ 0 h 1414807"/>
              <a:gd name="connsiteX2" fmla="*/ 1414808 w 1414807"/>
              <a:gd name="connsiteY2" fmla="*/ 707404 h 1414807"/>
              <a:gd name="connsiteX3" fmla="*/ 707404 w 1414807"/>
              <a:gd name="connsiteY3" fmla="*/ 1414808 h 1414807"/>
              <a:gd name="connsiteX4" fmla="*/ 0 w 1414807"/>
              <a:gd name="connsiteY4" fmla="*/ 707404 h 14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807" h="1414807">
                <a:moveTo>
                  <a:pt x="0" y="707404"/>
                </a:moveTo>
                <a:cubicBezTo>
                  <a:pt x="0" y="316716"/>
                  <a:pt x="316716" y="0"/>
                  <a:pt x="707404" y="0"/>
                </a:cubicBezTo>
                <a:cubicBezTo>
                  <a:pt x="1098092" y="0"/>
                  <a:pt x="1414808" y="316716"/>
                  <a:pt x="1414808" y="707404"/>
                </a:cubicBezTo>
                <a:cubicBezTo>
                  <a:pt x="1414808" y="1098092"/>
                  <a:pt x="1098092" y="1414808"/>
                  <a:pt x="707404" y="1414808"/>
                </a:cubicBezTo>
                <a:cubicBezTo>
                  <a:pt x="316716" y="1414808"/>
                  <a:pt x="0" y="1098092"/>
                  <a:pt x="0" y="707404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34" tIns="247834" rIns="247834" bIns="247834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b="1" kern="1200" dirty="0" smtClean="0"/>
              <a:t>80</a:t>
            </a:r>
            <a:r>
              <a:rPr lang="hr-HR" sz="1600" b="1" kern="1200" dirty="0" smtClean="0"/>
              <a:t> </a:t>
            </a:r>
            <a:r>
              <a:rPr lang="hr-HR" sz="1200" b="1" kern="1200" dirty="0" smtClean="0"/>
              <a:t>bodova maksimalno</a:t>
            </a:r>
            <a:endParaRPr lang="hr-HR" sz="1200" b="1" kern="1200" dirty="0"/>
          </a:p>
        </p:txBody>
      </p:sp>
      <p:sp>
        <p:nvSpPr>
          <p:cNvPr id="16" name="Freeform 15"/>
          <p:cNvSpPr/>
          <p:nvPr/>
        </p:nvSpPr>
        <p:spPr>
          <a:xfrm>
            <a:off x="108592" y="5045235"/>
            <a:ext cx="1444555" cy="144455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70" tIns="231870" rIns="231870" bIns="23187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 smtClean="0"/>
              <a:t>Opći uspjeh (na dvije decimale)</a:t>
            </a:r>
            <a:br>
              <a:rPr lang="hr-HR" sz="1600" b="1" kern="1200" dirty="0" smtClean="0"/>
            </a:br>
            <a:r>
              <a:rPr lang="hr-HR" sz="1600" b="1" kern="1200" dirty="0" smtClean="0"/>
              <a:t>5. - 8. raz.</a:t>
            </a:r>
            <a:endParaRPr lang="hr-HR" sz="1600" b="1" kern="1200" dirty="0"/>
          </a:p>
        </p:txBody>
      </p:sp>
      <p:sp>
        <p:nvSpPr>
          <p:cNvPr id="17" name="Freeform 16"/>
          <p:cNvSpPr/>
          <p:nvPr/>
        </p:nvSpPr>
        <p:spPr>
          <a:xfrm>
            <a:off x="1670446" y="5178939"/>
            <a:ext cx="837841" cy="837841"/>
          </a:xfrm>
          <a:custGeom>
            <a:avLst/>
            <a:gdLst>
              <a:gd name="connsiteX0" fmla="*/ 111056 w 837841"/>
              <a:gd name="connsiteY0" fmla="*/ 320390 h 837841"/>
              <a:gd name="connsiteX1" fmla="*/ 320390 w 837841"/>
              <a:gd name="connsiteY1" fmla="*/ 320390 h 837841"/>
              <a:gd name="connsiteX2" fmla="*/ 320390 w 837841"/>
              <a:gd name="connsiteY2" fmla="*/ 111056 h 837841"/>
              <a:gd name="connsiteX3" fmla="*/ 517451 w 837841"/>
              <a:gd name="connsiteY3" fmla="*/ 111056 h 837841"/>
              <a:gd name="connsiteX4" fmla="*/ 517451 w 837841"/>
              <a:gd name="connsiteY4" fmla="*/ 320390 h 837841"/>
              <a:gd name="connsiteX5" fmla="*/ 726785 w 837841"/>
              <a:gd name="connsiteY5" fmla="*/ 320390 h 837841"/>
              <a:gd name="connsiteX6" fmla="*/ 726785 w 837841"/>
              <a:gd name="connsiteY6" fmla="*/ 517451 h 837841"/>
              <a:gd name="connsiteX7" fmla="*/ 517451 w 837841"/>
              <a:gd name="connsiteY7" fmla="*/ 517451 h 837841"/>
              <a:gd name="connsiteX8" fmla="*/ 517451 w 837841"/>
              <a:gd name="connsiteY8" fmla="*/ 726785 h 837841"/>
              <a:gd name="connsiteX9" fmla="*/ 320390 w 837841"/>
              <a:gd name="connsiteY9" fmla="*/ 726785 h 837841"/>
              <a:gd name="connsiteX10" fmla="*/ 320390 w 837841"/>
              <a:gd name="connsiteY10" fmla="*/ 517451 h 837841"/>
              <a:gd name="connsiteX11" fmla="*/ 111056 w 837841"/>
              <a:gd name="connsiteY11" fmla="*/ 517451 h 837841"/>
              <a:gd name="connsiteX12" fmla="*/ 111056 w 837841"/>
              <a:gd name="connsiteY12" fmla="*/ 320390 h 83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7841" h="837841">
                <a:moveTo>
                  <a:pt x="111056" y="320390"/>
                </a:moveTo>
                <a:lnTo>
                  <a:pt x="320390" y="320390"/>
                </a:lnTo>
                <a:lnTo>
                  <a:pt x="320390" y="111056"/>
                </a:lnTo>
                <a:lnTo>
                  <a:pt x="517451" y="111056"/>
                </a:lnTo>
                <a:lnTo>
                  <a:pt x="517451" y="320390"/>
                </a:lnTo>
                <a:lnTo>
                  <a:pt x="726785" y="320390"/>
                </a:lnTo>
                <a:lnTo>
                  <a:pt x="726785" y="517451"/>
                </a:lnTo>
                <a:lnTo>
                  <a:pt x="517451" y="517451"/>
                </a:lnTo>
                <a:lnTo>
                  <a:pt x="517451" y="726785"/>
                </a:lnTo>
                <a:lnTo>
                  <a:pt x="320390" y="726785"/>
                </a:lnTo>
                <a:lnTo>
                  <a:pt x="320390" y="517451"/>
                </a:lnTo>
                <a:lnTo>
                  <a:pt x="111056" y="517451"/>
                </a:lnTo>
                <a:lnTo>
                  <a:pt x="111056" y="320390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056" tIns="320390" rIns="111056" bIns="3203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1400" kern="1200"/>
          </a:p>
        </p:txBody>
      </p:sp>
      <p:sp>
        <p:nvSpPr>
          <p:cNvPr id="18" name="Freeform 17"/>
          <p:cNvSpPr/>
          <p:nvPr/>
        </p:nvSpPr>
        <p:spPr>
          <a:xfrm>
            <a:off x="2577755" y="5045235"/>
            <a:ext cx="1444555" cy="144455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870" tIns="231870" rIns="231870" bIns="23187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600" b="1" kern="1200" dirty="0" smtClean="0"/>
              <a:t>HJ, M, SJ</a:t>
            </a:r>
            <a:br>
              <a:rPr lang="hr-HR" sz="1600" b="1" kern="1200" dirty="0" smtClean="0"/>
            </a:br>
            <a:r>
              <a:rPr lang="hr-HR" sz="1600" b="1" kern="1200" dirty="0" smtClean="0"/>
              <a:t>7. i 8. raz.</a:t>
            </a:r>
            <a:endParaRPr lang="hr-HR" sz="1600" b="1" kern="1200" dirty="0"/>
          </a:p>
        </p:txBody>
      </p:sp>
      <p:sp>
        <p:nvSpPr>
          <p:cNvPr id="19" name="Freeform 18"/>
          <p:cNvSpPr/>
          <p:nvPr/>
        </p:nvSpPr>
        <p:spPr>
          <a:xfrm>
            <a:off x="4187439" y="5178939"/>
            <a:ext cx="837841" cy="837841"/>
          </a:xfrm>
          <a:custGeom>
            <a:avLst/>
            <a:gdLst>
              <a:gd name="connsiteX0" fmla="*/ 111056 w 837841"/>
              <a:gd name="connsiteY0" fmla="*/ 172595 h 837841"/>
              <a:gd name="connsiteX1" fmla="*/ 726785 w 837841"/>
              <a:gd name="connsiteY1" fmla="*/ 172595 h 837841"/>
              <a:gd name="connsiteX2" fmla="*/ 726785 w 837841"/>
              <a:gd name="connsiteY2" fmla="*/ 369655 h 837841"/>
              <a:gd name="connsiteX3" fmla="*/ 111056 w 837841"/>
              <a:gd name="connsiteY3" fmla="*/ 369655 h 837841"/>
              <a:gd name="connsiteX4" fmla="*/ 111056 w 837841"/>
              <a:gd name="connsiteY4" fmla="*/ 172595 h 837841"/>
              <a:gd name="connsiteX5" fmla="*/ 111056 w 837841"/>
              <a:gd name="connsiteY5" fmla="*/ 468186 h 837841"/>
              <a:gd name="connsiteX6" fmla="*/ 726785 w 837841"/>
              <a:gd name="connsiteY6" fmla="*/ 468186 h 837841"/>
              <a:gd name="connsiteX7" fmla="*/ 726785 w 837841"/>
              <a:gd name="connsiteY7" fmla="*/ 665246 h 837841"/>
              <a:gd name="connsiteX8" fmla="*/ 111056 w 837841"/>
              <a:gd name="connsiteY8" fmla="*/ 665246 h 837841"/>
              <a:gd name="connsiteX9" fmla="*/ 111056 w 837841"/>
              <a:gd name="connsiteY9" fmla="*/ 468186 h 83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841" h="837841">
                <a:moveTo>
                  <a:pt x="111056" y="172595"/>
                </a:moveTo>
                <a:lnTo>
                  <a:pt x="726785" y="172595"/>
                </a:lnTo>
                <a:lnTo>
                  <a:pt x="726785" y="369655"/>
                </a:lnTo>
                <a:lnTo>
                  <a:pt x="111056" y="369655"/>
                </a:lnTo>
                <a:lnTo>
                  <a:pt x="111056" y="172595"/>
                </a:lnTo>
                <a:close/>
                <a:moveTo>
                  <a:pt x="111056" y="468186"/>
                </a:moveTo>
                <a:lnTo>
                  <a:pt x="726785" y="468186"/>
                </a:lnTo>
                <a:lnTo>
                  <a:pt x="726785" y="665246"/>
                </a:lnTo>
                <a:lnTo>
                  <a:pt x="111056" y="665246"/>
                </a:lnTo>
                <a:lnTo>
                  <a:pt x="111056" y="468186"/>
                </a:lnTo>
                <a:close/>
              </a:path>
            </a:pathLst>
          </a:custGeom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056" tIns="172595" rIns="111056" bIns="172595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r-HR" sz="3700" kern="1200"/>
          </a:p>
        </p:txBody>
      </p:sp>
      <p:sp>
        <p:nvSpPr>
          <p:cNvPr id="20" name="Freeform 19"/>
          <p:cNvSpPr/>
          <p:nvPr/>
        </p:nvSpPr>
        <p:spPr>
          <a:xfrm>
            <a:off x="5149075" y="5045234"/>
            <a:ext cx="1444555" cy="1444555"/>
          </a:xfrm>
          <a:custGeom>
            <a:avLst/>
            <a:gdLst>
              <a:gd name="connsiteX0" fmla="*/ 0 w 1444555"/>
              <a:gd name="connsiteY0" fmla="*/ 722278 h 1444555"/>
              <a:gd name="connsiteX1" fmla="*/ 722278 w 1444555"/>
              <a:gd name="connsiteY1" fmla="*/ 0 h 1444555"/>
              <a:gd name="connsiteX2" fmla="*/ 1444556 w 1444555"/>
              <a:gd name="connsiteY2" fmla="*/ 722278 h 1444555"/>
              <a:gd name="connsiteX3" fmla="*/ 722278 w 1444555"/>
              <a:gd name="connsiteY3" fmla="*/ 1444556 h 1444555"/>
              <a:gd name="connsiteX4" fmla="*/ 0 w 1444555"/>
              <a:gd name="connsiteY4" fmla="*/ 722278 h 1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4555" h="1444555">
                <a:moveTo>
                  <a:pt x="0" y="722278"/>
                </a:moveTo>
                <a:cubicBezTo>
                  <a:pt x="0" y="323375"/>
                  <a:pt x="323375" y="0"/>
                  <a:pt x="722278" y="0"/>
                </a:cubicBezTo>
                <a:cubicBezTo>
                  <a:pt x="1121181" y="0"/>
                  <a:pt x="1444556" y="323375"/>
                  <a:pt x="1444556" y="722278"/>
                </a:cubicBezTo>
                <a:cubicBezTo>
                  <a:pt x="1444556" y="1121181"/>
                  <a:pt x="1121181" y="1444556"/>
                  <a:pt x="722278" y="1444556"/>
                </a:cubicBezTo>
                <a:cubicBezTo>
                  <a:pt x="323375" y="1444556"/>
                  <a:pt x="0" y="1121181"/>
                  <a:pt x="0" y="722278"/>
                </a:cubicBezTo>
                <a:close/>
              </a:path>
            </a:pathLst>
          </a:custGeom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190" tIns="252190" rIns="252190" bIns="25219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3200" b="1" kern="1200" dirty="0" smtClean="0"/>
              <a:t>50</a:t>
            </a:r>
            <a:r>
              <a:rPr lang="hr-HR" sz="1700" b="1" kern="1200" dirty="0" smtClean="0"/>
              <a:t> </a:t>
            </a:r>
            <a:r>
              <a:rPr lang="hr-HR" sz="1300" b="1" kern="1200" dirty="0" smtClean="0"/>
              <a:t>bodova </a:t>
            </a:r>
            <a:r>
              <a:rPr lang="hr-HR" sz="1200" b="1" kern="1200" dirty="0" smtClean="0"/>
              <a:t>maksimalno</a:t>
            </a:r>
            <a:endParaRPr lang="hr-HR" sz="1200" b="1" kern="12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" y="228496"/>
            <a:ext cx="1224136" cy="65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sz="2400" b="1" dirty="0" smtClean="0">
                <a:solidFill>
                  <a:srgbClr val="00B0F0"/>
                </a:solidFill>
              </a:rPr>
              <a:t>PRIMJER RAČUNANJA BODOVA ZA ČETVEROGODIŠNJE I PETOGODIŠNJE ŠKOLE</a:t>
            </a:r>
            <a:endParaRPr lang="hr-H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0074" y="1556792"/>
            <a:ext cx="4812206" cy="50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hr-HR" sz="2400" b="1" dirty="0" smtClean="0">
                <a:solidFill>
                  <a:srgbClr val="00B0F0"/>
                </a:solidFill>
              </a:rPr>
              <a:t>PRIMJER RAČUNANJA BODOVA ZA TROGODIŠNJE ŠKOLE</a:t>
            </a:r>
            <a:endParaRPr lang="hr-HR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7" y="2348880"/>
            <a:ext cx="6151971" cy="2952328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34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</a:rPr>
              <a:t>IZRAČUN BODOVA 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Kalkulator bodova možete pronaći na </a:t>
            </a:r>
            <a:r>
              <a:rPr lang="hr-HR" dirty="0" smtClean="0">
                <a:hlinkClick r:id="rId2"/>
              </a:rPr>
              <a:t>www.srednja.hr</a:t>
            </a:r>
            <a:r>
              <a:rPr lang="hr-HR" dirty="0" smtClean="0"/>
              <a:t> </a:t>
            </a:r>
          </a:p>
          <a:p>
            <a:r>
              <a:rPr lang="hr-HR" dirty="0" smtClean="0"/>
              <a:t>3 dodatna predmeta za upis u četverogodišnje/petogodišnje škole možete pronaći na stranicama škola i na </a:t>
            </a:r>
            <a:r>
              <a:rPr lang="hr-HR" dirty="0" smtClean="0">
                <a:hlinkClick r:id="rId3"/>
              </a:rPr>
              <a:t>www.upisi.hr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" y="5309680"/>
            <a:ext cx="9144793" cy="15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</a:rPr>
              <a:t>DODATNI ELEMENT </a:t>
            </a:r>
            <a:br>
              <a:rPr lang="hr-HR" sz="3600" b="1" dirty="0" smtClean="0">
                <a:solidFill>
                  <a:srgbClr val="00B0F0"/>
                </a:solidFill>
              </a:rPr>
            </a:br>
            <a:r>
              <a:rPr lang="hr-HR" sz="3600" b="1" dirty="0" smtClean="0">
                <a:solidFill>
                  <a:srgbClr val="00B0F0"/>
                </a:solidFill>
              </a:rPr>
              <a:t>VREDNOVANJA</a:t>
            </a:r>
            <a:endParaRPr lang="hr-HR" sz="36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Č</a:t>
            </a:r>
            <a:r>
              <a:rPr lang="it-IT" dirty="0" smtClean="0"/>
              <a:t>ine </a:t>
            </a:r>
            <a:r>
              <a:rPr lang="hr-HR" dirty="0" smtClean="0"/>
              <a:t>ga </a:t>
            </a:r>
            <a:r>
              <a:rPr lang="it-IT" dirty="0" smtClean="0"/>
              <a:t>sposobnosti</a:t>
            </a:r>
            <a:r>
              <a:rPr lang="it-IT" dirty="0"/>
              <a:t>, darovitosti i znanja </a:t>
            </a:r>
            <a:r>
              <a:rPr lang="it-IT" dirty="0" smtClean="0"/>
              <a:t>kandidata</a:t>
            </a:r>
            <a:r>
              <a:rPr lang="hr-HR" dirty="0" smtClean="0"/>
              <a:t> – </a:t>
            </a:r>
            <a:r>
              <a:rPr lang="hr-HR" u="sng" dirty="0" smtClean="0"/>
              <a:t>donose dodatne bodove</a:t>
            </a:r>
          </a:p>
          <a:p>
            <a:r>
              <a:rPr lang="hr-HR" sz="2400" dirty="0" smtClean="0"/>
              <a:t>srednje </a:t>
            </a:r>
            <a:r>
              <a:rPr lang="hr-HR" sz="2400" dirty="0"/>
              <a:t>škole mogu provoditi provjere posebnih znanja iz nastavnih </a:t>
            </a:r>
            <a:r>
              <a:rPr lang="hr-HR" sz="2400" dirty="0" smtClean="0"/>
              <a:t>predmeta (pr. gimnazije)</a:t>
            </a:r>
          </a:p>
          <a:p>
            <a:r>
              <a:rPr lang="hr-HR" sz="2400" dirty="0" smtClean="0"/>
              <a:t>U umjetničkim programima provjerava </a:t>
            </a:r>
            <a:r>
              <a:rPr lang="hr-HR" sz="2400" dirty="0"/>
              <a:t>se darovitost </a:t>
            </a:r>
            <a:r>
              <a:rPr lang="hr-HR" sz="2400" dirty="0" smtClean="0"/>
              <a:t>kandidata (pr. likovna, glazbena, plesna)</a:t>
            </a:r>
          </a:p>
          <a:p>
            <a:r>
              <a:rPr lang="hr-HR" sz="2400" dirty="0" smtClean="0"/>
              <a:t>Razredni odjeli za </a:t>
            </a:r>
            <a:r>
              <a:rPr lang="hr-HR" sz="2400" dirty="0"/>
              <a:t>sportaše -</a:t>
            </a:r>
            <a:r>
              <a:rPr lang="hr-HR" sz="2400" dirty="0" smtClean="0"/>
              <a:t>pravo </a:t>
            </a:r>
            <a:r>
              <a:rPr lang="hr-HR" sz="2400" dirty="0"/>
              <a:t>prijave </a:t>
            </a:r>
            <a:r>
              <a:rPr lang="hr-HR" sz="2400" dirty="0" smtClean="0"/>
              <a:t>ima </a:t>
            </a:r>
            <a:r>
              <a:rPr lang="hr-HR" sz="2400" dirty="0"/>
              <a:t>kandidat koji je uvršten na rang-listu određenoga nacionalnoga sportskoga </a:t>
            </a:r>
            <a:r>
              <a:rPr lang="hr-HR" sz="2400" dirty="0" smtClean="0"/>
              <a:t>saveza</a:t>
            </a:r>
          </a:p>
          <a:p>
            <a:r>
              <a:rPr lang="hr-HR" sz="2400" dirty="0"/>
              <a:t>Vrednovanje rezultata kandidata postignutih na natjecanjima iz znanja i na natjecanjima školskih sportskih društava</a:t>
            </a:r>
            <a:endParaRPr lang="hr-HR" sz="2400" dirty="0" smtClean="0"/>
          </a:p>
          <a:p>
            <a:endParaRPr lang="hr-HR" sz="2400" dirty="0"/>
          </a:p>
          <a:p>
            <a:pPr marL="0" indent="0">
              <a:buNone/>
            </a:pPr>
            <a:endParaRPr lang="hr-HR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 descr="Click to 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521" y="5569954"/>
            <a:ext cx="1475656" cy="111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5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00B0F0"/>
                </a:solidFill>
              </a:rPr>
              <a:t>POSEBAN </a:t>
            </a:r>
            <a:r>
              <a:rPr lang="hr-HR" sz="3600" b="1" dirty="0">
                <a:solidFill>
                  <a:srgbClr val="00B0F0"/>
                </a:solidFill>
              </a:rPr>
              <a:t>ELEMENT </a:t>
            </a:r>
            <a:br>
              <a:rPr lang="hr-HR" sz="3600" b="1" dirty="0">
                <a:solidFill>
                  <a:srgbClr val="00B0F0"/>
                </a:solidFill>
              </a:rPr>
            </a:br>
            <a:r>
              <a:rPr lang="hr-HR" sz="3600" b="1" dirty="0">
                <a:solidFill>
                  <a:srgbClr val="00B0F0"/>
                </a:solidFill>
              </a:rPr>
              <a:t>VREDNOVANJA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sz="2400" dirty="0" smtClean="0"/>
              <a:t>u suradnji </a:t>
            </a:r>
            <a:r>
              <a:rPr lang="hr-HR" sz="2400" dirty="0"/>
              <a:t>sa </a:t>
            </a:r>
            <a:r>
              <a:rPr lang="hr-HR" sz="2400" dirty="0" smtClean="0"/>
              <a:t>osnovnom školom</a:t>
            </a:r>
            <a:endParaRPr lang="hr-HR" sz="2400" dirty="0"/>
          </a:p>
          <a:p>
            <a:r>
              <a:rPr lang="hr-HR" sz="2400" u="sng" dirty="0" smtClean="0"/>
              <a:t>ne </a:t>
            </a:r>
            <a:r>
              <a:rPr lang="hr-HR" sz="2400" u="sng" dirty="0"/>
              <a:t>donosi dodatne </a:t>
            </a:r>
            <a:r>
              <a:rPr lang="hr-HR" sz="2400" u="sng" dirty="0" smtClean="0"/>
              <a:t>bodove</a:t>
            </a:r>
          </a:p>
          <a:p>
            <a:r>
              <a:rPr lang="hr-HR" sz="2400" dirty="0" smtClean="0"/>
              <a:t> </a:t>
            </a:r>
            <a:r>
              <a:rPr lang="hr-HR" sz="2400" dirty="0"/>
              <a:t>npr</a:t>
            </a:r>
            <a:r>
              <a:rPr lang="hr-HR" sz="2400" dirty="0" smtClean="0"/>
              <a:t>. učenici </a:t>
            </a:r>
            <a:r>
              <a:rPr lang="hr-HR" sz="2400" dirty="0"/>
              <a:t>sa zdravstvenim teškoćama, </a:t>
            </a:r>
            <a:r>
              <a:rPr lang="hr-HR" sz="2400" dirty="0" smtClean="0"/>
              <a:t>koji žive </a:t>
            </a:r>
            <a:r>
              <a:rPr lang="hr-HR" sz="2400" dirty="0"/>
              <a:t>u otežanim uvjetima obrazovanja uzrokovanim nepovoljnim ekonomskim, socijalnim te odgojnim </a:t>
            </a:r>
            <a:r>
              <a:rPr lang="hr-HR" sz="2400" dirty="0" smtClean="0"/>
              <a:t>čimbenicima</a:t>
            </a:r>
          </a:p>
          <a:p>
            <a:r>
              <a:rPr lang="hr-HR" sz="2400" dirty="0" smtClean="0"/>
              <a:t>ako </a:t>
            </a:r>
            <a:r>
              <a:rPr lang="hr-HR" sz="2400" dirty="0"/>
              <a:t>dva ili više kandidata na zadnjem mjestu ljestvice poretka imaju isti ukupan broj bodova iz zajedničkog i dodatnog elementa vrednovanja </a:t>
            </a:r>
            <a:r>
              <a:rPr lang="hr-HR" sz="2400" dirty="0" smtClean="0"/>
              <a:t>upisuje </a:t>
            </a:r>
            <a:r>
              <a:rPr lang="hr-HR" sz="2400" dirty="0"/>
              <a:t>se onaj kandidat koji ostvaruje pravo na poseban element vrednovanja</a:t>
            </a:r>
            <a:endParaRPr lang="hr-HR" sz="2400" dirty="0" smtClean="0"/>
          </a:p>
          <a:p>
            <a:endParaRPr lang="hr-HR" sz="2800" dirty="0"/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2" y="198066"/>
            <a:ext cx="122033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4419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SOK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9747</TotalTime>
  <Words>901</Words>
  <Application>Microsoft Office PowerPoint</Application>
  <PresentationFormat>Prikaz na zaslonu (4:3)</PresentationFormat>
  <Paragraphs>111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21</vt:i4>
      </vt:variant>
    </vt:vector>
  </HeadingPairs>
  <TitlesOfParts>
    <vt:vector size="23" baseType="lpstr">
      <vt:lpstr>1_Office Theme</vt:lpstr>
      <vt:lpstr>CISOK template</vt:lpstr>
      <vt:lpstr>Centar za informiranje i savjetovanje o karijeri  UPIS U SREDNJU ŠKOLU- uvjeti upisa</vt:lpstr>
      <vt:lpstr>UPISI U SREDNJE ŠKOLE</vt:lpstr>
      <vt:lpstr>PRAVILNIK O ELEMENTIMA I KRITERIJIMA ZA IZBOR KANDIDATA ZA UPIS U I. RAZRED SREDNJE ŠKOLE</vt:lpstr>
      <vt:lpstr>ZAJEDNIČKI ELEMENT VREDNOVANJA</vt:lpstr>
      <vt:lpstr>    PRIMJER RAČUNANJA BODOVA ZA ČETVEROGODIŠNJE I PETOGODIŠNJE ŠKOLE</vt:lpstr>
      <vt:lpstr>PRIMJER RAČUNANJA BODOVA ZA TROGODIŠNJE ŠKOLE</vt:lpstr>
      <vt:lpstr>IZRAČUN BODOVA </vt:lpstr>
      <vt:lpstr>DODATNI ELEMENT  VREDNOVANJA</vt:lpstr>
      <vt:lpstr>POSEBAN ELEMENT  VREDNOVANJA</vt:lpstr>
      <vt:lpstr>VREDNOVANJE KANDIDATA PRIPADNIKA ROMSKE NACIONALNE MANJINE I KANDIDATA BEZ RODITELJSKE SKRBI</vt:lpstr>
      <vt:lpstr>VREDNOVANJE USPJEHA KANDIDATA S TEŠKOĆAMA U RAZVOJU ODNOSNO TEŽIM ZDRAVSTVENIM TEŠKOĆAMA</vt:lpstr>
      <vt:lpstr>DODATNE INFORMACIJE</vt:lpstr>
      <vt:lpstr>UPISI U SREDNJE ŠKOLE</vt:lpstr>
      <vt:lpstr> ODLUKA O UPISU UČENIKA U 1. RAZRED SREDNJE ŠKOLE </vt:lpstr>
      <vt:lpstr> BROŠURA IDEMO U SREDNJU! Možete ju pronaći na  www.upisi.hr </vt:lpstr>
      <vt:lpstr>BROŠURA IDEMO U SREDNJU! </vt:lpstr>
      <vt:lpstr>TABLICA BODOVA www.upisi.hr </vt:lpstr>
      <vt:lpstr>TABLICA BODOVA www.upisi.hr </vt:lpstr>
      <vt:lpstr>ZDRAVSTVENI ZAHTJEVI ZA UPIS U SREDNJE ŠKOLE</vt:lpstr>
      <vt:lpstr> ZDRAVSTVENI ZAHTJEVI ZA UPIS U SREDNJE ŠKOLE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Centar za informiranje i savjetovanje o karijeri - CISOK</dc:title>
  <dc:creator>Helena Smoljo;Sanda.Kirasic@hzz.hr;Mateja.Tolj@hzz.hr;Irena.Majvald.Bjedov@hzz.hr</dc:creator>
  <cp:lastModifiedBy>Janković</cp:lastModifiedBy>
  <cp:revision>357</cp:revision>
  <dcterms:created xsi:type="dcterms:W3CDTF">2014-01-21T07:44:48Z</dcterms:created>
  <dcterms:modified xsi:type="dcterms:W3CDTF">2024-04-18T11:30:22Z</dcterms:modified>
</cp:coreProperties>
</file>