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media/image27.jpg" ContentType="image/gif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O" initials="T" lastIdx="1" clrIdx="0">
    <p:extLst>
      <p:ext uri="{19B8F6BF-5375-455C-9EA6-DF929625EA0E}">
        <p15:presenceInfo xmlns:p15="http://schemas.microsoft.com/office/powerpoint/2012/main" userId="TOM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13T20:03:33.110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comments" Target="../comments/comment1.xml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12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5D600C-50AD-4829-9000-F00BD1DDD7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Korejski rat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D7E60C0-B355-4342-A474-99469BDF79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/>
              <a:t>Napravio:Ivan</a:t>
            </a:r>
            <a:r>
              <a:rPr lang="hr-HR" dirty="0"/>
              <a:t> </a:t>
            </a:r>
            <a:r>
              <a:rPr lang="hr-HR" dirty="0" err="1"/>
              <a:t>Šalinović</a:t>
            </a:r>
            <a:r>
              <a:rPr lang="hr-HR" dirty="0"/>
              <a:t> 8.a</a:t>
            </a:r>
          </a:p>
        </p:txBody>
      </p:sp>
    </p:spTree>
    <p:extLst>
      <p:ext uri="{BB962C8B-B14F-4D97-AF65-F5344CB8AC3E}">
        <p14:creationId xmlns:p14="http://schemas.microsoft.com/office/powerpoint/2010/main" val="387705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8FE2CE3C-EB8E-4840-BAA1-8CD0CE079B53}"/>
              </a:ext>
            </a:extLst>
          </p:cNvPr>
          <p:cNvSpPr txBox="1"/>
          <p:nvPr/>
        </p:nvSpPr>
        <p:spPr>
          <a:xfrm>
            <a:off x="3486137" y="2372087"/>
            <a:ext cx="10687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600" dirty="0"/>
              <a:t>Kraj rata</a:t>
            </a:r>
          </a:p>
        </p:txBody>
      </p:sp>
    </p:spTree>
    <p:extLst>
      <p:ext uri="{BB962C8B-B14F-4D97-AF65-F5344CB8AC3E}">
        <p14:creationId xmlns:p14="http://schemas.microsoft.com/office/powerpoint/2010/main" val="1511773792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4160828D-4037-4370-B264-DCD8F0745381}"/>
              </a:ext>
            </a:extLst>
          </p:cNvPr>
          <p:cNvSpPr txBox="1"/>
          <p:nvPr/>
        </p:nvSpPr>
        <p:spPr>
          <a:xfrm>
            <a:off x="419450" y="494950"/>
            <a:ext cx="769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-23.lipnja 1951.-Jacob Malik(delegat Sovjetskog saveza)-predložio prekid paljbe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F27C1C1-32C3-4D5C-803B-74EBB2D00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230" y="510232"/>
            <a:ext cx="1664116" cy="12312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99B0276F-F3B6-428C-B0E6-660B66AE899B}"/>
              </a:ext>
            </a:extLst>
          </p:cNvPr>
          <p:cNvSpPr txBox="1"/>
          <p:nvPr/>
        </p:nvSpPr>
        <p:spPr>
          <a:xfrm>
            <a:off x="419449" y="864282"/>
            <a:ext cx="9433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-mirovni pregovori počinju-10.srpnja 1951.-u Kaesoungu-25.kolovoza iste godine-premješteni u </a:t>
            </a:r>
            <a:r>
              <a:rPr lang="hr-HR" dirty="0" err="1"/>
              <a:t>Panjumon</a:t>
            </a:r>
            <a:endParaRPr lang="hr-HR" dirty="0"/>
          </a:p>
          <a:p>
            <a:r>
              <a:rPr lang="hr-HR" dirty="0"/>
              <a:t>-dogovoreno da ako primirje bude uspostavljeno u roku od 30 dana-konačna granica će biti borbena linija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834ACC81-2FFD-4E58-9620-E898B8967243}"/>
              </a:ext>
            </a:extLst>
          </p:cNvPr>
          <p:cNvSpPr txBox="1"/>
          <p:nvPr/>
        </p:nvSpPr>
        <p:spPr>
          <a:xfrm>
            <a:off x="419448" y="2064611"/>
            <a:ext cx="284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-borbe postale manje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C17E23E6-D64D-4FB1-8D59-F3D89A9ED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610" y="2064611"/>
            <a:ext cx="3533034" cy="1648973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CE8D4952-81E0-42B2-B822-EDF2E2894FB7}"/>
              </a:ext>
            </a:extLst>
          </p:cNvPr>
          <p:cNvSpPr txBox="1"/>
          <p:nvPr/>
        </p:nvSpPr>
        <p:spPr>
          <a:xfrm>
            <a:off x="419448" y="2575249"/>
            <a:ext cx="6093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-komunisti nisu pristali na neke zahtjeve</a:t>
            </a:r>
          </a:p>
          <a:p>
            <a:r>
              <a:rPr lang="hr-HR" dirty="0"/>
              <a:t>-pregovori obustavljeni dok Komunisti ne ponude koristan prijedlog oko pitanja repatrijacije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D83DE89F-9BE0-40E6-B5EE-8A8FC557A676}"/>
              </a:ext>
            </a:extLst>
          </p:cNvPr>
          <p:cNvSpPr txBox="1"/>
          <p:nvPr/>
        </p:nvSpPr>
        <p:spPr>
          <a:xfrm>
            <a:off x="462113" y="3648269"/>
            <a:ext cx="724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-nakon Staljinove smrti(5.ožujak 1953.)-Sovjetske vođe počele raspravljati o rješavanju prepirki mirnim putem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62E974B3-4902-46AD-AE38-F8FE43700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573" y="3971434"/>
            <a:ext cx="3367314" cy="2458139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D04A4B44-5B98-44CB-825F-C8BB9E275259}"/>
              </a:ext>
            </a:extLst>
          </p:cNvPr>
          <p:cNvSpPr txBox="1"/>
          <p:nvPr/>
        </p:nvSpPr>
        <p:spPr>
          <a:xfrm>
            <a:off x="419448" y="4294600"/>
            <a:ext cx="724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-Komunisti-prihvatili ranije prijedloge UN-a i traže nastavak pregovora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277C7366-AB65-4A0B-8B02-B1ECEDF8D78A}"/>
              </a:ext>
            </a:extLst>
          </p:cNvPr>
          <p:cNvSpPr txBox="1"/>
          <p:nvPr/>
        </p:nvSpPr>
        <p:spPr>
          <a:xfrm>
            <a:off x="462113" y="4777273"/>
            <a:ext cx="549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-pregovori nastavljeni 26.travnja 1953.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C34612C6-BA0D-4637-ACF5-55656FE9411B}"/>
              </a:ext>
            </a:extLst>
          </p:cNvPr>
          <p:cNvSpPr txBox="1"/>
          <p:nvPr/>
        </p:nvSpPr>
        <p:spPr>
          <a:xfrm>
            <a:off x="419448" y="5459953"/>
            <a:ext cx="583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-27.srpnaj 1953.-potpisan konačni </a:t>
            </a:r>
            <a:r>
              <a:rPr lang="hr-HR" dirty="0" err="1"/>
              <a:t>sporazum,rat</a:t>
            </a:r>
            <a:r>
              <a:rPr lang="hr-HR" dirty="0"/>
              <a:t> je završio</a:t>
            </a: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35A8D092-6181-4B0F-89A6-F5CEF24BCD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8715" y="4684138"/>
            <a:ext cx="2057895" cy="174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4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1" grpId="0"/>
      <p:bldP spid="12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E62D0B1D-E22D-4294-BD4F-DEBA6C21802B}"/>
              </a:ext>
            </a:extLst>
          </p:cNvPr>
          <p:cNvSpPr txBox="1"/>
          <p:nvPr/>
        </p:nvSpPr>
        <p:spPr>
          <a:xfrm>
            <a:off x="3033052" y="1859340"/>
            <a:ext cx="9068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600" dirty="0"/>
              <a:t>Nakon rata</a:t>
            </a:r>
          </a:p>
        </p:txBody>
      </p:sp>
    </p:spTree>
    <p:extLst>
      <p:ext uri="{BB962C8B-B14F-4D97-AF65-F5344CB8AC3E}">
        <p14:creationId xmlns:p14="http://schemas.microsoft.com/office/powerpoint/2010/main" val="110100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A6131CB1-CD7A-44A5-A32B-D15D6D0F87C3}"/>
              </a:ext>
            </a:extLst>
          </p:cNvPr>
          <p:cNvSpPr txBox="1"/>
          <p:nvPr/>
        </p:nvSpPr>
        <p:spPr>
          <a:xfrm>
            <a:off x="578498" y="629174"/>
            <a:ext cx="736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-uspostavljena je demilitarizirana zona-dijeli dvije strane-široka oko 4 km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89DAAE9-ED16-4756-928B-2C5086A78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342" y="629174"/>
            <a:ext cx="2620410" cy="2065756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02AEEAA4-0CBF-4727-A0C6-8B69C9E3CD2E}"/>
              </a:ext>
            </a:extLst>
          </p:cNvPr>
          <p:cNvSpPr txBox="1"/>
          <p:nvPr/>
        </p:nvSpPr>
        <p:spPr>
          <a:xfrm>
            <a:off x="578498" y="1175657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-u rujnu 1953.-razmjena zarobljenika-88 559 zarobljenika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2BD894EA-6736-41D5-B93C-A752A137D0BA}"/>
              </a:ext>
            </a:extLst>
          </p:cNvPr>
          <p:cNvSpPr txBox="1"/>
          <p:nvPr/>
        </p:nvSpPr>
        <p:spPr>
          <a:xfrm>
            <a:off x="578498" y="1722140"/>
            <a:ext cx="77070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-rat u Koreji-jedan od najkrvavijih u povijesti-</a:t>
            </a:r>
            <a:r>
              <a:rPr lang="hr-HR" dirty="0">
                <a:solidFill>
                  <a:srgbClr val="00B0F0"/>
                </a:solidFill>
              </a:rPr>
              <a:t>ubijeno</a:t>
            </a:r>
            <a:r>
              <a:rPr lang="hr-HR" dirty="0"/>
              <a:t> </a:t>
            </a:r>
            <a:r>
              <a:rPr lang="hr-HR" dirty="0">
                <a:solidFill>
                  <a:srgbClr val="00B0F0"/>
                </a:solidFill>
              </a:rPr>
              <a:t>više od milijun civila iz Južne </a:t>
            </a:r>
            <a:r>
              <a:rPr lang="hr-HR" dirty="0" err="1">
                <a:solidFill>
                  <a:srgbClr val="00B0F0"/>
                </a:solidFill>
              </a:rPr>
              <a:t>Koreje,više</a:t>
            </a:r>
            <a:r>
              <a:rPr lang="hr-HR" dirty="0">
                <a:solidFill>
                  <a:srgbClr val="00B0F0"/>
                </a:solidFill>
              </a:rPr>
              <a:t> milijuna su postali </a:t>
            </a:r>
            <a:r>
              <a:rPr lang="hr-HR" dirty="0" err="1">
                <a:solidFill>
                  <a:srgbClr val="00B0F0"/>
                </a:solidFill>
              </a:rPr>
              <a:t>beskućnici,a</a:t>
            </a:r>
            <a:r>
              <a:rPr lang="hr-HR" dirty="0">
                <a:solidFill>
                  <a:srgbClr val="00B0F0"/>
                </a:solidFill>
              </a:rPr>
              <a:t> šteta na privatno vlasništvu je bila oko </a:t>
            </a:r>
            <a:r>
              <a:rPr lang="hr-HR" dirty="0" err="1">
                <a:solidFill>
                  <a:srgbClr val="00B0F0"/>
                </a:solidFill>
              </a:rPr>
              <a:t>miljardu</a:t>
            </a:r>
            <a:r>
              <a:rPr lang="hr-HR" dirty="0">
                <a:solidFill>
                  <a:srgbClr val="00B0F0"/>
                </a:solidFill>
              </a:rPr>
              <a:t> dolara-</a:t>
            </a:r>
            <a:r>
              <a:rPr lang="hr-HR" dirty="0" err="1">
                <a:solidFill>
                  <a:srgbClr val="00B0F0"/>
                </a:solidFill>
              </a:rPr>
              <a:t>mrtvih,ranjenih</a:t>
            </a:r>
            <a:r>
              <a:rPr lang="hr-HR" dirty="0">
                <a:solidFill>
                  <a:srgbClr val="00B0F0"/>
                </a:solidFill>
              </a:rPr>
              <a:t> ili nestalih na strani Saveznika-oko 580 000 </a:t>
            </a:r>
          </a:p>
          <a:p>
            <a:r>
              <a:rPr lang="hr-HR" dirty="0">
                <a:solidFill>
                  <a:srgbClr val="FF0000"/>
                </a:solidFill>
              </a:rPr>
              <a:t>-Sjeverna Koreja-statistike za civilna stradanja nema-</a:t>
            </a:r>
            <a:r>
              <a:rPr lang="hr-HR" dirty="0" err="1">
                <a:solidFill>
                  <a:srgbClr val="FF0000"/>
                </a:solidFill>
              </a:rPr>
              <a:t>mrtvih,ranjenih</a:t>
            </a:r>
            <a:r>
              <a:rPr lang="hr-HR" dirty="0">
                <a:solidFill>
                  <a:srgbClr val="FF0000"/>
                </a:solidFill>
              </a:rPr>
              <a:t> ili nestalih na strani Komunista-oko 1 600 000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DD43CDAC-68E3-423B-A043-09BDC79A0B60}"/>
              </a:ext>
            </a:extLst>
          </p:cNvPr>
          <p:cNvSpPr txBox="1"/>
          <p:nvPr/>
        </p:nvSpPr>
        <p:spPr>
          <a:xfrm>
            <a:off x="578498" y="3289201"/>
            <a:ext cx="660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-SAD potrošio oko 67 milijardi dolara na ovaj rat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D223C22F-AB05-42B6-B628-A8913F1A6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298" y="3289201"/>
            <a:ext cx="4065037" cy="2288035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37344998-88B6-4382-BC72-3D7F5A742677}"/>
              </a:ext>
            </a:extLst>
          </p:cNvPr>
          <p:cNvSpPr txBox="1"/>
          <p:nvPr/>
        </p:nvSpPr>
        <p:spPr>
          <a:xfrm>
            <a:off x="494522" y="3788229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-1954.-predstavnici sukobljenih strana-sastali se u Ženevi-nisu uspjeli sastaviti trajni mirovni plan , ni pitanje o ujedinjenju dviju Koreja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5CAAAC0B-609D-46D2-A9BD-B6121F4BC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270" y="4564256"/>
            <a:ext cx="2098028" cy="1928459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E26C7671-4806-4B02-B437-3415DE9119FA}"/>
              </a:ext>
            </a:extLst>
          </p:cNvPr>
          <p:cNvSpPr txBox="1"/>
          <p:nvPr/>
        </p:nvSpPr>
        <p:spPr>
          <a:xfrm>
            <a:off x="494522" y="4564256"/>
            <a:ext cx="4386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-1991.-dvije Koreje potpisale sporazum o međusobnom neupotrebljavanju sile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347FC3C6-AD3B-4924-A891-65D637B68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34" y="5210587"/>
            <a:ext cx="3732244" cy="135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FF816A2E-B50B-42F1-8098-46CDA1EC16F6}"/>
              </a:ext>
            </a:extLst>
          </p:cNvPr>
          <p:cNvSpPr txBox="1"/>
          <p:nvPr/>
        </p:nvSpPr>
        <p:spPr>
          <a:xfrm>
            <a:off x="2002172" y="2598003"/>
            <a:ext cx="8187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/>
              <a:t>HVALA NA POZORNOSTI!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99DD5F04-592F-4F90-8FC3-28792B71676B}"/>
              </a:ext>
            </a:extLst>
          </p:cNvPr>
          <p:cNvSpPr txBox="1"/>
          <p:nvPr/>
        </p:nvSpPr>
        <p:spPr>
          <a:xfrm>
            <a:off x="3541952" y="3711773"/>
            <a:ext cx="3758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Napravio : Ivan </a:t>
            </a:r>
            <a:r>
              <a:rPr lang="hr-HR" dirty="0" err="1"/>
              <a:t>Šalinović</a:t>
            </a:r>
            <a:r>
              <a:rPr lang="hr-HR" dirty="0"/>
              <a:t> 8.a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20A66DE-E0FA-4C7C-B86B-89280C65A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254" y="4081105"/>
            <a:ext cx="8005664" cy="240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93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AEE8E0D-39C4-43F9-BEE4-B9147AD83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9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D69C92A-ACEC-4521-B1FF-7B81AAB87EA4}"/>
              </a:ext>
            </a:extLst>
          </p:cNvPr>
          <p:cNvSpPr txBox="1"/>
          <p:nvPr/>
        </p:nvSpPr>
        <p:spPr>
          <a:xfrm>
            <a:off x="1226191" y="1859340"/>
            <a:ext cx="973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600" dirty="0"/>
              <a:t>Razdoblje prije rata</a:t>
            </a:r>
          </a:p>
        </p:txBody>
      </p:sp>
    </p:spTree>
    <p:extLst>
      <p:ext uri="{BB962C8B-B14F-4D97-AF65-F5344CB8AC3E}">
        <p14:creationId xmlns:p14="http://schemas.microsoft.com/office/powerpoint/2010/main" val="3983646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886A76E5-A2D5-4FEE-801D-CBA42340191D}"/>
              </a:ext>
            </a:extLst>
          </p:cNvPr>
          <p:cNvSpPr txBox="1"/>
          <p:nvPr/>
        </p:nvSpPr>
        <p:spPr>
          <a:xfrm>
            <a:off x="478172" y="604007"/>
            <a:ext cx="11224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-nakon drugog svjetskog rata-Koreju(dotad japansku koloniju)-okupirale vojne snage Sjedinjenih Američkih država(SAD-a) i Sovjetskog saveza(SSSR-a)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61BF74F-1D43-48E3-8395-FCAC85A17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767" y="1512818"/>
            <a:ext cx="6162114" cy="3032449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03946A9F-FCA6-40FD-8BC0-C8D2B787F5BA}"/>
              </a:ext>
            </a:extLst>
          </p:cNvPr>
          <p:cNvSpPr txBox="1"/>
          <p:nvPr/>
        </p:nvSpPr>
        <p:spPr>
          <a:xfrm>
            <a:off x="6602350" y="2183982"/>
            <a:ext cx="1670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Okupacijska zona SSSR-a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3BAABB1-9E4B-475E-8AED-9A54747F8678}"/>
              </a:ext>
            </a:extLst>
          </p:cNvPr>
          <p:cNvSpPr txBox="1"/>
          <p:nvPr/>
        </p:nvSpPr>
        <p:spPr>
          <a:xfrm>
            <a:off x="7381456" y="3284718"/>
            <a:ext cx="1782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Okupacijska zona SAD-a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23B9D2DC-846F-46A2-96EF-52F99AD7ECEA}"/>
              </a:ext>
            </a:extLst>
          </p:cNvPr>
          <p:cNvSpPr txBox="1"/>
          <p:nvPr/>
        </p:nvSpPr>
        <p:spPr>
          <a:xfrm>
            <a:off x="478172" y="1367406"/>
            <a:ext cx="439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-granica okupacijskih zona-38. paralela-postalo jasno da zajednička uprava nije moguća</a:t>
            </a:r>
          </a:p>
        </p:txBody>
      </p:sp>
      <p:sp>
        <p:nvSpPr>
          <p:cNvPr id="13" name="Znak oduzimanja 12">
            <a:extLst>
              <a:ext uri="{FF2B5EF4-FFF2-40B4-BE49-F238E27FC236}">
                <a16:creationId xmlns:a16="http://schemas.microsoft.com/office/drawing/2014/main" id="{08EFDAB2-A9AA-4FF3-AAFF-61082CDBA3C3}"/>
              </a:ext>
            </a:extLst>
          </p:cNvPr>
          <p:cNvSpPr/>
          <p:nvPr/>
        </p:nvSpPr>
        <p:spPr>
          <a:xfrm rot="21064434">
            <a:off x="6710674" y="2807533"/>
            <a:ext cx="2402341" cy="368331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19C9A9E8-71C2-4FC2-95B1-720AE7E1C673}"/>
              </a:ext>
            </a:extLst>
          </p:cNvPr>
          <p:cNvSpPr txBox="1"/>
          <p:nvPr/>
        </p:nvSpPr>
        <p:spPr>
          <a:xfrm>
            <a:off x="8737138" y="2623389"/>
            <a:ext cx="1670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Arial Black" panose="020B0A04020102020204" pitchFamily="34" charset="0"/>
                <a:cs typeface="Aharoni" panose="02010803020104030203" pitchFamily="2" charset="-79"/>
              </a:rPr>
              <a:t>38.paralela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9B125544-7D47-4711-A965-C22F77D620EB}"/>
              </a:ext>
            </a:extLst>
          </p:cNvPr>
          <p:cNvSpPr txBox="1"/>
          <p:nvPr/>
        </p:nvSpPr>
        <p:spPr>
          <a:xfrm>
            <a:off x="411061" y="2122415"/>
            <a:ext cx="4093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</a:t>
            </a:r>
            <a:r>
              <a:rPr lang="hr-HR"/>
              <a:t>Južna Koreja-svibanja </a:t>
            </a:r>
            <a:r>
              <a:rPr lang="hr-HR" dirty="0"/>
              <a:t>1948.-proglasila se državom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F27E8CDA-04FA-415D-A30E-73D6404E495A}"/>
              </a:ext>
            </a:extLst>
          </p:cNvPr>
          <p:cNvSpPr txBox="1"/>
          <p:nvPr/>
        </p:nvSpPr>
        <p:spPr>
          <a:xfrm>
            <a:off x="7482980" y="3360008"/>
            <a:ext cx="1560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Južna Koreja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3EC77466-5401-42A8-BB7D-AE651F333051}"/>
              </a:ext>
            </a:extLst>
          </p:cNvPr>
          <p:cNvSpPr txBox="1"/>
          <p:nvPr/>
        </p:nvSpPr>
        <p:spPr>
          <a:xfrm>
            <a:off x="420239" y="2877424"/>
            <a:ext cx="470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-kao odgovor na odvajanje juga-proglašena država Sjeverna Koreja(8.srpnja 1948.)</a:t>
            </a:r>
          </a:p>
          <a:p>
            <a:r>
              <a:rPr lang="hr-HR" dirty="0"/>
              <a:t>-Kim </a:t>
            </a:r>
            <a:r>
              <a:rPr lang="hr-HR" dirty="0" err="1"/>
              <a:t>Il</a:t>
            </a:r>
            <a:r>
              <a:rPr lang="hr-HR" dirty="0"/>
              <a:t> </a:t>
            </a:r>
            <a:r>
              <a:rPr lang="hr-HR" dirty="0" err="1"/>
              <a:t>Sung</a:t>
            </a:r>
            <a:r>
              <a:rPr lang="hr-HR" dirty="0"/>
              <a:t>-postao premijer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CA7C092A-2649-4C2D-8538-7F52AEE98CEA}"/>
              </a:ext>
            </a:extLst>
          </p:cNvPr>
          <p:cNvSpPr txBox="1"/>
          <p:nvPr/>
        </p:nvSpPr>
        <p:spPr>
          <a:xfrm>
            <a:off x="6649000" y="2360909"/>
            <a:ext cx="1367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Sjeverna Koreja</a:t>
            </a: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8530364B-A3EE-4317-B561-A27F0B1E8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753" y="3269720"/>
            <a:ext cx="1940456" cy="2158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kstniOkvir 20">
            <a:extLst>
              <a:ext uri="{FF2B5EF4-FFF2-40B4-BE49-F238E27FC236}">
                <a16:creationId xmlns:a16="http://schemas.microsoft.com/office/drawing/2014/main" id="{873D883A-A9E1-4A43-8259-328968D59BC5}"/>
              </a:ext>
            </a:extLst>
          </p:cNvPr>
          <p:cNvSpPr txBox="1"/>
          <p:nvPr/>
        </p:nvSpPr>
        <p:spPr>
          <a:xfrm>
            <a:off x="411061" y="5427840"/>
            <a:ext cx="589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-mjesec dana kasnije-SSSR navodi kako priznaje Kim </a:t>
            </a:r>
            <a:r>
              <a:rPr lang="hr-HR" dirty="0" err="1"/>
              <a:t>Il-sunga</a:t>
            </a:r>
            <a:r>
              <a:rPr lang="hr-HR" dirty="0"/>
              <a:t> kao jedinog legitimnog predstavnika korejskog naroda</a:t>
            </a:r>
          </a:p>
        </p:txBody>
      </p:sp>
    </p:spTree>
    <p:extLst>
      <p:ext uri="{BB962C8B-B14F-4D97-AF65-F5344CB8AC3E}">
        <p14:creationId xmlns:p14="http://schemas.microsoft.com/office/powerpoint/2010/main" val="3217950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87 0.01689 L 0.42955 0.2703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84" y="1266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0.46315 -0.308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51" y="-1541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  <p:bldP spid="6" grpId="1"/>
      <p:bldP spid="7" grpId="0"/>
      <p:bldP spid="13" grpId="0" animBg="1"/>
      <p:bldP spid="14" grpId="0"/>
      <p:bldP spid="15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3F7B0A40-B2F1-47B4-B43A-DE863333FC64}"/>
              </a:ext>
            </a:extLst>
          </p:cNvPr>
          <p:cNvSpPr txBox="1"/>
          <p:nvPr/>
        </p:nvSpPr>
        <p:spPr>
          <a:xfrm>
            <a:off x="496348" y="1859340"/>
            <a:ext cx="11199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600" dirty="0"/>
              <a:t>Početak korejskog rata</a:t>
            </a:r>
          </a:p>
        </p:txBody>
      </p:sp>
    </p:spTree>
    <p:extLst>
      <p:ext uri="{BB962C8B-B14F-4D97-AF65-F5344CB8AC3E}">
        <p14:creationId xmlns:p14="http://schemas.microsoft.com/office/powerpoint/2010/main" val="419705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30289C96-B8B1-4CCA-9E2C-1237CE61F6CB}"/>
              </a:ext>
            </a:extLst>
          </p:cNvPr>
          <p:cNvSpPr txBox="1"/>
          <p:nvPr/>
        </p:nvSpPr>
        <p:spPr>
          <a:xfrm>
            <a:off x="696285" y="696286"/>
            <a:ext cx="1108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-1950.god.-Sjeverna Koreja-nakon jednog graničnog sukoba-pokreće iznenadni rat protiv Južne Koreje-prelaze 38.paralelu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6D9660A5-8F75-4F2F-8696-F1F33C2F2198}"/>
              </a:ext>
            </a:extLst>
          </p:cNvPr>
          <p:cNvSpPr txBox="1"/>
          <p:nvPr/>
        </p:nvSpPr>
        <p:spPr>
          <a:xfrm>
            <a:off x="620785" y="1182848"/>
            <a:ext cx="75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4F78277-EDDA-493C-9FE9-2F28AFF86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711" y="1065618"/>
            <a:ext cx="3290596" cy="158115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32936DB-7AF3-4C67-8D17-6437F2F0BA18}"/>
              </a:ext>
            </a:extLst>
          </p:cNvPr>
          <p:cNvSpPr txBox="1"/>
          <p:nvPr/>
        </p:nvSpPr>
        <p:spPr>
          <a:xfrm>
            <a:off x="545284" y="1182848"/>
            <a:ext cx="6828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-UN i SAD-pomažu Južnoj Koreji-traže povlačenje agresora s područja Južne Koreje-Sjeverna Koreja to ignorira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7C09AD22-16EF-4E36-AAFE-6B3462098A62}"/>
              </a:ext>
            </a:extLst>
          </p:cNvPr>
          <p:cNvSpPr txBox="1"/>
          <p:nvPr/>
        </p:nvSpPr>
        <p:spPr>
          <a:xfrm>
            <a:off x="1182848" y="2164359"/>
            <a:ext cx="4714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>
                <a:solidFill>
                  <a:srgbClr val="002060"/>
                </a:solidFill>
              </a:rPr>
              <a:t>Sukobljene strane: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823EDFE6-8462-4538-AE9E-70B61779B070}"/>
              </a:ext>
            </a:extLst>
          </p:cNvPr>
          <p:cNvSpPr txBox="1"/>
          <p:nvPr/>
        </p:nvSpPr>
        <p:spPr>
          <a:xfrm>
            <a:off x="1182848" y="3103927"/>
            <a:ext cx="23069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 </a:t>
            </a:r>
            <a:r>
              <a:rPr lang="hr-HR" dirty="0">
                <a:solidFill>
                  <a:srgbClr val="0070C0"/>
                </a:solidFill>
              </a:rPr>
              <a:t>Ujedinjeni narodi:</a:t>
            </a:r>
          </a:p>
          <a:p>
            <a:r>
              <a:rPr lang="hr-HR" dirty="0">
                <a:solidFill>
                  <a:srgbClr val="0070C0"/>
                </a:solidFill>
              </a:rPr>
              <a:t>   Južna Koreja</a:t>
            </a:r>
          </a:p>
          <a:p>
            <a:r>
              <a:rPr lang="hr-HR" dirty="0">
                <a:solidFill>
                  <a:srgbClr val="0070C0"/>
                </a:solidFill>
              </a:rPr>
              <a:t>   SAD</a:t>
            </a:r>
          </a:p>
          <a:p>
            <a:r>
              <a:rPr lang="hr-HR" dirty="0">
                <a:solidFill>
                  <a:srgbClr val="0070C0"/>
                </a:solidFill>
              </a:rPr>
              <a:t>   Australija</a:t>
            </a:r>
          </a:p>
          <a:p>
            <a:r>
              <a:rPr lang="hr-HR" dirty="0">
                <a:solidFill>
                  <a:srgbClr val="0070C0"/>
                </a:solidFill>
              </a:rPr>
              <a:t>   Kanada</a:t>
            </a:r>
          </a:p>
          <a:p>
            <a:r>
              <a:rPr lang="hr-HR" dirty="0">
                <a:solidFill>
                  <a:srgbClr val="0070C0"/>
                </a:solidFill>
              </a:rPr>
              <a:t>  Ujedinjeno </a:t>
            </a:r>
            <a:r>
              <a:rPr lang="hr-HR" dirty="0" err="1">
                <a:solidFill>
                  <a:srgbClr val="0070C0"/>
                </a:solidFill>
              </a:rPr>
              <a:t>Kraljestvo</a:t>
            </a:r>
            <a:endParaRPr lang="hr-HR" dirty="0">
              <a:solidFill>
                <a:srgbClr val="0070C0"/>
              </a:solidFill>
            </a:endParaRPr>
          </a:p>
          <a:p>
            <a:r>
              <a:rPr lang="hr-HR" dirty="0">
                <a:solidFill>
                  <a:srgbClr val="0070C0"/>
                </a:solidFill>
              </a:rPr>
              <a:t>I druge članice UN-a…</a:t>
            </a:r>
          </a:p>
          <a:p>
            <a:r>
              <a:rPr lang="hr-HR" dirty="0">
                <a:solidFill>
                  <a:srgbClr val="0070C0"/>
                </a:solidFill>
              </a:rPr>
              <a:t>  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6147049C-9AB3-402C-AAE3-61756FE87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181" y="3140824"/>
            <a:ext cx="433097" cy="288176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A8B8B115-425D-4F57-98BD-A924D4048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180" y="3429000"/>
            <a:ext cx="433097" cy="243359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27D6BB90-1F85-471D-ABC3-56ECECDFFF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595" y="3690932"/>
            <a:ext cx="433098" cy="269603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B6868819-336C-4EFC-86D8-FD2DD29E48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179" y="3981819"/>
            <a:ext cx="441442" cy="243359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2DB3F7DB-8375-41E3-BC92-B5A28D0C6A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595" y="4245256"/>
            <a:ext cx="454026" cy="252236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889DB25F-5A3F-4DD3-A003-30FA35109B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595" y="4525022"/>
            <a:ext cx="433098" cy="269604"/>
          </a:xfrm>
          <a:prstGeom prst="rect">
            <a:avLst/>
          </a:prstGeom>
        </p:spPr>
      </p:pic>
      <p:sp>
        <p:nvSpPr>
          <p:cNvPr id="22" name="TekstniOkvir 21">
            <a:extLst>
              <a:ext uri="{FF2B5EF4-FFF2-40B4-BE49-F238E27FC236}">
                <a16:creationId xmlns:a16="http://schemas.microsoft.com/office/drawing/2014/main" id="{358BFCB9-CCE6-40E2-95B5-317C2E0DCB48}"/>
              </a:ext>
            </a:extLst>
          </p:cNvPr>
          <p:cNvSpPr txBox="1"/>
          <p:nvPr/>
        </p:nvSpPr>
        <p:spPr>
          <a:xfrm>
            <a:off x="3540154" y="3124044"/>
            <a:ext cx="2030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      </a:t>
            </a:r>
            <a:r>
              <a:rPr lang="hr-HR" dirty="0">
                <a:solidFill>
                  <a:srgbClr val="C00000"/>
                </a:solidFill>
              </a:rPr>
              <a:t>Sjeverna Koreja</a:t>
            </a:r>
          </a:p>
          <a:p>
            <a:r>
              <a:rPr lang="hr-HR" dirty="0">
                <a:solidFill>
                  <a:srgbClr val="C00000"/>
                </a:solidFill>
              </a:rPr>
              <a:t>       SSSR</a:t>
            </a:r>
          </a:p>
          <a:p>
            <a:r>
              <a:rPr lang="hr-HR" dirty="0">
                <a:solidFill>
                  <a:srgbClr val="C00000"/>
                </a:solidFill>
              </a:rPr>
              <a:t>       Kina</a:t>
            </a:r>
          </a:p>
        </p:txBody>
      </p:sp>
      <p:pic>
        <p:nvPicPr>
          <p:cNvPr id="24" name="Slika 23">
            <a:extLst>
              <a:ext uri="{FF2B5EF4-FFF2-40B4-BE49-F238E27FC236}">
                <a16:creationId xmlns:a16="http://schemas.microsoft.com/office/drawing/2014/main" id="{A52C08C7-5AED-47C7-B5E9-9DB2F3772D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7524" y="3194335"/>
            <a:ext cx="433097" cy="234665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2795E660-2CAB-4D78-8CAB-1878596330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4938" y="3463392"/>
            <a:ext cx="433097" cy="208967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id="{C2989603-11BE-401A-84A4-3978F8CE55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40154" y="3736432"/>
            <a:ext cx="433097" cy="231707"/>
          </a:xfrm>
          <a:prstGeom prst="rect">
            <a:avLst/>
          </a:prstGeom>
        </p:spPr>
      </p:pic>
      <p:sp>
        <p:nvSpPr>
          <p:cNvPr id="29" name="TekstniOkvir 28">
            <a:extLst>
              <a:ext uri="{FF2B5EF4-FFF2-40B4-BE49-F238E27FC236}">
                <a16:creationId xmlns:a16="http://schemas.microsoft.com/office/drawing/2014/main" id="{CC4D7039-40A6-4EA0-A75A-00BE2C7595A3}"/>
              </a:ext>
            </a:extLst>
          </p:cNvPr>
          <p:cNvSpPr txBox="1"/>
          <p:nvPr/>
        </p:nvSpPr>
        <p:spPr>
          <a:xfrm>
            <a:off x="620785" y="1994232"/>
            <a:ext cx="663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-na strani Sjeverne Koreje-Kina i SSSR</a:t>
            </a:r>
          </a:p>
        </p:txBody>
      </p:sp>
      <p:pic>
        <p:nvPicPr>
          <p:cNvPr id="31" name="Slika 30">
            <a:extLst>
              <a:ext uri="{FF2B5EF4-FFF2-40B4-BE49-F238E27FC236}">
                <a16:creationId xmlns:a16="http://schemas.microsoft.com/office/drawing/2014/main" id="{0CB7CF53-521C-40A4-A22F-09B4CE3020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73341" y="3296994"/>
            <a:ext cx="56197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67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22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6C04282C-AE19-4283-93B1-FA890C33CBEC}"/>
              </a:ext>
            </a:extLst>
          </p:cNvPr>
          <p:cNvSpPr txBox="1"/>
          <p:nvPr/>
        </p:nvSpPr>
        <p:spPr>
          <a:xfrm>
            <a:off x="483765" y="2550253"/>
            <a:ext cx="11224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600" dirty="0"/>
              <a:t>Tijek rata</a:t>
            </a:r>
          </a:p>
        </p:txBody>
      </p:sp>
    </p:spTree>
    <p:extLst>
      <p:ext uri="{BB962C8B-B14F-4D97-AF65-F5344CB8AC3E}">
        <p14:creationId xmlns:p14="http://schemas.microsoft.com/office/powerpoint/2010/main" val="2327001237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5EB42D76-3903-478A-877A-DF7149013E6C}"/>
              </a:ext>
            </a:extLst>
          </p:cNvPr>
          <p:cNvSpPr txBox="1"/>
          <p:nvPr/>
        </p:nvSpPr>
        <p:spPr>
          <a:xfrm>
            <a:off x="486561" y="562062"/>
            <a:ext cx="11065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-Američki vojnici-prvi put sukobili sa </a:t>
            </a:r>
            <a:r>
              <a:rPr lang="hr-HR" dirty="0" err="1"/>
              <a:t>suprotničkom</a:t>
            </a:r>
            <a:r>
              <a:rPr lang="hr-HR" dirty="0"/>
              <a:t> vojskom-5.srpnja 1950.-kod </a:t>
            </a:r>
            <a:r>
              <a:rPr lang="hr-HR" dirty="0" err="1"/>
              <a:t>Osane</a:t>
            </a:r>
            <a:r>
              <a:rPr lang="hr-HR" dirty="0"/>
              <a:t>(48 km južno od Seoula)-Seoul osvojili komunisti 2.srpnja 1950.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37B138E3-C249-477D-9AA2-FCC6ABBEDBD7}"/>
              </a:ext>
            </a:extLst>
          </p:cNvPr>
          <p:cNvSpPr txBox="1"/>
          <p:nvPr/>
        </p:nvSpPr>
        <p:spPr>
          <a:xfrm>
            <a:off x="486561" y="1250338"/>
            <a:ext cx="11308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-Saveznička vojska-kolovoza 1950.god.-potisnuta u </a:t>
            </a:r>
            <a:r>
              <a:rPr lang="hr-HR" dirty="0" err="1"/>
              <a:t>Pusanski</a:t>
            </a:r>
            <a:r>
              <a:rPr lang="hr-HR" dirty="0"/>
              <a:t> mostobran(prostor na jugoistoku Koreje ,između grada </a:t>
            </a:r>
            <a:r>
              <a:rPr lang="hr-HR" dirty="0" err="1"/>
              <a:t>Pohanga</a:t>
            </a:r>
            <a:r>
              <a:rPr lang="hr-HR" dirty="0"/>
              <a:t> i Pusana)-granica rijeka </a:t>
            </a:r>
            <a:r>
              <a:rPr lang="hr-HR" dirty="0" err="1"/>
              <a:t>Natkong</a:t>
            </a: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A98247B-9304-45AF-B186-B388C0D33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902" y="1573503"/>
            <a:ext cx="2315019" cy="2332653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365BB928-3133-4CE0-882F-C745D4DD9885}"/>
              </a:ext>
            </a:extLst>
          </p:cNvPr>
          <p:cNvSpPr txBox="1"/>
          <p:nvPr/>
        </p:nvSpPr>
        <p:spPr>
          <a:xfrm>
            <a:off x="486560" y="2108718"/>
            <a:ext cx="8816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-borba na tom području-postala prekretnica rata-poginulo 58 000 </a:t>
            </a:r>
            <a:r>
              <a:rPr lang="hr-HR" dirty="0" err="1"/>
              <a:t>sjevernokorejanaca</a:t>
            </a:r>
            <a:r>
              <a:rPr lang="hr-HR" dirty="0"/>
              <a:t> i izgubili su mnogo opreme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90376314-8E51-4C7F-B096-E523B96D0042}"/>
              </a:ext>
            </a:extLst>
          </p:cNvPr>
          <p:cNvSpPr txBox="1"/>
          <p:nvPr/>
        </p:nvSpPr>
        <p:spPr>
          <a:xfrm>
            <a:off x="486559" y="2755049"/>
            <a:ext cx="8816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</a:t>
            </a:r>
            <a:r>
              <a:rPr lang="hr-HR" dirty="0" err="1"/>
              <a:t>sjevernokorejanci</a:t>
            </a:r>
            <a:r>
              <a:rPr lang="hr-HR" dirty="0"/>
              <a:t>-uvidjeli da je saveznička vojska jača-pripremili veliki napad i uspjeli prijeći </a:t>
            </a:r>
            <a:r>
              <a:rPr lang="hr-HR" dirty="0" err="1"/>
              <a:t>Natkong</a:t>
            </a:r>
            <a:r>
              <a:rPr lang="hr-HR" dirty="0"/>
              <a:t>-napredovali do grada Taegua-bili prisiljeni povući se zbog jakih protunapada saveznika   -iskrcavanje kod Inchona-15.rujan 1950.-promijenio tok rata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387A2FE2-3F80-4E56-8316-EE2684777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271" y="4229321"/>
            <a:ext cx="3444650" cy="226658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D308C7B8-ADEB-4A39-9721-4FE2212F3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471" y="4952851"/>
            <a:ext cx="2971800" cy="1543050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475AE1FA-A247-4841-9F9F-3995A4752E6B}"/>
              </a:ext>
            </a:extLst>
          </p:cNvPr>
          <p:cNvSpPr txBox="1"/>
          <p:nvPr/>
        </p:nvSpPr>
        <p:spPr>
          <a:xfrm>
            <a:off x="486559" y="3678379"/>
            <a:ext cx="7863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-Saveznici 1.listopada-ulaze na teritorij Sjeverne Koreje-zauzimanju puno obalnih gradova-19.10.-zauzeli Pyongyang-komunisti se povlače duboko na sjever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9F4A7140-FF6E-46F8-B642-26BB19131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079" y="4524673"/>
            <a:ext cx="4527259" cy="197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1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BC8461F5-4EE9-4234-A6D5-2D276BEB1C23}"/>
              </a:ext>
            </a:extLst>
          </p:cNvPr>
          <p:cNvSpPr txBox="1"/>
          <p:nvPr/>
        </p:nvSpPr>
        <p:spPr>
          <a:xfrm>
            <a:off x="411061" y="528506"/>
            <a:ext cx="1138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-25.listopada.1950.-sukob Kineza i Savezničke vojske-6.studenog-Kinezi se povlače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55DFE106-8DC5-41A5-9EFF-CD015817C522}"/>
              </a:ext>
            </a:extLst>
          </p:cNvPr>
          <p:cNvSpPr txBox="1"/>
          <p:nvPr/>
        </p:nvSpPr>
        <p:spPr>
          <a:xfrm>
            <a:off x="411061" y="897838"/>
            <a:ext cx="5394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-4.prosinca-Saveznici se povlače iz Pyongyanga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858FCCD-CC9B-4617-A4D0-E3027AC22F20}"/>
              </a:ext>
            </a:extLst>
          </p:cNvPr>
          <p:cNvSpPr txBox="1"/>
          <p:nvPr/>
        </p:nvSpPr>
        <p:spPr>
          <a:xfrm>
            <a:off x="411060" y="1342239"/>
            <a:ext cx="568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-Stara godina-komunisti okupiraju Seoul i zauzimaju ga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A3E7B10D-CCF1-42C4-8A8E-0E5F2DC9EEC9}"/>
              </a:ext>
            </a:extLst>
          </p:cNvPr>
          <p:cNvSpPr txBox="1"/>
          <p:nvPr/>
        </p:nvSpPr>
        <p:spPr>
          <a:xfrm>
            <a:off x="411060" y="1786640"/>
            <a:ext cx="991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-16.sječanj 1951.-Saveznici kreću na sjever-u 15 dana dolaze do Seoula-u ožujku zauzimaju Seoul bez borbe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62C1F862-9501-404A-8226-4A6C4A1F74FD}"/>
              </a:ext>
            </a:extLst>
          </p:cNvPr>
          <p:cNvSpPr txBox="1"/>
          <p:nvPr/>
        </p:nvSpPr>
        <p:spPr>
          <a:xfrm>
            <a:off x="503339" y="2290194"/>
            <a:ext cx="670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-lipanj-rat se promijenio-rat se vodi duž borbene linije iznad 38.paralele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CDCEF56A-48CA-40DE-BEE9-AE0E2D4F4854}"/>
              </a:ext>
            </a:extLst>
          </p:cNvPr>
          <p:cNvSpPr txBox="1"/>
          <p:nvPr/>
        </p:nvSpPr>
        <p:spPr>
          <a:xfrm>
            <a:off x="503339" y="2877424"/>
            <a:ext cx="6291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-srpanj-započeli pregovori o miru-borbe traju još dvije godine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B72D2EFD-9C97-47BC-9109-13A21D239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39" y="3464654"/>
            <a:ext cx="4292596" cy="160020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0C139EAF-045A-414F-8C3E-485732FDA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940" y="2631832"/>
            <a:ext cx="3997981" cy="292459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F99B0F48-961E-4977-B483-F3CDC17D7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73194">
            <a:off x="4174372" y="3175388"/>
            <a:ext cx="4114217" cy="327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8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u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TM03457510[[fn=Sapun]]</Template>
  <TotalTime>272</TotalTime>
  <Words>635</Words>
  <Application>Microsoft Office PowerPoint</Application>
  <PresentationFormat>Široki zaslon</PresentationFormat>
  <Paragraphs>63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Aharoni</vt:lpstr>
      <vt:lpstr>Arial Black</vt:lpstr>
      <vt:lpstr>Garamond</vt:lpstr>
      <vt:lpstr>Sapun</vt:lpstr>
      <vt:lpstr>Korejski rat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Korejski rat</dc:title>
  <dc:creator>TOMO</dc:creator>
  <cp:lastModifiedBy>TOMO</cp:lastModifiedBy>
  <cp:revision>28</cp:revision>
  <dcterms:created xsi:type="dcterms:W3CDTF">2017-10-14T20:11:38Z</dcterms:created>
  <dcterms:modified xsi:type="dcterms:W3CDTF">2017-11-14T11:27:58Z</dcterms:modified>
</cp:coreProperties>
</file>