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Federativna narodna republika jugoslavija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65000"/>
                  </a:schemeClr>
                </a:solidFill>
              </a:rPr>
              <a:t>Proglašenje Federativne Nardodne Republike Jugoslavije(FNRJ)</a:t>
            </a:r>
            <a:endParaRPr lang="hr-HR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5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35" y="263583"/>
            <a:ext cx="2033694" cy="1721127"/>
          </a:xfrm>
        </p:spPr>
      </p:pic>
      <p:sp>
        <p:nvSpPr>
          <p:cNvPr id="4" name="TextBox 3"/>
          <p:cNvSpPr txBox="1"/>
          <p:nvPr/>
        </p:nvSpPr>
        <p:spPr>
          <a:xfrm>
            <a:off x="1415515" y="3042737"/>
            <a:ext cx="8898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- Kolovoz  1945.godine  preimenovan  u Privremenu  narodnu skupštinu Demokratske  Federalne Jugoslavije </a:t>
            </a:r>
            <a:endParaRPr lang="hr-H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38213" y="3997183"/>
            <a:ext cx="88984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</a:t>
            </a:r>
            <a:r>
              <a:rPr lang="hr-HR" sz="2000" dirty="0" smtClean="0"/>
              <a:t>donijela propise o izborima  ua Ustavotvornu skupštinu </a:t>
            </a:r>
          </a:p>
          <a:p>
            <a:r>
              <a:rPr lang="hr-HR" sz="2000" dirty="0" smtClean="0"/>
              <a:t>- na izborima nije sudjelovala oporba </a:t>
            </a:r>
          </a:p>
          <a:p>
            <a:r>
              <a:rPr lang="hr-HR" sz="2000" dirty="0" smtClean="0"/>
              <a:t>- pa je pobijedila </a:t>
            </a:r>
            <a:r>
              <a:rPr lang="hr-HR" sz="2000" b="1" dirty="0" smtClean="0">
                <a:solidFill>
                  <a:srgbClr val="FF0000"/>
                </a:solidFill>
              </a:rPr>
              <a:t>lista</a:t>
            </a:r>
            <a:r>
              <a:rPr lang="hr-HR" sz="2000" dirty="0" smtClean="0"/>
              <a:t> </a:t>
            </a:r>
            <a:r>
              <a:rPr lang="hr-HR" sz="2000" b="1" dirty="0" smtClean="0">
                <a:solidFill>
                  <a:srgbClr val="FF0000"/>
                </a:solidFill>
              </a:rPr>
              <a:t>narodne fronte </a:t>
            </a:r>
            <a:r>
              <a:rPr lang="hr-HR" sz="2000" dirty="0" smtClean="0">
                <a:solidFill>
                  <a:schemeClr val="tx1">
                    <a:lumMod val="85000"/>
                  </a:schemeClr>
                </a:solidFill>
              </a:rPr>
              <a:t>koju su činili </a:t>
            </a:r>
            <a:r>
              <a:rPr lang="hr-HR" sz="2000" u="sng" dirty="0" smtClean="0">
                <a:solidFill>
                  <a:schemeClr val="tx1">
                    <a:lumMod val="85000"/>
                  </a:schemeClr>
                </a:solidFill>
              </a:rPr>
              <a:t>komunisti</a:t>
            </a:r>
          </a:p>
          <a:p>
            <a:pPr marL="285750" indent="-285750">
              <a:buFontTx/>
              <a:buChar char="-"/>
            </a:pPr>
            <a:r>
              <a:rPr lang="hr-HR" sz="2000" dirty="0" smtClean="0">
                <a:solidFill>
                  <a:schemeClr val="tx1">
                    <a:lumMod val="85000"/>
                  </a:schemeClr>
                </a:solidFill>
              </a:rPr>
              <a:t>Ustavotvorna skupština  ukida monarhiju </a:t>
            </a:r>
            <a:endParaRPr lang="hr-HR" sz="2000" dirty="0"/>
          </a:p>
          <a:p>
            <a:pPr marL="285750" indent="-285750">
              <a:buFontTx/>
              <a:buChar char="-"/>
            </a:pPr>
            <a:r>
              <a:rPr lang="hr-HR" sz="2000" dirty="0" smtClean="0">
                <a:solidFill>
                  <a:schemeClr val="tx1">
                    <a:lumMod val="85000"/>
                  </a:schemeClr>
                </a:solidFill>
              </a:rPr>
              <a:t>lišila  je svih prava kralja </a:t>
            </a:r>
            <a:r>
              <a:rPr lang="hr-H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Petra II. Karađorđevića 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>
                    <a:lumMod val="85000"/>
                  </a:schemeClr>
                </a:solidFill>
              </a:rPr>
              <a:t>z</a:t>
            </a:r>
            <a:r>
              <a:rPr lang="hr-HR" sz="2000" dirty="0" smtClean="0">
                <a:solidFill>
                  <a:schemeClr val="tx1">
                    <a:lumMod val="85000"/>
                  </a:schemeClr>
                </a:solidFill>
              </a:rPr>
              <a:t>abranila mu povratak u zemlju</a:t>
            </a:r>
          </a:p>
          <a:p>
            <a:endParaRPr lang="hr-H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735" y="1988045"/>
            <a:ext cx="262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Grb Demokratske Federativne Jugoslavije</a:t>
            </a: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val="4288730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1" y="4287142"/>
            <a:ext cx="2667000" cy="2347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44036" y="1471748"/>
            <a:ext cx="8109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u="sng" dirty="0" smtClean="0"/>
              <a:t>-1946.godine </a:t>
            </a:r>
            <a:r>
              <a:rPr lang="hr-HR" sz="2000" dirty="0" smtClean="0"/>
              <a:t>Skupština je proglasila  </a:t>
            </a:r>
            <a:r>
              <a:rPr lang="hr-HR" sz="2000" b="1" u="sng" dirty="0" smtClean="0"/>
              <a:t>Ustav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Drzava mjenja naziv  u </a:t>
            </a:r>
            <a:r>
              <a:rPr lang="hr-HR" sz="2000" dirty="0" smtClean="0">
                <a:solidFill>
                  <a:srgbClr val="FF0000"/>
                </a:solidFill>
              </a:rPr>
              <a:t>Federativna Narodna Republika Jugoslavija 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s</a:t>
            </a:r>
            <a:r>
              <a:rPr lang="hr-HR" sz="2000" dirty="0" smtClean="0"/>
              <a:t>astoji se od  </a:t>
            </a:r>
            <a:r>
              <a:rPr lang="hr-HR" sz="2000" b="1" u="sng" dirty="0" smtClean="0"/>
              <a:t>6 republika </a:t>
            </a:r>
            <a:r>
              <a:rPr lang="hr-HR" sz="2000" dirty="0" smtClean="0"/>
              <a:t>(Slovenije,Hrvatske, Bosne i Hercegovine,Srbije,Crne Gore i Makedonije)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i dviju pokrajina u sastavu Srbije (Vojvodine i Kosova)</a:t>
            </a:r>
          </a:p>
          <a:p>
            <a:pPr marL="285750" indent="-285750">
              <a:buFontTx/>
              <a:buChar char="-"/>
            </a:pPr>
            <a:r>
              <a:rPr lang="hr-HR" sz="2000" b="1" u="sng" dirty="0" smtClean="0"/>
              <a:t>1963.godine</a:t>
            </a:r>
            <a:r>
              <a:rPr lang="hr-HR" sz="2000" dirty="0" smtClean="0"/>
              <a:t> priznato i postojanje  Muslimana 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d</a:t>
            </a:r>
            <a:r>
              <a:rPr lang="hr-HR" sz="2000" dirty="0" smtClean="0"/>
              <a:t>anas se Muslimani nazivaju </a:t>
            </a:r>
            <a:r>
              <a:rPr lang="hr-HR" sz="2000" u="sng" dirty="0" smtClean="0">
                <a:solidFill>
                  <a:srgbClr val="FF0000"/>
                </a:solidFill>
              </a:rPr>
              <a:t>Bošnjacima</a:t>
            </a:r>
            <a:endParaRPr lang="hr-HR" sz="20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0411" y="5114594"/>
            <a:ext cx="3500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/>
              <a:t>Simbol koji je u NRH korišten umjesto grba od 1945. do 1947.</a:t>
            </a:r>
            <a:endParaRPr lang="hr-HR" u="sng" dirty="0"/>
          </a:p>
        </p:txBody>
      </p:sp>
      <p:sp>
        <p:nvSpPr>
          <p:cNvPr id="7" name="Striped Right Arrow 6"/>
          <p:cNvSpPr/>
          <p:nvPr/>
        </p:nvSpPr>
        <p:spPr>
          <a:xfrm>
            <a:off x="6094412" y="5266509"/>
            <a:ext cx="1921933" cy="7288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01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62" y="7615237"/>
            <a:ext cx="2847975" cy="1609725"/>
          </a:xfrm>
        </p:spPr>
      </p:pic>
      <p:sp>
        <p:nvSpPr>
          <p:cNvPr id="5" name="TextBox 4"/>
          <p:cNvSpPr txBox="1"/>
          <p:nvPr/>
        </p:nvSpPr>
        <p:spPr>
          <a:xfrm>
            <a:off x="1141413" y="2836334"/>
            <a:ext cx="8398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b="1" u="sng" dirty="0" smtClean="0">
                <a:solidFill>
                  <a:srgbClr val="FF0000"/>
                </a:solidFill>
              </a:rPr>
              <a:t>FNRJ  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postaje  strogo centralistička drzava 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>
                    <a:lumMod val="95000"/>
                  </a:schemeClr>
                </a:solidFill>
              </a:rPr>
              <a:t>d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ruštveni sustav je odbačen kao kapitalistički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>
                    <a:lumMod val="95000"/>
                  </a:schemeClr>
                </a:solidFill>
              </a:rPr>
              <a:t>p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rivatna  poduzeća i trgovine postaju drzavno vlastništvo</a:t>
            </a:r>
          </a:p>
          <a:p>
            <a:pPr marL="285750" indent="-285750">
              <a:buFontTx/>
              <a:buChar char="-"/>
            </a:pPr>
            <a:r>
              <a:rPr lang="hr-HR" b="1" dirty="0">
                <a:solidFill>
                  <a:srgbClr val="FF0000"/>
                </a:solidFill>
              </a:rPr>
              <a:t>k</a:t>
            </a:r>
            <a:r>
              <a:rPr lang="hr-HR" b="1" dirty="0" smtClean="0">
                <a:solidFill>
                  <a:srgbClr val="FF0000"/>
                </a:solidFill>
              </a:rPr>
              <a:t>umunisti  su zastupali i promicali ateizam 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pravi cilj  represije bio je  suzbijanje (spriječavanje) djelovanja Katoličke Crkve 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>
                    <a:lumMod val="95000"/>
                  </a:schemeClr>
                </a:solidFill>
              </a:rPr>
              <a:t>p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a je u tu svrhu prvo trebalo  odvojiti  od  Svete Stolice 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>
                    <a:lumMod val="95000"/>
                  </a:schemeClr>
                </a:solidFill>
              </a:rPr>
              <a:t>t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omu  se usprotivio  zagrebački  nadbiskup  </a:t>
            </a:r>
            <a:r>
              <a:rPr lang="hr-HR" b="1" u="sng" dirty="0" smtClean="0">
                <a:solidFill>
                  <a:schemeClr val="tx1">
                    <a:lumMod val="95000"/>
                  </a:schemeClr>
                </a:solidFill>
              </a:rPr>
              <a:t>Alojzije  Stepinac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Pa su komunističke vlasti protiv njega podigle optuznicu </a:t>
            </a:r>
          </a:p>
          <a:p>
            <a:pPr marL="285750" indent="-285750">
              <a:buFontTx/>
              <a:buChar char="-"/>
            </a:pPr>
            <a:endParaRPr lang="hr-HR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2" y="4894982"/>
            <a:ext cx="3117321" cy="1761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8" y="464671"/>
            <a:ext cx="3198284" cy="200548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377267" y="1202267"/>
            <a:ext cx="1064682" cy="643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5585617" y="1336185"/>
            <a:ext cx="430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 smtClean="0"/>
              <a:t>Omladinske radne akcije</a:t>
            </a:r>
            <a:endParaRPr lang="hr-HR" b="1" u="sng" dirty="0"/>
          </a:p>
        </p:txBody>
      </p:sp>
    </p:spTree>
    <p:extLst>
      <p:ext uri="{BB962C8B-B14F-4D97-AF65-F5344CB8AC3E}">
        <p14:creationId xmlns:p14="http://schemas.microsoft.com/office/powerpoint/2010/main" val="55653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879" y="499533"/>
            <a:ext cx="4234921" cy="1905000"/>
          </a:xfrm>
        </p:spPr>
        <p:txBody>
          <a:bodyPr>
            <a:normAutofit/>
          </a:bodyPr>
          <a:lstStyle/>
          <a:p>
            <a:r>
              <a:rPr lang="hr-HR" sz="2800" b="1" u="sng" dirty="0" smtClean="0">
                <a:solidFill>
                  <a:srgbClr val="FF0000"/>
                </a:solidFill>
              </a:rPr>
              <a:t>Agrarna reforma</a:t>
            </a:r>
            <a:endParaRPr lang="hr-HR" sz="2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47146" y="2515567"/>
            <a:ext cx="104224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-razumijavamo sastav mjera  koje provode drzavne vlasti  radi nove podjele zemlje </a:t>
            </a:r>
          </a:p>
          <a:p>
            <a:r>
              <a:rPr lang="hr-HR" sz="2800" dirty="0" smtClean="0"/>
              <a:t>-te uspostave novih  vlasničkih  nad zemljom </a:t>
            </a:r>
          </a:p>
          <a:p>
            <a:pPr marL="285750" indent="-285750">
              <a:buFontTx/>
              <a:buChar char="-"/>
            </a:pPr>
            <a:r>
              <a:rPr lang="hr-HR" sz="2800" b="1" u="sng" dirty="0" smtClean="0"/>
              <a:t>1945.godine  zakonskim aktom  jugoslavenske  vlasti </a:t>
            </a:r>
            <a:r>
              <a:rPr lang="hr-HR" sz="2800" dirty="0" smtClean="0"/>
              <a:t>oduzimaju zemlju crkvama suradnicima fašista ,bogatim seljacima</a:t>
            </a:r>
          </a:p>
          <a:p>
            <a:pPr marL="285750" indent="-285750">
              <a:buFontTx/>
              <a:buChar char="-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985852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346" y="465667"/>
            <a:ext cx="9905998" cy="1905000"/>
          </a:xfrm>
        </p:spPr>
        <p:txBody>
          <a:bodyPr>
            <a:normAutofit/>
          </a:bodyPr>
          <a:lstStyle/>
          <a:p>
            <a:r>
              <a:rPr lang="hr-HR" sz="2800" b="1" u="sng" dirty="0" smtClean="0">
                <a:solidFill>
                  <a:srgbClr val="FF0000"/>
                </a:solidFill>
              </a:rPr>
              <a:t>Narodna</a:t>
            </a:r>
            <a:r>
              <a:rPr lang="hr-HR" sz="2800" b="1" u="sng" dirty="0" smtClean="0"/>
              <a:t> </a:t>
            </a:r>
            <a:r>
              <a:rPr lang="hr-HR" sz="2800" b="1" u="sng" dirty="0" smtClean="0">
                <a:solidFill>
                  <a:schemeClr val="tx1">
                    <a:lumMod val="95000"/>
                  </a:schemeClr>
                </a:solidFill>
              </a:rPr>
              <a:t>republika</a:t>
            </a:r>
            <a:r>
              <a:rPr lang="hr-HR" sz="2800" b="1" u="sng" dirty="0" smtClean="0"/>
              <a:t> </a:t>
            </a:r>
            <a:r>
              <a:rPr lang="hr-HR" sz="2800" b="1" u="sng" dirty="0" smtClean="0">
                <a:solidFill>
                  <a:srgbClr val="00B0F0"/>
                </a:solidFill>
              </a:rPr>
              <a:t>hrvatska</a:t>
            </a:r>
            <a:endParaRPr lang="hr-HR" sz="2800" b="1" u="sng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867" y="1998133"/>
            <a:ext cx="11048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1945.Godine u Zagrebu  </a:t>
            </a:r>
            <a:r>
              <a:rPr lang="hr-HR" b="1" u="sng" dirty="0" smtClean="0">
                <a:solidFill>
                  <a:srgbClr val="FF0000"/>
                </a:solidFill>
              </a:rPr>
              <a:t>ZAVNOH preimenovan  u   Narodni sabor  Hrvatske </a:t>
            </a:r>
          </a:p>
          <a:p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-1946.godine   Hrvatska   postala   </a:t>
            </a:r>
            <a:r>
              <a:rPr lang="hr-HR" b="1" u="sng" dirty="0" smtClean="0">
                <a:solidFill>
                  <a:srgbClr val="FF0000"/>
                </a:solidFill>
              </a:rPr>
              <a:t>Narodna Republika   Hrvatska 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>
                    <a:lumMod val="95000"/>
                  </a:schemeClr>
                </a:solidFill>
              </a:rPr>
              <a:t>h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rvati   su bili  slabo  zastupani   u drzavnim  sluzbama 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>
                    <a:lumMod val="95000"/>
                  </a:schemeClr>
                </a:solidFill>
              </a:rPr>
              <a:t>p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a su </a:t>
            </a:r>
            <a:r>
              <a:rPr lang="hr-HR" b="1" dirty="0" smtClean="0">
                <a:solidFill>
                  <a:srgbClr val="FF0000"/>
                </a:solidFill>
              </a:rPr>
              <a:t>mnogi   hrvati  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napustili domovinu i  otišli u inuzemstvo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>
                    <a:lumMod val="95000"/>
                  </a:schemeClr>
                </a:solidFill>
              </a:rPr>
              <a:t>n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eki su se našli  pod udarom   jugoslavenske   </a:t>
            </a:r>
            <a:r>
              <a:rPr lang="hr-HR" b="1" u="sng" dirty="0" smtClean="0">
                <a:solidFill>
                  <a:srgbClr val="FF0000"/>
                </a:solidFill>
              </a:rPr>
              <a:t>SLUZBE DRZAVNE SIGURNOSTI</a:t>
            </a:r>
          </a:p>
          <a:p>
            <a:pPr marL="285750" indent="-285750">
              <a:buFontTx/>
              <a:buChar char="-"/>
            </a:pPr>
            <a:endParaRPr lang="hr-HR" b="1" u="sng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13" y="3690937"/>
            <a:ext cx="2133600" cy="2600325"/>
          </a:xfrm>
        </p:spPr>
      </p:pic>
      <p:sp>
        <p:nvSpPr>
          <p:cNvPr id="8" name="TextBox 7"/>
          <p:cNvSpPr txBox="1"/>
          <p:nvPr/>
        </p:nvSpPr>
        <p:spPr>
          <a:xfrm>
            <a:off x="7069667" y="466793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 Narodne Republike Hrvatske 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65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541867"/>
            <a:ext cx="9905998" cy="1905000"/>
          </a:xfrm>
        </p:spPr>
        <p:txBody>
          <a:bodyPr/>
          <a:lstStyle/>
          <a:p>
            <a:r>
              <a:rPr lang="hr-HR" b="1" u="sng" dirty="0" smtClean="0"/>
              <a:t>Promjene granica</a:t>
            </a:r>
            <a:endParaRPr lang="hr-H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541866" y="2666999"/>
            <a:ext cx="10126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-poslje rata ostaje reriješeno pitanje određivanje granica  između   federalnih republika</a:t>
            </a:r>
          </a:p>
          <a:p>
            <a:r>
              <a:rPr lang="hr-HR" sz="2400" dirty="0" smtClean="0"/>
              <a:t>-ali i razgraničenja s Italijom</a:t>
            </a:r>
          </a:p>
          <a:p>
            <a:r>
              <a:rPr lang="hr-HR" sz="2400" dirty="0" smtClean="0"/>
              <a:t>1945.godine  savezna komisija  oduzela  Hrvatskoj  cjelokupni istočni  i  srednji  Srijem te dio  zapadnog  i  dodijelila  ga Srbiji 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091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947" y="567266"/>
            <a:ext cx="9905998" cy="1905000"/>
          </a:xfrm>
        </p:spPr>
        <p:txBody>
          <a:bodyPr/>
          <a:lstStyle/>
          <a:p>
            <a:r>
              <a:rPr lang="hr-HR" dirty="0" smtClean="0"/>
              <a:t>O</a:t>
            </a:r>
            <a:r>
              <a:rPr lang="hr-HR" sz="2400" dirty="0" smtClean="0"/>
              <a:t>bnova</a:t>
            </a:r>
            <a:r>
              <a:rPr lang="hr-HR" dirty="0" smtClean="0"/>
              <a:t>  </a:t>
            </a:r>
            <a:r>
              <a:rPr lang="hr-HR" sz="2400" dirty="0" smtClean="0"/>
              <a:t>zemlje</a:t>
            </a:r>
            <a:endParaRPr lang="hr-HR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20" y="4310743"/>
            <a:ext cx="4047609" cy="2356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23109" y="2342606"/>
            <a:ext cx="1030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-mjesec dana  po završetku rata  puštena je u promet zeljeznicka pruga </a:t>
            </a:r>
            <a:r>
              <a:rPr lang="hr-HR" b="1" dirty="0" smtClean="0">
                <a:solidFill>
                  <a:srgbClr val="FFFF00"/>
                </a:solidFill>
              </a:rPr>
              <a:t>Zagreb-Zemun</a:t>
            </a:r>
            <a:r>
              <a:rPr lang="hr-HR" dirty="0" smtClean="0"/>
              <a:t> </a:t>
            </a:r>
          </a:p>
          <a:p>
            <a:r>
              <a:rPr lang="hr-HR" dirty="0" smtClean="0"/>
              <a:t>-tri godine poslije započela  je izgradnja moderne,asfaltne ceste  </a:t>
            </a:r>
            <a:r>
              <a:rPr lang="hr-HR" b="1" dirty="0" smtClean="0">
                <a:solidFill>
                  <a:srgbClr val="FFFF00"/>
                </a:solidFill>
              </a:rPr>
              <a:t>Zagreb-Beograd</a:t>
            </a:r>
            <a:r>
              <a:rPr lang="hr-HR" dirty="0" smtClean="0"/>
              <a:t> </a:t>
            </a:r>
          </a:p>
          <a:p>
            <a:r>
              <a:rPr lang="hr-HR" dirty="0" smtClean="0"/>
              <a:t>-jedna od najvaznijih  zeljeznickih projekata dovršena je </a:t>
            </a:r>
            <a:r>
              <a:rPr lang="hr-HR" b="1" dirty="0" smtClean="0">
                <a:solidFill>
                  <a:srgbClr val="FF0000"/>
                </a:solidFill>
              </a:rPr>
              <a:t>Unska pruga </a:t>
            </a:r>
          </a:p>
          <a:p>
            <a:r>
              <a:rPr lang="hr-HR" dirty="0" smtClean="0"/>
              <a:t>-otvarane su nove škole,fakulteti, i razne kulturne ustanove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3627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Prezentaciju napravio:Gabriel Ljubej 8.b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9490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105</TotalTime>
  <Words>368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Mesh</vt:lpstr>
      <vt:lpstr>Federativna narodna republika jugoslavija</vt:lpstr>
      <vt:lpstr>PowerPoint Presentation</vt:lpstr>
      <vt:lpstr>PowerPoint Presentation</vt:lpstr>
      <vt:lpstr> </vt:lpstr>
      <vt:lpstr>Agrarna reforma</vt:lpstr>
      <vt:lpstr>Narodna republika hrvatska</vt:lpstr>
      <vt:lpstr>Promjene granica</vt:lpstr>
      <vt:lpstr>Obnova  zemlje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Federativna narodna republika jugoslavija</dc:title>
  <dc:creator>Gabriel</dc:creator>
  <cp:lastModifiedBy>Gabriel</cp:lastModifiedBy>
  <cp:revision>15</cp:revision>
  <dcterms:created xsi:type="dcterms:W3CDTF">2017-12-10T10:16:10Z</dcterms:created>
  <dcterms:modified xsi:type="dcterms:W3CDTF">2017-12-10T12:01:55Z</dcterms:modified>
</cp:coreProperties>
</file>