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4" r:id="rId8"/>
    <p:sldId id="261" r:id="rId9"/>
    <p:sldId id="276" r:id="rId10"/>
    <p:sldId id="275" r:id="rId11"/>
    <p:sldId id="262" r:id="rId12"/>
    <p:sldId id="271" r:id="rId13"/>
    <p:sldId id="272" r:id="rId14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131F9-05FE-49DE-92C8-6B812B9BB146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277FB5-421B-48D0-A6B8-3E99BFD14656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96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345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706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319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5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717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111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901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4674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172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159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hr-HR" dirty="0"/>
              <a:t>Kliknite da biste uredili stil naslova matrice</a:t>
            </a:r>
          </a:p>
        </p:txBody>
      </p:sp>
      <p:grpSp>
        <p:nvGrpSpPr>
          <p:cNvPr id="256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9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učni oblik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F569CE-0776-4156-A833-53D066A9A27C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50D940-9584-4E15-A4F3-9801683B5B01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6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3CCFE-DB4E-4A11-830D-A5FFDAA28995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255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7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209287-0F25-401D-AF0E-3D21B214D69D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58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6AA99-9553-4153-BC7E-03D77CAB714E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60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učni oblik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AEF402-B967-4332-81B2-53A28E205671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5" name="Rezervirano mjesto za sadržaj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56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8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9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C308E6-EE8E-4531-A3EB-39BBFBB81FE8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F82672-D62C-4FC9-9B1C-0B16EE5F5739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grpSp>
        <p:nvGrpSpPr>
          <p:cNvPr id="615" name="okvir" descr="Slika okvi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779344-90CE-4489-A779-78C916EF3703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614" name="okvir" descr="Slika okvi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učni oblik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učni oblik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učni oblik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učni oblik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F7218-2603-494F-AB8D-F606DD96D41D}" type="datetime1">
              <a:rPr lang="hr-HR" smtClean="0"/>
              <a:t>1.12.2017.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9FFDCE-2C48-42C0-9884-A5D8995316E5}" type="datetime1">
              <a:rPr lang="hr-HR" noProof="0" smtClean="0"/>
              <a:t>1.12.2017.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hr-HR" b="1" dirty="0"/>
              <a:t>Auschwitz – najveći nacistički logor smrti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hr-HR" dirty="0"/>
              <a:t>Bruna </a:t>
            </a:r>
            <a:r>
              <a:rPr lang="hr-HR" dirty="0" err="1"/>
              <a:t>Tičak</a:t>
            </a:r>
            <a:r>
              <a:rPr lang="hr-HR" dirty="0"/>
              <a:t>, 8b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/>
              <a:t>Oslobađanje logora Auschwitz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522414" y="1905000"/>
            <a:ext cx="7308302" cy="4267200"/>
          </a:xfrm>
        </p:spPr>
        <p:txBody>
          <a:bodyPr rtlCol="0">
            <a:normAutofit fontScale="77500" lnSpcReduction="20000"/>
          </a:bodyPr>
          <a:lstStyle/>
          <a:p>
            <a:r>
              <a:rPr lang="hr-HR" dirty="0"/>
              <a:t>Crvena armija je sredinom siječnja napredovala duboko kroz Poljsku. Nakon što je oslobodila Varšavu i Krakow, sovjetske su postrojbe krenule prema Auschwitzu. </a:t>
            </a:r>
          </a:p>
          <a:p>
            <a:r>
              <a:rPr lang="hr-HR" dirty="0"/>
              <a:t>Nacisti su 18. siječnja proveli posljednju prozivku i sa </a:t>
            </a:r>
            <a:r>
              <a:rPr lang="hr-HR" dirty="0">
                <a:solidFill>
                  <a:srgbClr val="FFFF00"/>
                </a:solidFill>
              </a:rPr>
              <a:t>60.000</a:t>
            </a:r>
            <a:r>
              <a:rPr lang="hr-HR" dirty="0"/>
              <a:t> logoraša pješke krenuli prema unutrašnjosti </a:t>
            </a:r>
            <a:r>
              <a:rPr lang="hr-HR" dirty="0" err="1"/>
              <a:t>Reicha</a:t>
            </a:r>
            <a:r>
              <a:rPr lang="hr-HR" dirty="0"/>
              <a:t>. Oni koji su bili </a:t>
            </a:r>
            <a:r>
              <a:rPr lang="hr-HR" dirty="0" err="1"/>
              <a:t>prebolesni</a:t>
            </a:r>
            <a:r>
              <a:rPr lang="hr-HR" dirty="0"/>
              <a:t> za hodanje ostavljeni su sa planom da ih se </a:t>
            </a:r>
            <a:r>
              <a:rPr lang="hr-HR" dirty="0" err="1"/>
              <a:t>strelja</a:t>
            </a:r>
            <a:r>
              <a:rPr lang="hr-HR" dirty="0"/>
              <a:t>. </a:t>
            </a:r>
          </a:p>
          <a:p>
            <a:r>
              <a:rPr lang="hr-HR" dirty="0"/>
              <a:t>U pratnji SS-ovaca nije bilo zastajkivanja koje se kažnjavalo metkom. Oko </a:t>
            </a:r>
            <a:r>
              <a:rPr lang="hr-HR" dirty="0">
                <a:solidFill>
                  <a:srgbClr val="FFFF00"/>
                </a:solidFill>
              </a:rPr>
              <a:t>20.000</a:t>
            </a:r>
            <a:r>
              <a:rPr lang="hr-HR" dirty="0"/>
              <a:t> logoraša je stiglo do logora </a:t>
            </a:r>
            <a:r>
              <a:rPr lang="hr-HR" dirty="0" err="1"/>
              <a:t>Bergen-Belsen</a:t>
            </a:r>
            <a:r>
              <a:rPr lang="hr-HR" dirty="0"/>
              <a:t>. </a:t>
            </a:r>
          </a:p>
          <a:p>
            <a:r>
              <a:rPr lang="hr-HR" dirty="0"/>
              <a:t>322 divizija Crvene armije je 27. siječnja 1945. oslobodila logor Auschwitz što je onemogućio strijeljanje bolesnih – njih oko </a:t>
            </a:r>
            <a:r>
              <a:rPr lang="hr-HR" dirty="0">
                <a:solidFill>
                  <a:srgbClr val="FFFF00"/>
                </a:solidFill>
              </a:rPr>
              <a:t>7.000</a:t>
            </a:r>
            <a:r>
              <a:rPr lang="hr-HR" dirty="0"/>
              <a:t>. </a:t>
            </a:r>
          </a:p>
          <a:p>
            <a:r>
              <a:rPr lang="hr-HR" dirty="0"/>
              <a:t>Plinske komore su prije odlaska minirane i uništene kako dokazi ne bi ostali. </a:t>
            </a:r>
          </a:p>
          <a:p>
            <a:r>
              <a:rPr lang="hr-HR" dirty="0"/>
              <a:t>Sovjeti su Auschwitz do 1947. koristili kao svoj zatvor, a nakon toga ga je poljska vlada preuredila u muzej.</a:t>
            </a: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7B31C2A-35B7-46CD-AB7D-4A821DC53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48" y="1772816"/>
            <a:ext cx="3560854" cy="2244080"/>
          </a:xfrm>
          <a:prstGeom prst="rect">
            <a:avLst/>
          </a:prstGeom>
        </p:spPr>
      </p:pic>
      <p:pic>
        <p:nvPicPr>
          <p:cNvPr id="5" name="Slika 4" descr="Slika na kojoj se prikazuje na zatvorenom, zid, biblioteka&#10;&#10;Opis je generiran uz vrlo visoku pouzdanost">
            <a:extLst>
              <a:ext uri="{FF2B5EF4-FFF2-40B4-BE49-F238E27FC236}">
                <a16:creationId xmlns:a16="http://schemas.microsoft.com/office/drawing/2014/main" id="{22782BF9-063C-4DE5-907E-9A66B2DFC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48" y="4149080"/>
            <a:ext cx="3572042" cy="26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 zatvorenom, zid&#10;&#10;Opis je generiran uz vrlo visoku pouzdanost">
            <a:extLst>
              <a:ext uri="{FF2B5EF4-FFF2-40B4-BE49-F238E27FC236}">
                <a16:creationId xmlns:a16="http://schemas.microsoft.com/office/drawing/2014/main" id="{F6317559-71D1-4DF5-AA1F-6EABDD41F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novine, plaketa, na otvorenom&#10;&#10;Opis je generiran uz vrlo visoku pouzdanost">
            <a:extLst>
              <a:ext uri="{FF2B5EF4-FFF2-40B4-BE49-F238E27FC236}">
                <a16:creationId xmlns:a16="http://schemas.microsoft.com/office/drawing/2014/main" id="{6B065BB4-26B7-4218-A7F1-44AEF0FF2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574019"/>
            <a:ext cx="3744416" cy="3583173"/>
          </a:xfrm>
          <a:prstGeom prst="rect">
            <a:avLst/>
          </a:prstGeom>
        </p:spPr>
      </p:pic>
      <p:pic>
        <p:nvPicPr>
          <p:cNvPr id="5" name="Slika 4" descr="Slika na kojoj se prikazuje tekst, plaketa, na otvorenom&#10;&#10;Opis je generiran uz vrlo visoku pouzdanost">
            <a:extLst>
              <a:ext uri="{FF2B5EF4-FFF2-40B4-BE49-F238E27FC236}">
                <a16:creationId xmlns:a16="http://schemas.microsoft.com/office/drawing/2014/main" id="{1820F130-605E-4F27-9B9B-FFDD54E68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65" y="1574018"/>
            <a:ext cx="6481920" cy="35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 otvorenom, osoba, zgrada, tlo&#10;&#10;Opis je generiran uz vrlo visoku pouzdanost">
            <a:extLst>
              <a:ext uri="{FF2B5EF4-FFF2-40B4-BE49-F238E27FC236}">
                <a16:creationId xmlns:a16="http://schemas.microsoft.com/office/drawing/2014/main" id="{CB1F3297-D1FD-4A01-BD20-FE48D3CD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67" y="386672"/>
            <a:ext cx="7919290" cy="60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Auschwitz – logor smrti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522414" y="1905000"/>
            <a:ext cx="7452318" cy="4267200"/>
          </a:xfrm>
        </p:spPr>
        <p:txBody>
          <a:bodyPr rtlCol="0">
            <a:normAutofit fontScale="92500" lnSpcReduction="10000"/>
          </a:bodyPr>
          <a:lstStyle/>
          <a:p>
            <a:r>
              <a:rPr lang="hr-HR" dirty="0"/>
              <a:t>Najzloglasniji logor u sustavu nacističkih logora </a:t>
            </a:r>
          </a:p>
          <a:p>
            <a:r>
              <a:rPr lang="hr-HR" dirty="0"/>
              <a:t>Od </a:t>
            </a:r>
            <a:r>
              <a:rPr lang="hr-HR" b="1" dirty="0"/>
              <a:t>14. lipnja </a:t>
            </a:r>
            <a:r>
              <a:rPr lang="hr-HR" b="1" dirty="0">
                <a:solidFill>
                  <a:srgbClr val="FFFF00"/>
                </a:solidFill>
              </a:rPr>
              <a:t>1940</a:t>
            </a:r>
            <a:r>
              <a:rPr lang="hr-HR" b="1" dirty="0"/>
              <a:t>. </a:t>
            </a:r>
            <a:r>
              <a:rPr lang="hr-HR" dirty="0"/>
              <a:t>do </a:t>
            </a:r>
            <a:r>
              <a:rPr lang="hr-HR" b="1" dirty="0"/>
              <a:t>27. siječnja </a:t>
            </a:r>
            <a:r>
              <a:rPr lang="hr-HR" b="1" dirty="0">
                <a:solidFill>
                  <a:srgbClr val="FFFF00"/>
                </a:solidFill>
              </a:rPr>
              <a:t>1945</a:t>
            </a:r>
            <a:r>
              <a:rPr lang="hr-HR" b="1" dirty="0"/>
              <a:t>. </a:t>
            </a:r>
            <a:r>
              <a:rPr lang="hr-HR" dirty="0"/>
              <a:t>u tom je logoru pobijeno oko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hr-HR" b="1" dirty="0">
                <a:solidFill>
                  <a:srgbClr val="FFFF00"/>
                </a:solidFill>
              </a:rPr>
              <a:t>1.100.000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hr-HR" dirty="0"/>
              <a:t>ljudi. </a:t>
            </a:r>
          </a:p>
          <a:p>
            <a:r>
              <a:rPr lang="hr-HR" dirty="0"/>
              <a:t>Većina ubijenih stradala je već prvi dan po dolasku u logor, dok su preostali iščekivali smrt od gladi, iscrpljenosti i robovskog rada. </a:t>
            </a:r>
          </a:p>
          <a:p>
            <a:r>
              <a:rPr lang="hr-HR" dirty="0"/>
              <a:t>Među žrtvama </a:t>
            </a:r>
            <a:r>
              <a:rPr lang="hr-HR" b="1" dirty="0"/>
              <a:t>90%</a:t>
            </a:r>
            <a:r>
              <a:rPr lang="hr-HR" dirty="0"/>
              <a:t> su bili Židovi, a zatim su tu stradali Poljaci, Romi, sovjetski ratni zarobljenici, homoseksualci i pripadnici drugih narodnosti i religijskih skupina. </a:t>
            </a:r>
          </a:p>
          <a:p>
            <a:r>
              <a:rPr lang="hr-HR" dirty="0"/>
              <a:t>Po oslobođenju u logoru je pronađeno oko 7.000 ljudi u iznimno lošem stanju.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14D4F7F-DF4C-4D6E-9049-12DAC87B8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1677454"/>
            <a:ext cx="3460242" cy="1944216"/>
          </a:xfrm>
          <a:prstGeom prst="rect">
            <a:avLst/>
          </a:prstGeom>
        </p:spPr>
      </p:pic>
      <p:pic>
        <p:nvPicPr>
          <p:cNvPr id="5" name="Slika 4" descr="Slika na kojoj se prikazuje na otvorenom, nebo, fotografija, tlo&#10;&#10;Opis je generiran uz vrlo visoku pouzdanost">
            <a:extLst>
              <a:ext uri="{FF2B5EF4-FFF2-40B4-BE49-F238E27FC236}">
                <a16:creationId xmlns:a16="http://schemas.microsoft.com/office/drawing/2014/main" id="{0D96C889-5DAF-4BBF-9A70-680DACE94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3" y="3861048"/>
            <a:ext cx="3460242" cy="24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/>
              <a:t>Uspostava logora Auschwitz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522414" y="1905000"/>
            <a:ext cx="7308302" cy="4267200"/>
          </a:xfrm>
        </p:spPr>
        <p:txBody>
          <a:bodyPr rtlCol="0">
            <a:normAutofit/>
          </a:bodyPr>
          <a:lstStyle/>
          <a:p>
            <a:r>
              <a:rPr lang="hr-HR" dirty="0"/>
              <a:t>Dolaskom na vlast </a:t>
            </a:r>
            <a:r>
              <a:rPr lang="hr-HR" dirty="0">
                <a:solidFill>
                  <a:srgbClr val="FFFF00"/>
                </a:solidFill>
              </a:rPr>
              <a:t>1933.</a:t>
            </a:r>
            <a:r>
              <a:rPr lang="hr-HR" dirty="0"/>
              <a:t> godine  nacisti počinju zatvarati svoje političke protivnike. Tijekom te godine diljem Njemačke je osnovano pedesetak logora u kojima su zatvarali prvenstveno komuniste, pripadnike socijalističke stranke i sindikaliste. </a:t>
            </a:r>
          </a:p>
          <a:p>
            <a:r>
              <a:rPr lang="hr-HR" dirty="0"/>
              <a:t>Termini za logore:</a:t>
            </a:r>
          </a:p>
          <a:p>
            <a:pPr lvl="1"/>
            <a:r>
              <a:rPr lang="hr-HR" sz="2400" dirty="0" err="1">
                <a:solidFill>
                  <a:srgbClr val="FFFF00"/>
                </a:solidFill>
              </a:rPr>
              <a:t>Schutzhaftlager</a:t>
            </a:r>
            <a:r>
              <a:rPr lang="hr-HR" sz="2400" dirty="0"/>
              <a:t> (zaštitni kamp ili pritvor) </a:t>
            </a:r>
          </a:p>
          <a:p>
            <a:pPr lvl="1"/>
            <a:r>
              <a:rPr lang="hr-HR" sz="2400" dirty="0" err="1">
                <a:solidFill>
                  <a:srgbClr val="FFFF00"/>
                </a:solidFill>
              </a:rPr>
              <a:t>Konzentrationslager</a:t>
            </a:r>
            <a:r>
              <a:rPr lang="hr-HR" sz="2400" dirty="0">
                <a:solidFill>
                  <a:srgbClr val="FFFF00"/>
                </a:solidFill>
              </a:rPr>
              <a:t> </a:t>
            </a:r>
            <a:r>
              <a:rPr lang="hr-HR" sz="2400" dirty="0"/>
              <a:t>(koncentracioni logor)</a:t>
            </a:r>
          </a:p>
        </p:txBody>
      </p:sp>
    </p:spTree>
    <p:extLst>
      <p:ext uri="{BB962C8B-B14F-4D97-AF65-F5344CB8AC3E}">
        <p14:creationId xmlns:p14="http://schemas.microsoft.com/office/powerpoint/2010/main" val="23843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/>
              <a:t>Uspostava logora Auschwitz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522414" y="1905000"/>
            <a:ext cx="6588222" cy="4404320"/>
          </a:xfrm>
        </p:spPr>
        <p:txBody>
          <a:bodyPr rtlCol="0">
            <a:normAutofit fontScale="85000" lnSpcReduction="10000"/>
          </a:bodyPr>
          <a:lstStyle/>
          <a:p>
            <a:r>
              <a:rPr lang="hr-HR" dirty="0"/>
              <a:t>Logore su u svojim rukama držali policija, SS i SA odredi. </a:t>
            </a:r>
          </a:p>
          <a:p>
            <a:r>
              <a:rPr lang="hr-HR" dirty="0"/>
              <a:t>U srpnju 1934. za upravu logora uspostavljena je nova organizacija </a:t>
            </a:r>
            <a:r>
              <a:rPr lang="hr-HR" dirty="0">
                <a:solidFill>
                  <a:srgbClr val="FFFF00"/>
                </a:solidFill>
              </a:rPr>
              <a:t>SS- </a:t>
            </a:r>
            <a:r>
              <a:rPr lang="hr-HR" dirty="0" err="1">
                <a:solidFill>
                  <a:srgbClr val="FFFF00"/>
                </a:solidFill>
              </a:rPr>
              <a:t>Totenkopfverbände</a:t>
            </a:r>
            <a:r>
              <a:rPr lang="hr-HR" dirty="0"/>
              <a:t>. </a:t>
            </a:r>
          </a:p>
          <a:p>
            <a:r>
              <a:rPr lang="hr-HR" dirty="0"/>
              <a:t>Privođenje su provodili </a:t>
            </a:r>
            <a:r>
              <a:rPr lang="hr-HR" dirty="0">
                <a:solidFill>
                  <a:srgbClr val="FF0000"/>
                </a:solidFill>
              </a:rPr>
              <a:t>Gestapo</a:t>
            </a:r>
            <a:r>
              <a:rPr lang="hr-HR" dirty="0"/>
              <a:t> (</a:t>
            </a:r>
            <a:r>
              <a:rPr lang="bs-Latn-BA" b="1" i="1" dirty="0"/>
              <a:t>Ge</a:t>
            </a:r>
            <a:r>
              <a:rPr lang="bs-Latn-BA" i="1" dirty="0"/>
              <a:t>heime </a:t>
            </a:r>
            <a:r>
              <a:rPr lang="bs-Latn-BA" b="1" i="1" dirty="0"/>
              <a:t>Sta</a:t>
            </a:r>
            <a:r>
              <a:rPr lang="bs-Latn-BA" i="1" dirty="0"/>
              <a:t>ats </a:t>
            </a:r>
            <a:r>
              <a:rPr lang="bs-Latn-BA" b="1" i="1" dirty="0"/>
              <a:t>Po</a:t>
            </a:r>
            <a:r>
              <a:rPr lang="bs-Latn-BA" i="1" dirty="0"/>
              <a:t>lizei</a:t>
            </a:r>
            <a:r>
              <a:rPr lang="bs-Latn-BA" dirty="0"/>
              <a:t>- tajna državna policija) </a:t>
            </a:r>
            <a:r>
              <a:rPr lang="hr-HR" dirty="0"/>
              <a:t>i </a:t>
            </a:r>
            <a:r>
              <a:rPr lang="hr-HR" dirty="0">
                <a:solidFill>
                  <a:srgbClr val="FF0000"/>
                </a:solidFill>
              </a:rPr>
              <a:t>njemačka kriminalistička policija</a:t>
            </a:r>
            <a:endParaRPr lang="hr-HR" dirty="0"/>
          </a:p>
          <a:p>
            <a:r>
              <a:rPr lang="hr-HR" dirty="0"/>
              <a:t>1939. je osnovan RSHA (</a:t>
            </a:r>
            <a:r>
              <a:rPr lang="hr-HR" dirty="0" err="1">
                <a:solidFill>
                  <a:srgbClr val="FFFF00"/>
                </a:solidFill>
              </a:rPr>
              <a:t>Reichssicherheitshauptamt</a:t>
            </a:r>
            <a:r>
              <a:rPr lang="hr-HR" dirty="0"/>
              <a:t>) - glavni ured sigurnosti njemačkoj </a:t>
            </a:r>
            <a:r>
              <a:rPr lang="hr-HR" dirty="0" err="1"/>
              <a:t>rajha</a:t>
            </a:r>
            <a:endParaRPr lang="hr-HR" dirty="0"/>
          </a:p>
          <a:p>
            <a:r>
              <a:rPr lang="hr-HR" dirty="0"/>
              <a:t>U prijeratnom razdoblju svi logori su bili na </a:t>
            </a:r>
            <a:r>
              <a:rPr lang="hr-HR" b="1" dirty="0"/>
              <a:t>njemačkom području</a:t>
            </a:r>
            <a:r>
              <a:rPr lang="hr-HR" dirty="0"/>
              <a:t>, a logoraši su bili sa njemačkog područja.</a:t>
            </a:r>
          </a:p>
          <a:p>
            <a:r>
              <a:rPr lang="hr-HR" dirty="0"/>
              <a:t>Širenjem rata i njemačkog područja osnivani su novi logori na području </a:t>
            </a:r>
            <a:r>
              <a:rPr lang="hr-HR" b="1" dirty="0"/>
              <a:t>Poljske</a:t>
            </a:r>
            <a:r>
              <a:rPr lang="hr-HR" dirty="0"/>
              <a:t> i </a:t>
            </a:r>
            <a:r>
              <a:rPr lang="hr-HR" b="1" dirty="0"/>
              <a:t>istočne Europe</a:t>
            </a:r>
            <a:r>
              <a:rPr lang="hr-HR" dirty="0"/>
              <a:t>.</a:t>
            </a:r>
          </a:p>
        </p:txBody>
      </p:sp>
      <p:pic>
        <p:nvPicPr>
          <p:cNvPr id="3" name="Slika 2" descr="Slika na kojoj se prikazuje isječak crteža, tekst&#10;&#10;Opis je generiran uz vrlo visoku pouzdanost">
            <a:extLst>
              <a:ext uri="{FF2B5EF4-FFF2-40B4-BE49-F238E27FC236}">
                <a16:creationId xmlns:a16="http://schemas.microsoft.com/office/drawing/2014/main" id="{2255835E-9DA1-486D-815A-75799590D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74" y="1073001"/>
            <a:ext cx="2095500" cy="14001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A4E79F7-7ED4-4006-9308-A193D41FF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31" y="3068960"/>
            <a:ext cx="3736505" cy="26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/>
              <a:t>Dopremanje u logor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841343" y="1844824"/>
            <a:ext cx="5984741" cy="4267200"/>
          </a:xfrm>
        </p:spPr>
        <p:txBody>
          <a:bodyPr rtlCol="0">
            <a:normAutofit/>
          </a:bodyPr>
          <a:lstStyle/>
          <a:p>
            <a:r>
              <a:rPr lang="hr-HR" dirty="0"/>
              <a:t>Žrtve su dopremane u logor u stočnim i teretnim vagonima </a:t>
            </a:r>
          </a:p>
          <a:p>
            <a:r>
              <a:rPr lang="hr-HR" dirty="0"/>
              <a:t>Često su putovali danima u prenapučenim vagonima bez vode, hrane i toaleta.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1AC5425-99EE-490D-AECC-59989CB69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06" y="456983"/>
            <a:ext cx="5108717" cy="2972018"/>
          </a:xfrm>
          <a:prstGeom prst="rect">
            <a:avLst/>
          </a:prstGeom>
        </p:spPr>
      </p:pic>
      <p:pic>
        <p:nvPicPr>
          <p:cNvPr id="9" name="Slika 8" descr="Slika na kojoj se prikazuje na otvorenom, nebo, osoba, grupa&#10;&#10;Opis je generiran uz vrlo visoku pouzdanost">
            <a:extLst>
              <a:ext uri="{FF2B5EF4-FFF2-40B4-BE49-F238E27FC236}">
                <a16:creationId xmlns:a16="http://schemas.microsoft.com/office/drawing/2014/main" id="{2DD54E32-6C19-4F26-9F48-5C24D1A30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" y="3886050"/>
            <a:ext cx="3596416" cy="2697312"/>
          </a:xfrm>
          <a:prstGeom prst="rect">
            <a:avLst/>
          </a:prstGeom>
        </p:spPr>
      </p:pic>
      <p:pic>
        <p:nvPicPr>
          <p:cNvPr id="11" name="Slika 10" descr="Slika na kojoj se prikazuje osoba, fotografija, na otvorenom, grupa&#10;&#10;Opis je generiran uz vrlo visoku pouzdanost">
            <a:extLst>
              <a:ext uri="{FF2B5EF4-FFF2-40B4-BE49-F238E27FC236}">
                <a16:creationId xmlns:a16="http://schemas.microsoft.com/office/drawing/2014/main" id="{EFBCBBBA-714C-4AD5-8BD8-509A83D5B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13" y="3903951"/>
            <a:ext cx="3596417" cy="2697312"/>
          </a:xfrm>
          <a:prstGeom prst="rect">
            <a:avLst/>
          </a:prstGeom>
        </p:spPr>
      </p:pic>
      <p:pic>
        <p:nvPicPr>
          <p:cNvPr id="3" name="Slika 2" descr="Slika na kojoj se prikazuje zgrada, na otvorenom, fotografija, osoba&#10;&#10;Opis je generiran uz vrlo visoku pouzdanost">
            <a:extLst>
              <a:ext uri="{FF2B5EF4-FFF2-40B4-BE49-F238E27FC236}">
                <a16:creationId xmlns:a16="http://schemas.microsoft.com/office/drawing/2014/main" id="{C14E6C35-F25D-4271-A11C-063DCB19AD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/>
          <a:stretch/>
        </p:blipFill>
        <p:spPr>
          <a:xfrm>
            <a:off x="7611072" y="3903951"/>
            <a:ext cx="4321156" cy="26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soba, muškarac, kravata, nošenje&#10;&#10;Opis je generiran uz vrlo visoku pouzdanost">
            <a:extLst>
              <a:ext uri="{FF2B5EF4-FFF2-40B4-BE49-F238E27FC236}">
                <a16:creationId xmlns:a16="http://schemas.microsoft.com/office/drawing/2014/main" id="{137229F8-DA3B-4760-B38F-02DC41015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/>
          <a:stretch/>
        </p:blipFill>
        <p:spPr>
          <a:xfrm>
            <a:off x="8329376" y="4264972"/>
            <a:ext cx="3219570" cy="2403445"/>
          </a:xfrm>
          <a:prstGeom prst="rect">
            <a:avLst/>
          </a:prstGeom>
        </p:spPr>
      </p:pic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/>
              <a:t>Dopremanje u logor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841342" y="1844824"/>
            <a:ext cx="11013709" cy="4267200"/>
          </a:xfrm>
        </p:spPr>
        <p:txBody>
          <a:bodyPr rtlCol="0">
            <a:normAutofit/>
          </a:bodyPr>
          <a:lstStyle/>
          <a:p>
            <a:r>
              <a:rPr lang="hr-HR" dirty="0"/>
              <a:t>Žrtve su od svibnja 1944. dopremane direktno u logor i automatski bi bili likvidirani. Po dolasku u logor obavljala se selekcija u kojoj je većina žrtava odmah preusmjeravana na „tuširanje“ (</a:t>
            </a:r>
            <a:r>
              <a:rPr lang="hr-HR" dirty="0">
                <a:solidFill>
                  <a:srgbClr val="FFFF00"/>
                </a:solidFill>
              </a:rPr>
              <a:t>plinske komore</a:t>
            </a:r>
            <a:r>
              <a:rPr lang="hr-HR" dirty="0"/>
              <a:t>) dok je manji dio žrtava bio odabran za </a:t>
            </a:r>
            <a:r>
              <a:rPr lang="hr-HR" dirty="0">
                <a:solidFill>
                  <a:srgbClr val="FFFF00"/>
                </a:solidFill>
              </a:rPr>
              <a:t>robovski rad</a:t>
            </a:r>
            <a:r>
              <a:rPr lang="hr-HR" dirty="0"/>
              <a:t>.</a:t>
            </a:r>
          </a:p>
          <a:p>
            <a:r>
              <a:rPr lang="hr-HR" dirty="0"/>
              <a:t> „Robovima“ je od 1943. na lijevu podlakticu tetoviran broj na koji su se morali odazivati.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646AEC6-2ABE-471F-9500-1DC5965AA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2" y="4264973"/>
            <a:ext cx="4037786" cy="240344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6175A6B-14EC-4288-8F06-C5C74D4F5D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20" y="4264972"/>
            <a:ext cx="3350151" cy="24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fotografija, muškarac, staro, transport&#10;&#10;Opis je generiran uz visoku pouzdanost">
            <a:extLst>
              <a:ext uri="{FF2B5EF4-FFF2-40B4-BE49-F238E27FC236}">
                <a16:creationId xmlns:a16="http://schemas.microsoft.com/office/drawing/2014/main" id="{C5C853B0-0D3B-452C-A3B2-D7DFEC22E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1" y="5054876"/>
            <a:ext cx="2576434" cy="1714500"/>
          </a:xfrm>
          <a:prstGeom prst="rect">
            <a:avLst/>
          </a:prstGeom>
        </p:spPr>
      </p:pic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/>
              <a:t>Uvjeti “života” u Auschwitzu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522413" y="1905000"/>
            <a:ext cx="7768061" cy="4267200"/>
          </a:xfrm>
        </p:spPr>
        <p:txBody>
          <a:bodyPr rtlCol="0">
            <a:normAutofit/>
          </a:bodyPr>
          <a:lstStyle/>
          <a:p>
            <a:r>
              <a:rPr lang="hr-HR" dirty="0"/>
              <a:t>Logoraši robovi živjeli su u zidanim zgradama.</a:t>
            </a:r>
          </a:p>
          <a:p>
            <a:r>
              <a:rPr lang="hr-HR" dirty="0"/>
              <a:t>U početku su spavali na podu, a kasnije sa </a:t>
            </a:r>
            <a:br>
              <a:rPr lang="hr-HR" dirty="0"/>
            </a:br>
            <a:r>
              <a:rPr lang="hr-HR" dirty="0"/>
              <a:t>porastom njihova broja spavali su na drvenim </a:t>
            </a:r>
            <a:br>
              <a:rPr lang="hr-HR" dirty="0"/>
            </a:br>
            <a:r>
              <a:rPr lang="hr-HR" dirty="0"/>
              <a:t>krevetima. </a:t>
            </a:r>
          </a:p>
          <a:p>
            <a:r>
              <a:rPr lang="hr-HR" dirty="0"/>
              <a:t>Odjeća i donje rublje se mijenjalo svakih nekoliko mjeseci, a i čista je odmah bila prepuna uši i buha. Logoraši su po snijegu morali goli trčati do svojih baraka. </a:t>
            </a:r>
          </a:p>
        </p:txBody>
      </p:sp>
      <p:pic>
        <p:nvPicPr>
          <p:cNvPr id="3" name="Slika 2" descr="Slika na kojoj se prikazuje osoba, fotografija, na otvorenom, grupa&#10;&#10;Opis je generiran uz vrlo visoku pouzdanost">
            <a:extLst>
              <a:ext uri="{FF2B5EF4-FFF2-40B4-BE49-F238E27FC236}">
                <a16:creationId xmlns:a16="http://schemas.microsoft.com/office/drawing/2014/main" id="{41A1BA2D-4A7B-482D-9159-8D4BB1EAC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67" y="3068961"/>
            <a:ext cx="2634171" cy="3697458"/>
          </a:xfrm>
          <a:prstGeom prst="rect">
            <a:avLst/>
          </a:prstGeom>
        </p:spPr>
      </p:pic>
      <p:pic>
        <p:nvPicPr>
          <p:cNvPr id="5" name="Slika 4" descr="Slika na kojoj se prikazuje osoba, na zatvorenom, muškarac, fotografija&#10;&#10;Opis je generiran uz visoku pouzdanost">
            <a:extLst>
              <a:ext uri="{FF2B5EF4-FFF2-40B4-BE49-F238E27FC236}">
                <a16:creationId xmlns:a16="http://schemas.microsoft.com/office/drawing/2014/main" id="{6F7F5472-87B1-4EE2-BC3A-A5E3592B5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66" y="5067300"/>
            <a:ext cx="2657475" cy="1714500"/>
          </a:xfrm>
          <a:prstGeom prst="rect">
            <a:avLst/>
          </a:prstGeom>
        </p:spPr>
      </p:pic>
      <p:pic>
        <p:nvPicPr>
          <p:cNvPr id="9" name="Slika 8" descr="Slika na kojoj se prikazuje na otvorenom, nebo, fotografija, grupa&#10;&#10;Opis je generiran uz vrlo visoku pouzdanost">
            <a:extLst>
              <a:ext uri="{FF2B5EF4-FFF2-40B4-BE49-F238E27FC236}">
                <a16:creationId xmlns:a16="http://schemas.microsoft.com/office/drawing/2014/main" id="{AAF4366F-B8C7-4F16-8806-29811F92A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5067300"/>
            <a:ext cx="2453194" cy="1714500"/>
          </a:xfrm>
          <a:prstGeom prst="rect">
            <a:avLst/>
          </a:prstGeom>
        </p:spPr>
      </p:pic>
      <p:pic>
        <p:nvPicPr>
          <p:cNvPr id="17" name="Slika 16" descr="Slika na kojoj se prikazuje na otvorenom, zgrada, stablo, nebo&#10;&#10;Opis je generiran uz vrlo visoku pouzdanost">
            <a:extLst>
              <a:ext uri="{FF2B5EF4-FFF2-40B4-BE49-F238E27FC236}">
                <a16:creationId xmlns:a16="http://schemas.microsoft.com/office/drawing/2014/main" id="{7C0DBD37-B52F-4CFD-9EC8-0D1370767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67" y="274638"/>
            <a:ext cx="3681471" cy="27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/>
              <a:t>Dnevna rutina u Auschwitzu</a:t>
            </a:r>
            <a:endParaRPr lang="hr-HR" dirty="0"/>
          </a:p>
        </p:txBody>
      </p:sp>
      <p:sp>
        <p:nvSpPr>
          <p:cNvPr id="3" name="Rezervirano mjesto za sadržaj 13">
            <a:extLst>
              <a:ext uri="{FF2B5EF4-FFF2-40B4-BE49-F238E27FC236}">
                <a16:creationId xmlns:a16="http://schemas.microsoft.com/office/drawing/2014/main" id="{75D4E7CB-EC5A-4FE1-9853-A524DAB6FDBB}"/>
              </a:ext>
            </a:extLst>
          </p:cNvPr>
          <p:cNvSpPr txBox="1">
            <a:spLocks/>
          </p:cNvSpPr>
          <p:nvPr/>
        </p:nvSpPr>
        <p:spPr>
          <a:xfrm>
            <a:off x="1522413" y="1905000"/>
            <a:ext cx="10116615" cy="495300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U radnom logoru dan je započinjao u </a:t>
            </a:r>
            <a:r>
              <a:rPr lang="hr-HR" dirty="0">
                <a:solidFill>
                  <a:srgbClr val="FFFF00"/>
                </a:solidFill>
              </a:rPr>
              <a:t>4.30. </a:t>
            </a:r>
            <a:r>
              <a:rPr lang="hr-HR" dirty="0"/>
              <a:t>Logoraši su na zvuk zvona morali izjuriti iz baraka na doručak. Doručak se sastojao od pola litre mlake tekućine koju su SS-ovci zvali kava. Nakon toga kreće se na rad. Rad je mogao biti u tvornicama, rudnicima, poljoprivredi i gradnji. Svi poslovi su se najčešće obavljali samo uz najosnovniju opremu (lopate, motike, čekiće itd.). </a:t>
            </a:r>
          </a:p>
          <a:p>
            <a:r>
              <a:rPr lang="hr-HR" dirty="0"/>
              <a:t>Iako su gladovali morali su većinu poslova  raditi u trčećem koraku.  Kazna za nepoštivanje ovakve naredbe je bila uključivanje u posebne radne odjele sa ekstremnim zadacima sa kojih se često nitko nije vratio. </a:t>
            </a:r>
          </a:p>
          <a:p>
            <a:r>
              <a:rPr lang="hr-HR" dirty="0"/>
              <a:t>Povratak sa posla je bio grozna scena jer su preživjeli morali nositi tijela preminulih koji su morali biti prisutni na večernjoj prozivci.</a:t>
            </a:r>
          </a:p>
          <a:p>
            <a:r>
              <a:rPr lang="hr-HR" dirty="0"/>
              <a:t>U prozivkama se provjeravao broj logoraša i često su odugovlačene radi dodatnog mučenja logoraša, posebno ako su klimatski uvjeti bili teži (kiša, snijeg i niske temperature).</a:t>
            </a:r>
          </a:p>
          <a:p>
            <a:r>
              <a:rPr lang="hr-HR" dirty="0"/>
              <a:t>Kod prozivke česta je metoda bila da logoraši moraju čučati ili klečati sa rukama podignutima iznad glave. Oni koji to nisu izdržali bili su kažnjeni na razne načine, a najčešće sa 25 udaraca bičem. Nakon prozivke uslijedila je večera koja se najčešće sastojala od komada kruha sa nešto svinjske masti ili margarina i povremeno malo slane svinjetine. Logoraši koji nisu dobili ručak su eventualno dobili ostatke juhe od zelja ili repe.</a:t>
            </a: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/>
              <a:t>„Blok smrti” logora Auschwitz</a:t>
            </a:r>
            <a:endParaRPr lang="hr-HR" dirty="0"/>
          </a:p>
        </p:txBody>
      </p:sp>
      <p:sp>
        <p:nvSpPr>
          <p:cNvPr id="3" name="Rezervirano mjesto za sadržaj 13">
            <a:extLst>
              <a:ext uri="{FF2B5EF4-FFF2-40B4-BE49-F238E27FC236}">
                <a16:creationId xmlns:a16="http://schemas.microsoft.com/office/drawing/2014/main" id="{75D4E7CB-EC5A-4FE1-9853-A524DAB6FDBB}"/>
              </a:ext>
            </a:extLst>
          </p:cNvPr>
          <p:cNvSpPr txBox="1">
            <a:spLocks/>
          </p:cNvSpPr>
          <p:nvPr/>
        </p:nvSpPr>
        <p:spPr>
          <a:xfrm>
            <a:off x="1522413" y="1905000"/>
            <a:ext cx="10116615" cy="4953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Blok 11 logora Auschwitz nazivao se "Blok Smrti" jer se većina ubijanja u radnom dijelu logora odvijala u  Bloku 11 Auschwitza I. </a:t>
            </a:r>
          </a:p>
          <a:p>
            <a:r>
              <a:rPr lang="hr-HR" dirty="0"/>
              <a:t>Metode su bile strijeljanje, vješanje, izgladnjivanje i plinske komore. </a:t>
            </a:r>
          </a:p>
          <a:p>
            <a:r>
              <a:rPr lang="hr-HR" dirty="0"/>
              <a:t>Logoraši odvedeni u </a:t>
            </a:r>
            <a:r>
              <a:rPr lang="hr-HR" dirty="0">
                <a:solidFill>
                  <a:srgbClr val="FFFF00"/>
                </a:solidFill>
              </a:rPr>
              <a:t>Blok 11 </a:t>
            </a:r>
            <a:r>
              <a:rPr lang="hr-HR" dirty="0"/>
              <a:t>nikad se nisu vraćali.</a:t>
            </a:r>
          </a:p>
          <a:p>
            <a:r>
              <a:rPr lang="hr-HR" dirty="0"/>
              <a:t>Logoraši su javno vješani prilikom večernje prozivke ukoliko ih se smatralo da planiraju bijeg kao upozorenje drugima. U slučaju bijega postojala je i posebna kazna u kojoj su 10-20 logoraša zatvorili u ćeliju </a:t>
            </a:r>
            <a:r>
              <a:rPr lang="hr-HR" dirty="0">
                <a:solidFill>
                  <a:srgbClr val="FFFF00"/>
                </a:solidFill>
              </a:rPr>
              <a:t>Bloka 11 </a:t>
            </a:r>
            <a:r>
              <a:rPr lang="hr-HR" dirty="0"/>
              <a:t>gdje su držani bez vode i hrane do smrti.</a:t>
            </a:r>
          </a:p>
        </p:txBody>
      </p:sp>
    </p:spTree>
    <p:extLst>
      <p:ext uri="{BB962C8B-B14F-4D97-AF65-F5344CB8AC3E}">
        <p14:creationId xmlns:p14="http://schemas.microsoft.com/office/powerpoint/2010/main" val="12953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ska ploč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7_TF02804846_TF02804846" id="{A5489B6C-81BC-479F-9848-A82C7F5662CB}" vid="{446BF683-5578-459A-BFDA-67523B809D0D}"/>
    </a:ext>
  </a:extLst>
</a:theme>
</file>

<file path=ppt/theme/theme2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školske ploče (široki zaslon)</Template>
  <TotalTime>404</TotalTime>
  <Words>874</Words>
  <Application>Microsoft Office PowerPoint</Application>
  <PresentationFormat>Prilagođeno</PresentationFormat>
  <Paragraphs>59</Paragraphs>
  <Slides>13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Consolas</vt:lpstr>
      <vt:lpstr>Corbel</vt:lpstr>
      <vt:lpstr>Školska ploča 16 x 9</vt:lpstr>
      <vt:lpstr>Auschwitz – najveći nacistički logor smrti</vt:lpstr>
      <vt:lpstr>Auschwitz – logor smrti</vt:lpstr>
      <vt:lpstr>Uspostava logora Auschwitz</vt:lpstr>
      <vt:lpstr>Uspostava logora Auschwitz</vt:lpstr>
      <vt:lpstr>Dopremanje u logor</vt:lpstr>
      <vt:lpstr>Dopremanje u logor</vt:lpstr>
      <vt:lpstr>Uvjeti “života” u Auschwitzu</vt:lpstr>
      <vt:lpstr>Dnevna rutina u Auschwitzu</vt:lpstr>
      <vt:lpstr>„Blok smrti” logora Auschwitz</vt:lpstr>
      <vt:lpstr>Oslobađanje logora Auschwitz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Auschwitz – najveći nacistički logor smrti</dc:title>
  <dc:creator>Bruna</dc:creator>
  <cp:lastModifiedBy>Bruna</cp:lastModifiedBy>
  <cp:revision>22</cp:revision>
  <dcterms:created xsi:type="dcterms:W3CDTF">2017-11-29T08:47:18Z</dcterms:created>
  <dcterms:modified xsi:type="dcterms:W3CDTF">2017-12-01T11:43:14Z</dcterms:modified>
</cp:coreProperties>
</file>