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6" r:id="rId2"/>
    <p:sldId id="264" r:id="rId3"/>
    <p:sldId id="257" r:id="rId4"/>
    <p:sldId id="260" r:id="rId5"/>
    <p:sldId id="261" r:id="rId6"/>
    <p:sldId id="262" r:id="rId7"/>
    <p:sldId id="258" r:id="rId8"/>
    <p:sldId id="259" r:id="rId9"/>
    <p:sldId id="263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990033"/>
    <a:srgbClr val="00CC66"/>
    <a:srgbClr val="990000"/>
    <a:srgbClr val="0066FF"/>
    <a:srgbClr val="FFCC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7AA24-1154-48E3-B9EC-77AC5253101A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0B23C-7D87-44C4-85B4-72CA44187F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415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4D0-45C4-4056-9462-C0D197324122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99E0-0A04-4249-8709-8CCC9EF8156E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4D0-45C4-4056-9462-C0D197324122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99E0-0A04-4249-8709-8CCC9EF815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4D0-45C4-4056-9462-C0D197324122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99E0-0A04-4249-8709-8CCC9EF815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4D0-45C4-4056-9462-C0D197324122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99E0-0A04-4249-8709-8CCC9EF8156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4D0-45C4-4056-9462-C0D197324122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99E0-0A04-4249-8709-8CCC9EF815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4D0-45C4-4056-9462-C0D197324122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99E0-0A04-4249-8709-8CCC9EF8156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4D0-45C4-4056-9462-C0D197324122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99E0-0A04-4249-8709-8CCC9EF8156E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4D0-45C4-4056-9462-C0D197324122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99E0-0A04-4249-8709-8CCC9EF815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4D0-45C4-4056-9462-C0D197324122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99E0-0A04-4249-8709-8CCC9EF815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4D0-45C4-4056-9462-C0D197324122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99E0-0A04-4249-8709-8CCC9EF815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4D0-45C4-4056-9462-C0D197324122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99E0-0A04-4249-8709-8CCC9EF8156E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9C34D0-45C4-4056-9462-C0D197324122}" type="datetimeFigureOut">
              <a:rPr lang="hr-HR" smtClean="0"/>
              <a:t>26.11.2017.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E699E0-0A04-4249-8709-8CCC9EF8156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104" y="0"/>
            <a:ext cx="7772400" cy="1484784"/>
          </a:xfrm>
        </p:spPr>
        <p:txBody>
          <a:bodyPr/>
          <a:lstStyle/>
          <a:p>
            <a:pPr marL="182880" indent="0">
              <a:buNone/>
            </a:pPr>
            <a:r>
              <a:rPr lang="hr-HR" u="sng" dirty="0" smtClean="0">
                <a:solidFill>
                  <a:srgbClr val="990000"/>
                </a:solidFill>
                <a:latin typeface="Comic Sans MS" pitchFamily="66" charset="0"/>
              </a:rPr>
              <a:t>LOUIS PASTEUR</a:t>
            </a:r>
            <a:endParaRPr lang="hr-HR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4" y="1484784"/>
            <a:ext cx="2702074" cy="345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83" y="1732131"/>
            <a:ext cx="2698578" cy="321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07" y="3267363"/>
            <a:ext cx="2828820" cy="335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6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781" y="505138"/>
            <a:ext cx="7964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r-HR" sz="2400" b="1" dirty="0" smtClean="0">
                <a:solidFill>
                  <a:srgbClr val="993366"/>
                </a:solidFill>
                <a:latin typeface="Comic Sans MS" pitchFamily="66" charset="0"/>
              </a:rPr>
              <a:t>Louis Pasteur je živio  od  1822. do 1895 godine</a:t>
            </a:r>
            <a:r>
              <a:rPr lang="hr-HR" sz="2400" dirty="0" smtClean="0">
                <a:solidFill>
                  <a:srgbClr val="993366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hr-HR" sz="2400" dirty="0" smtClean="0">
                <a:solidFill>
                  <a:srgbClr val="993366"/>
                </a:solidFill>
                <a:latin typeface="Comic Sans MS" pitchFamily="66" charset="0"/>
              </a:rPr>
              <a:t> </a:t>
            </a:r>
            <a:r>
              <a:rPr lang="hr-HR" sz="2400" b="1" dirty="0" smtClean="0">
                <a:solidFill>
                  <a:srgbClr val="993366"/>
                </a:solidFill>
                <a:latin typeface="Comic Sans MS" pitchFamily="66" charset="0"/>
              </a:rPr>
              <a:t>Bio je kemičar i biolog</a:t>
            </a:r>
            <a:r>
              <a:rPr lang="hr-HR" dirty="0" smtClean="0">
                <a:solidFill>
                  <a:srgbClr val="993366"/>
                </a:solidFill>
              </a:rPr>
              <a:t>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hr-HR" sz="2400" b="1" dirty="0" smtClean="0">
                <a:solidFill>
                  <a:srgbClr val="993366"/>
                </a:solidFill>
                <a:latin typeface="Comic Sans MS" pitchFamily="66" charset="0"/>
              </a:rPr>
              <a:t>Diplomirao je kemiju u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b="1" dirty="0" smtClean="0"/>
              <a:t>  </a:t>
            </a:r>
            <a:endParaRPr lang="hr-HR" b="1" dirty="0"/>
          </a:p>
        </p:txBody>
      </p:sp>
      <p:sp>
        <p:nvSpPr>
          <p:cNvPr id="5" name="Rectangle 4"/>
          <p:cNvSpPr/>
          <p:nvPr/>
        </p:nvSpPr>
        <p:spPr>
          <a:xfrm>
            <a:off x="3779912" y="1259956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    </a:t>
            </a:r>
            <a:r>
              <a:rPr lang="hr-HR" sz="2400" b="1" dirty="0" smtClean="0">
                <a:solidFill>
                  <a:srgbClr val="993366"/>
                </a:solidFill>
                <a:latin typeface="Comic Sans MS" pitchFamily="66" charset="0"/>
              </a:rPr>
              <a:t>Besançonu</a:t>
            </a:r>
            <a:endParaRPr lang="hr-HR" sz="2400" b="1" dirty="0">
              <a:solidFill>
                <a:srgbClr val="993366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567030" cy="329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292080" y="3709130"/>
            <a:ext cx="1080120" cy="511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555680" y="3714600"/>
            <a:ext cx="1515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Besançon</a:t>
            </a:r>
          </a:p>
        </p:txBody>
      </p:sp>
    </p:spTree>
    <p:extLst>
      <p:ext uri="{BB962C8B-B14F-4D97-AF65-F5344CB8AC3E}">
        <p14:creationId xmlns:p14="http://schemas.microsoft.com/office/powerpoint/2010/main" val="106034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538" y="83671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r-HR" sz="2400" b="1" dirty="0" smtClean="0">
                <a:solidFill>
                  <a:srgbClr val="00CC66"/>
                </a:solidFill>
                <a:latin typeface="Comic Sans MS" pitchFamily="66" charset="0"/>
              </a:rPr>
              <a:t>Njegovo prvo istraživanje</a:t>
            </a:r>
          </a:p>
          <a:p>
            <a:r>
              <a:rPr lang="hr-HR" sz="2400" b="1" dirty="0" smtClean="0">
                <a:solidFill>
                  <a:srgbClr val="00CC66"/>
                </a:solidFill>
                <a:latin typeface="Comic Sans MS" pitchFamily="66" charset="0"/>
              </a:rPr>
              <a:t> odnosilo se na optička svojstva vinske kiseline te je jedan od osnivača stereokemije. Bavio se problemima alkoholne i mliječne fermentacije, što ga je odvelo na proučavanje bolesti vina.</a:t>
            </a:r>
            <a:endParaRPr lang="hr-HR" sz="2400" b="1" dirty="0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43054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u="sng" dirty="0" smtClean="0">
                <a:solidFill>
                  <a:srgbClr val="990000"/>
                </a:solidFill>
                <a:latin typeface="Comic Sans MS" pitchFamily="66" charset="0"/>
              </a:rPr>
              <a:t>Louis Pasteur</a:t>
            </a:r>
            <a:endParaRPr lang="hr-HR" sz="28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18" y="3042468"/>
            <a:ext cx="4257278" cy="27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-Right Arrow 7"/>
          <p:cNvSpPr/>
          <p:nvPr/>
        </p:nvSpPr>
        <p:spPr>
          <a:xfrm>
            <a:off x="2658036" y="3861048"/>
            <a:ext cx="1656184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683568" y="3993739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Bolest vina</a:t>
            </a:r>
            <a:endParaRPr lang="hr-HR" sz="2400" b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357" y="455889"/>
            <a:ext cx="8239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sz="2400" b="1" dirty="0" smtClean="0">
                <a:solidFill>
                  <a:srgbClr val="FFCC00"/>
                </a:solidFill>
                <a:latin typeface="Comic Sans MS" pitchFamily="66" charset="0"/>
              </a:rPr>
              <a:t>Spoznao je da se klice iz kojih nastaju mikroorganizmi mogu uništiti utjecajem topline bila temelj postupka sterilizacije nazvanog po njemu pasterizacijom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hr-HR" sz="2400" b="1" dirty="0" smtClean="0">
                <a:solidFill>
                  <a:srgbClr val="FFCC00"/>
                </a:solidFill>
                <a:latin typeface="Comic Sans MS" pitchFamily="66" charset="0"/>
              </a:rPr>
              <a:t>Pasterizacija je postupak izlaganja namirnica na temperaturi </a:t>
            </a:r>
            <a:endParaRPr lang="hr-HR" sz="2400" b="1" dirty="0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2333515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C000"/>
                </a:solidFill>
                <a:latin typeface="Comic Sans MS" pitchFamily="66" charset="0"/>
              </a:rPr>
              <a:t>55-70°C</a:t>
            </a:r>
            <a:endParaRPr lang="hr-HR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0484" y="2330230"/>
            <a:ext cx="464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C000"/>
                </a:solidFill>
                <a:latin typeface="Comic Sans MS" pitchFamily="66" charset="0"/>
              </a:rPr>
              <a:t>radi produženja roka trajanja</a:t>
            </a:r>
            <a:endParaRPr lang="hr-HR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49329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-Up Arrow 7"/>
          <p:cNvSpPr/>
          <p:nvPr/>
        </p:nvSpPr>
        <p:spPr>
          <a:xfrm>
            <a:off x="5220072" y="4293096"/>
            <a:ext cx="1152128" cy="140415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5176958" y="3861048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990033"/>
                </a:solidFill>
                <a:latin typeface="Comic Sans MS" pitchFamily="66" charset="0"/>
              </a:rPr>
              <a:t>p</a:t>
            </a:r>
            <a:r>
              <a:rPr lang="hr-HR" sz="2400" b="1" dirty="0" smtClean="0">
                <a:solidFill>
                  <a:srgbClr val="990033"/>
                </a:solidFill>
                <a:latin typeface="Comic Sans MS" pitchFamily="66" charset="0"/>
              </a:rPr>
              <a:t>asterizacija voća</a:t>
            </a:r>
            <a:endParaRPr lang="hr-HR" sz="2400" b="1" dirty="0">
              <a:solidFill>
                <a:srgbClr val="99003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72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r-HR" sz="2400" b="1" dirty="0" smtClean="0">
                <a:solidFill>
                  <a:srgbClr val="0066FF"/>
                </a:solidFill>
                <a:latin typeface="Comic Sans MS" pitchFamily="66" charset="0"/>
              </a:rPr>
              <a:t>Louis Pasteur je uveo antiseptičku metodu u kirurgiji, koju je </a:t>
            </a:r>
            <a:r>
              <a:rPr lang="hr-HR" sz="2400" b="1" dirty="0" smtClean="0">
                <a:solidFill>
                  <a:srgbClr val="0066FF"/>
                </a:solidFill>
                <a:latin typeface="Comic Sans MS" pitchFamily="66" charset="0"/>
              </a:rPr>
              <a:t>primijenio</a:t>
            </a:r>
            <a:r>
              <a:rPr lang="hr-HR" sz="2400" b="1" dirty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hr-HR" sz="2400" b="1" dirty="0" smtClean="0">
                <a:solidFill>
                  <a:srgbClr val="0066FF"/>
                </a:solidFill>
                <a:latin typeface="Comic Sans MS" pitchFamily="66" charset="0"/>
              </a:rPr>
              <a:t>1865</a:t>
            </a:r>
            <a:r>
              <a:rPr lang="hr-HR" sz="2400" b="1" dirty="0" smtClean="0">
                <a:solidFill>
                  <a:srgbClr val="0066FF"/>
                </a:solidFill>
                <a:latin typeface="Comic Sans MS" pitchFamily="66" charset="0"/>
              </a:rPr>
              <a:t>. </a:t>
            </a:r>
            <a:r>
              <a:rPr lang="hr-HR" sz="2400" b="1" dirty="0">
                <a:solidFill>
                  <a:srgbClr val="0066FF"/>
                </a:solidFill>
                <a:latin typeface="Comic Sans MS" pitchFamily="66" charset="0"/>
              </a:rPr>
              <a:t>g</a:t>
            </a:r>
            <a:r>
              <a:rPr lang="hr-HR" sz="2400" b="1" dirty="0" smtClean="0">
                <a:solidFill>
                  <a:srgbClr val="0066FF"/>
                </a:solidFill>
                <a:latin typeface="Comic Sans MS" pitchFamily="66" charset="0"/>
              </a:rPr>
              <a:t>odine uvođenjem fenola kao sredstva za dezinfekciju rana.</a:t>
            </a:r>
            <a:endParaRPr lang="hr-HR" sz="2400" b="1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85693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-Up Arrow 4"/>
          <p:cNvSpPr/>
          <p:nvPr/>
        </p:nvSpPr>
        <p:spPr>
          <a:xfrm>
            <a:off x="5724128" y="3313697"/>
            <a:ext cx="1224136" cy="129614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5364088" y="2482700"/>
            <a:ext cx="2863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993366"/>
                </a:solidFill>
                <a:latin typeface="Comic Sans MS" pitchFamily="66" charset="0"/>
              </a:rPr>
              <a:t>Fenol-sredstvo za</a:t>
            </a:r>
          </a:p>
          <a:p>
            <a:r>
              <a:rPr lang="hr-HR" sz="2400" b="1" dirty="0">
                <a:solidFill>
                  <a:srgbClr val="993366"/>
                </a:solidFill>
                <a:latin typeface="Comic Sans MS" pitchFamily="66" charset="0"/>
              </a:rPr>
              <a:t>d</a:t>
            </a:r>
            <a:r>
              <a:rPr lang="hr-HR" sz="2400" b="1" dirty="0" smtClean="0">
                <a:solidFill>
                  <a:srgbClr val="993366"/>
                </a:solidFill>
                <a:latin typeface="Comic Sans MS" pitchFamily="66" charset="0"/>
              </a:rPr>
              <a:t>ezinfekciju rana</a:t>
            </a:r>
            <a:endParaRPr lang="hr-HR" sz="2400" b="1" dirty="0">
              <a:solidFill>
                <a:srgbClr val="9933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u="sng" dirty="0" smtClean="0">
                <a:solidFill>
                  <a:srgbClr val="990000"/>
                </a:solidFill>
                <a:latin typeface="Comic Sans MS" pitchFamily="66" charset="0"/>
              </a:rPr>
              <a:t>Vakcinacija</a:t>
            </a:r>
            <a:endParaRPr lang="hr-HR" sz="28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3246438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3920" y="1709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210805" y="958076"/>
            <a:ext cx="7961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sz="2400" b="1" dirty="0" smtClean="0">
                <a:solidFill>
                  <a:schemeClr val="accent5"/>
                </a:solidFill>
                <a:latin typeface="Comic Sans MS" pitchFamily="66" charset="0"/>
              </a:rPr>
              <a:t>Vakcinacija ili cijepljenje </a:t>
            </a:r>
            <a:r>
              <a:rPr lang="hr-HR" sz="2400" b="1" dirty="0" smtClean="0">
                <a:solidFill>
                  <a:schemeClr val="accent5"/>
                </a:solidFill>
                <a:latin typeface="Comic Sans MS" pitchFamily="66" charset="0"/>
              </a:rPr>
              <a:t>je postupak kojim se određenim antigeni materijal unosi u kožu</a:t>
            </a:r>
            <a:r>
              <a:rPr lang="hr-HR" sz="2400" b="1" dirty="0" smtClean="0">
                <a:solidFill>
                  <a:schemeClr val="accent5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hr-HR" sz="2400" b="1" dirty="0" smtClean="0">
                <a:solidFill>
                  <a:schemeClr val="accent5"/>
                </a:solidFill>
                <a:latin typeface="Comic Sans MS" pitchFamily="66" charset="0"/>
              </a:rPr>
              <a:t>Cilj vakcinacije je stvaranje imuniteta na određenu bolest</a:t>
            </a:r>
            <a:endParaRPr lang="hr-HR" sz="2400" b="1" dirty="0" smtClean="0">
              <a:solidFill>
                <a:schemeClr val="accent5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400" b="1" dirty="0" smtClean="0">
                <a:solidFill>
                  <a:schemeClr val="accent5"/>
                </a:solidFill>
                <a:latin typeface="Comic Sans MS" pitchFamily="66" charset="0"/>
              </a:rPr>
              <a:t>Velike</a:t>
            </a:r>
            <a:r>
              <a:rPr lang="hr-HR" sz="2400" b="1" dirty="0">
                <a:solidFill>
                  <a:schemeClr val="accent5"/>
                </a:solidFill>
                <a:latin typeface="Comic Sans MS" pitchFamily="66" charset="0"/>
              </a:rPr>
              <a:t> </a:t>
            </a:r>
            <a:r>
              <a:rPr lang="hr-HR" sz="2400" b="1" dirty="0" smtClean="0">
                <a:solidFill>
                  <a:schemeClr val="accent5"/>
                </a:solidFill>
                <a:latin typeface="Comic Sans MS" pitchFamily="66" charset="0"/>
              </a:rPr>
              <a:t>boginje </a:t>
            </a:r>
            <a:r>
              <a:rPr lang="hr-HR" sz="2400" b="1" dirty="0" smtClean="0">
                <a:solidFill>
                  <a:schemeClr val="accent5"/>
                </a:solidFill>
                <a:latin typeface="Comic Sans MS" pitchFamily="66" charset="0"/>
              </a:rPr>
              <a:t>su bile </a:t>
            </a:r>
            <a:r>
              <a:rPr lang="hr-HR" sz="2400" b="1" dirty="0" smtClean="0">
                <a:solidFill>
                  <a:schemeClr val="accent5"/>
                </a:solidFill>
                <a:latin typeface="Comic Sans MS" pitchFamily="66" charset="0"/>
              </a:rPr>
              <a:t>prva </a:t>
            </a:r>
            <a:r>
              <a:rPr lang="hr-HR" sz="2400" b="1" dirty="0" smtClean="0">
                <a:solidFill>
                  <a:schemeClr val="accent5"/>
                </a:solidFill>
                <a:latin typeface="Comic Sans MS" pitchFamily="66" charset="0"/>
              </a:rPr>
              <a:t>bolest koju je Louis Pasteur pokušao spriječiti vakcinacijom.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hr-HR" sz="2400" b="1" dirty="0" smtClean="0">
                <a:solidFill>
                  <a:schemeClr val="accent5"/>
                </a:solidFill>
                <a:latin typeface="Comic Sans MS" pitchFamily="66" charset="0"/>
              </a:rPr>
              <a:t>Kasnije </a:t>
            </a:r>
            <a:r>
              <a:rPr lang="hr-HR" sz="2400" b="1" dirty="0" smtClean="0">
                <a:solidFill>
                  <a:schemeClr val="accent5"/>
                </a:solidFill>
                <a:latin typeface="Comic Sans MS" pitchFamily="66" charset="0"/>
              </a:rPr>
              <a:t>je </a:t>
            </a:r>
            <a:r>
              <a:rPr lang="hr-HR" sz="2400" b="1" dirty="0" smtClean="0">
                <a:solidFill>
                  <a:schemeClr val="accent5"/>
                </a:solidFill>
                <a:latin typeface="Comic Sans MS" pitchFamily="66" charset="0"/>
              </a:rPr>
              <a:t>proizveo prvo cjepivo protiv bjesnoće</a:t>
            </a:r>
            <a:endParaRPr lang="hr-HR" sz="2400" b="1" dirty="0" smtClean="0">
              <a:solidFill>
                <a:schemeClr val="accent5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404734" cy="205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eft-Right Arrow 12"/>
          <p:cNvSpPr/>
          <p:nvPr/>
        </p:nvSpPr>
        <p:spPr>
          <a:xfrm>
            <a:off x="4191602" y="4869160"/>
            <a:ext cx="1017909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341416" y="4962363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00CC66"/>
                </a:solidFill>
                <a:latin typeface="Comic Sans MS" pitchFamily="66" charset="0"/>
              </a:rPr>
              <a:t>Vakcinacija</a:t>
            </a:r>
            <a:endParaRPr lang="hr-HR" sz="2400" b="1" dirty="0">
              <a:solidFill>
                <a:srgbClr val="00CC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2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7424" y="332656"/>
            <a:ext cx="6400800" cy="347472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r-HR" sz="2400" b="1" dirty="0">
                <a:solidFill>
                  <a:srgbClr val="C00000"/>
                </a:solidFill>
                <a:latin typeface="Comic Sans MS" pitchFamily="66" charset="0"/>
              </a:rPr>
              <a:t>Pasteur je preminuo 1895. u blizini Pariza zbog komplikacija nekoliko moždanih </a:t>
            </a:r>
            <a:r>
              <a:rPr lang="hr-HR" sz="2400" b="1" dirty="0" smtClean="0">
                <a:solidFill>
                  <a:srgbClr val="C00000"/>
                </a:solidFill>
                <a:latin typeface="Comic Sans MS" pitchFamily="66" charset="0"/>
              </a:rPr>
              <a:t>udara.</a:t>
            </a:r>
            <a:endParaRPr lang="pl-PL" sz="24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04487"/>
            <a:ext cx="4248472" cy="283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-Up Arrow 4"/>
          <p:cNvSpPr/>
          <p:nvPr/>
        </p:nvSpPr>
        <p:spPr>
          <a:xfrm rot="5400000">
            <a:off x="2888521" y="2840658"/>
            <a:ext cx="1320147" cy="108012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755576" y="2111573"/>
            <a:ext cx="3517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C000"/>
                </a:solidFill>
                <a:latin typeface="Comic Sans MS" pitchFamily="66" charset="0"/>
              </a:rPr>
              <a:t>Pokopan je u katedrali</a:t>
            </a:r>
          </a:p>
          <a:p>
            <a:r>
              <a:rPr lang="hr-HR" sz="2400" b="1" dirty="0" smtClean="0">
                <a:solidFill>
                  <a:srgbClr val="FFC000"/>
                </a:solidFill>
                <a:latin typeface="Comic Sans MS" pitchFamily="66" charset="0"/>
              </a:rPr>
              <a:t>Notre Dame</a:t>
            </a:r>
            <a:endParaRPr lang="hr-HR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8162" y="435627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r-HR" sz="2400" b="1" dirty="0" smtClean="0">
                <a:solidFill>
                  <a:srgbClr val="92D050"/>
                </a:solidFill>
                <a:latin typeface="Comic Sans MS" pitchFamily="66" charset="0"/>
              </a:rPr>
              <a:t>Njemu u čast nazvani su Pasteurov Institut i Sveučilište Louis Pasteur u Strasbourgu, te brojne ustanove i lokaliteti diljem svijeta</a:t>
            </a:r>
            <a:endParaRPr lang="hr-HR" sz="24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824536" cy="296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 rot="10800000">
            <a:off x="5508104" y="1628800"/>
            <a:ext cx="1008112" cy="14844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052735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  <a:latin typeface="Comic Sans MS" pitchFamily="66" charset="0"/>
              </a:rPr>
              <a:t>Pasteurov Institut</a:t>
            </a:r>
            <a:endParaRPr lang="hr-H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/>
          <p:cNvSpPr/>
          <p:nvPr/>
        </p:nvSpPr>
        <p:spPr>
          <a:xfrm>
            <a:off x="2699792" y="4721567"/>
            <a:ext cx="1584176" cy="5796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0" y="4839543"/>
            <a:ext cx="3520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7030A0"/>
                </a:solidFill>
                <a:latin typeface="Comic Sans MS" pitchFamily="66" charset="0"/>
              </a:rPr>
              <a:t>Sveučilište Louis</a:t>
            </a:r>
          </a:p>
          <a:p>
            <a:r>
              <a:rPr lang="hr-HR" sz="2400" b="1" dirty="0" smtClean="0">
                <a:solidFill>
                  <a:srgbClr val="7030A0"/>
                </a:solidFill>
                <a:latin typeface="Comic Sans MS" pitchFamily="66" charset="0"/>
              </a:rPr>
              <a:t>Pasteur u Strasbourgu</a:t>
            </a:r>
            <a:endParaRPr lang="hr-HR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052736"/>
            <a:ext cx="7944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b="1" dirty="0" smtClean="0">
                <a:solidFill>
                  <a:srgbClr val="990033"/>
                </a:solidFill>
                <a:latin typeface="Comic Sans MS" pitchFamily="66" charset="0"/>
              </a:rPr>
              <a:t>HVALA</a:t>
            </a:r>
            <a:r>
              <a:rPr lang="hr-HR" sz="6000" b="1" u="sng" dirty="0" smtClean="0">
                <a:solidFill>
                  <a:srgbClr val="990033"/>
                </a:solidFill>
                <a:latin typeface="Comic Sans MS" pitchFamily="66" charset="0"/>
              </a:rPr>
              <a:t> NA PAŽNJI</a:t>
            </a:r>
            <a:r>
              <a:rPr lang="hr-HR" sz="6000" b="1" dirty="0" smtClean="0">
                <a:solidFill>
                  <a:srgbClr val="990033"/>
                </a:solidFill>
                <a:latin typeface="Comic Sans MS" pitchFamily="66" charset="0"/>
              </a:rPr>
              <a:t>!</a:t>
            </a:r>
            <a:endParaRPr lang="hr-HR" dirty="0">
              <a:solidFill>
                <a:srgbClr val="990033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616330" cy="261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5373216"/>
            <a:ext cx="2468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Dora Đurkan</a:t>
            </a:r>
          </a:p>
          <a:p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7.C razred</a:t>
            </a:r>
          </a:p>
          <a:p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O.Š. Velika Mlaka</a:t>
            </a:r>
            <a:endParaRPr lang="hr-HR" sz="20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</TotalTime>
  <Words>233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LOUIS PASTEUR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 PASTEUR</dc:title>
  <dc:creator>Notebook</dc:creator>
  <cp:lastModifiedBy>Notebook</cp:lastModifiedBy>
  <cp:revision>12</cp:revision>
  <dcterms:created xsi:type="dcterms:W3CDTF">2017-11-24T17:01:28Z</dcterms:created>
  <dcterms:modified xsi:type="dcterms:W3CDTF">2017-11-26T20:22:45Z</dcterms:modified>
</cp:coreProperties>
</file>