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3"/>
  </p:notesMasterIdLst>
  <p:handoutMasterIdLst>
    <p:handoutMasterId r:id="rId14"/>
  </p:handoutMasterIdLst>
  <p:sldIdLst>
    <p:sldId id="256" r:id="rId3"/>
    <p:sldId id="265" r:id="rId4"/>
    <p:sldId id="272" r:id="rId5"/>
    <p:sldId id="271" r:id="rId6"/>
    <p:sldId id="276" r:id="rId7"/>
    <p:sldId id="277" r:id="rId8"/>
    <p:sldId id="278" r:id="rId9"/>
    <p:sldId id="266" r:id="rId10"/>
    <p:sldId id="269" r:id="rId11"/>
    <p:sldId id="279" r:id="rId1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8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howGuides="1">
      <p:cViewPr varScale="1">
        <p:scale>
          <a:sx n="64" d="100"/>
          <a:sy n="64" d="100"/>
        </p:scale>
        <p:origin x="-114" y="-66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E221E-83ED-4F6C-BA5F-3F9E6FDB6953}" type="datetimeFigureOut">
              <a:rPr lang="en-US"/>
              <a:pPr/>
              <a:t>11/27/2017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CBEF8-5CDE-472B-839B-B8BB0C88100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53E5F-CE67-483C-A264-F17AC70E9CA2}" type="datetimeFigureOut">
              <a:rPr lang="en-US"/>
              <a:pPr/>
              <a:t>11/27/2017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98AFB-CB0D-4DFE-87B9-B4B0D0DE73C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62560" y="1371600"/>
            <a:ext cx="10969943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324" y="3331698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045" y="609600"/>
            <a:ext cx="9446339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045" y="2507786"/>
            <a:ext cx="9446339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3649" y="6416676"/>
            <a:ext cx="1015735" cy="365125"/>
          </a:xfrm>
        </p:spPr>
        <p:txBody>
          <a:bodyPr/>
          <a:lstStyle/>
          <a:p>
            <a:fld id="{AAEAE4A8-A6E5-453E-B946-FB774B73F48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3050"/>
            <a:ext cx="10969943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1754" y="1535113"/>
            <a:ext cx="5387630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441" y="2362201"/>
            <a:ext cx="5385514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362201"/>
            <a:ext cx="5387630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442" y="1524001"/>
            <a:ext cx="4010039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609600"/>
            <a:ext cx="7313295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7765" y="1831975"/>
            <a:ext cx="7313295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1166787"/>
            <a:ext cx="7313295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441" y="1600200"/>
            <a:ext cx="10969943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441" y="6416676"/>
            <a:ext cx="2844059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E0FA9E5-6744-4841-888F-9E7CC0C2B7EC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4515" y="6416676"/>
            <a:ext cx="3859795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563649" y="6416676"/>
            <a:ext cx="1015735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AEAE4A8-A6E5-453E-B946-FB774B73F48C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NAKON DOBA PARE (IND.REVOLUCIJE)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Mara Miličević 7b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9325980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10285782" cy="2514601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Industrijalizacija je promijenila ljudsku povijest i udarila temelja današnjeg novog društva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Hvala na pažnji !!!</a:t>
            </a:r>
          </a:p>
          <a:p>
            <a:endParaRPr lang="hr-HR" dirty="0"/>
          </a:p>
          <a:p>
            <a:r>
              <a:rPr lang="hr-HR" dirty="0" smtClean="0"/>
              <a:t>Mara Miličević 7b.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53091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tijekom Industrijske revolucije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65212" y="1828800"/>
            <a:ext cx="8686801" cy="1312168"/>
          </a:xfrm>
        </p:spPr>
        <p:txBody>
          <a:bodyPr>
            <a:normAutofit fontScale="77500" lnSpcReduction="20000"/>
          </a:bodyPr>
          <a:lstStyle/>
          <a:p>
            <a:r>
              <a:rPr lang="hr-HR" dirty="0" smtClean="0"/>
              <a:t>Brojna tehnološka otkrića u 18. st. „stoljeće velikih tehničkih otkrića”</a:t>
            </a:r>
          </a:p>
          <a:p>
            <a:r>
              <a:rPr lang="hr-HR" dirty="0" smtClean="0"/>
              <a:t>James Watt usavršio </a:t>
            </a:r>
            <a:r>
              <a:rPr lang="hr-HR" b="1" dirty="0" smtClean="0"/>
              <a:t>parni stroj </a:t>
            </a:r>
            <a:r>
              <a:rPr lang="hr-HR" dirty="0" smtClean="0"/>
              <a:t> što je omogućilo masovno širenje proizvodnje.</a:t>
            </a:r>
            <a:endParaRPr lang="en-US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296975" y="5742626"/>
            <a:ext cx="2061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/>
              <a:t>Newcomenov parni stroj</a:t>
            </a:r>
            <a:r>
              <a:rPr lang="hr-HR" sz="1200" b="1" dirty="0" smtClean="0"/>
              <a:t> – </a:t>
            </a:r>
            <a:r>
              <a:rPr lang="hr-HR" sz="1200" dirty="0" smtClean="0"/>
              <a:t>pretvara vodenu paru u mehaničku energiju</a:t>
            </a:r>
            <a:endParaRPr lang="hr-HR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322057" y="5713720"/>
            <a:ext cx="3571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/>
              <a:t>James Wattov unapređeni parni stroj </a:t>
            </a:r>
            <a:endParaRPr lang="hr-HR" sz="1200" dirty="0"/>
          </a:p>
        </p:txBody>
      </p:sp>
      <p:pic>
        <p:nvPicPr>
          <p:cNvPr id="9218" name="Picture 2" descr="Image result for parni stro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3686" y="3071810"/>
            <a:ext cx="3245266" cy="2500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220" name="AutoShape 4" descr="Image result for parni stroj unaprijeđe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9222" name="AutoShape 6" descr="Image result for parni stroj unaprijeđe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9224" name="Picture 8" descr="Image result for parni stroj unaprijeđen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4338176" y="-19502598"/>
            <a:ext cx="24688800" cy="14930542"/>
          </a:xfrm>
          <a:prstGeom prst="rect">
            <a:avLst/>
          </a:prstGeom>
          <a:noFill/>
        </p:spPr>
      </p:pic>
      <p:pic>
        <p:nvPicPr>
          <p:cNvPr id="9226" name="Picture 10" descr="Image result for parni stroj unaprijeđen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9966" y="2928934"/>
            <a:ext cx="5687160" cy="24288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437231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97868" y="4797152"/>
            <a:ext cx="38884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/>
              <a:t>Parna lokomotiva konstruirao je Richard Trevithick – bitno se unaprijedio prijevoz putnika i robe, što je omogućilo daljnji razvoj.</a:t>
            </a:r>
            <a:endParaRPr lang="hr-HR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6237288" y="4357694"/>
            <a:ext cx="4176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/>
              <a:t>Parobrod </a:t>
            </a:r>
            <a:r>
              <a:rPr lang="hr-HR" sz="1400" dirty="0" smtClean="0"/>
              <a:t>-</a:t>
            </a:r>
            <a:r>
              <a:rPr lang="hr-HR" sz="1400" dirty="0" smtClean="0"/>
              <a:t> </a:t>
            </a:r>
            <a:r>
              <a:rPr lang="hr-HR" sz="1400" dirty="0" smtClean="0"/>
              <a:t>bitno unaprijedio riječni i morski promet koji više nije ovisio o vjetru</a:t>
            </a:r>
          </a:p>
          <a:p>
            <a:r>
              <a:rPr lang="hr-HR" sz="1400" dirty="0" smtClean="0"/>
              <a:t>1807 Robert </a:t>
            </a:r>
            <a:r>
              <a:rPr lang="hr-HR" sz="1400" dirty="0" smtClean="0"/>
              <a:t>Fulton- </a:t>
            </a:r>
            <a:r>
              <a:rPr lang="hr-HR" sz="1400" dirty="0" smtClean="0"/>
              <a:t>sagradio je prvi parobrod</a:t>
            </a:r>
          </a:p>
          <a:p>
            <a:endParaRPr lang="hr-HR" dirty="0"/>
          </a:p>
        </p:txBody>
      </p:sp>
      <p:sp>
        <p:nvSpPr>
          <p:cNvPr id="8194" name="AutoShape 2" descr="Image result for lokomotiva prv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8196" name="AutoShape 4" descr="Image result for lokomotiva prv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8198" name="AutoShape 6" descr="Image result for lokomotiva prv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8200" name="AutoShape 8" descr="Image result for lokomotiva prv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8202" name="Picture 10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8000" y="1643050"/>
            <a:ext cx="4084883" cy="30718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204" name="Picture 12" descr="Image result for prvi parobro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08660" y="1214422"/>
            <a:ext cx="4476750" cy="30384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641407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620688"/>
            <a:ext cx="8686801" cy="648072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važni </a:t>
            </a:r>
            <a:r>
              <a:rPr lang="hr-HR" dirty="0" smtClean="0"/>
              <a:t>izumi !!!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47516" y="4290199"/>
            <a:ext cx="208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/>
              <a:t>Rudarska lampa – test za otkrivanje plinova</a:t>
            </a:r>
          </a:p>
          <a:p>
            <a:r>
              <a:rPr lang="hr-HR" sz="1200" dirty="0" smtClean="0"/>
              <a:t>Izumio : Humphry </a:t>
            </a:r>
            <a:r>
              <a:rPr lang="hr-HR" sz="1200" dirty="0"/>
              <a:t>Davy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22710" y="2285992"/>
            <a:ext cx="2714644" cy="2500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879966" y="5429264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/>
              <a:t>Samuel Morse izumio kod za komunikaciju i konstruirao telegraf</a:t>
            </a:r>
          </a:p>
        </p:txBody>
      </p:sp>
      <p:pic>
        <p:nvPicPr>
          <p:cNvPr id="7170" name="Picture 2" descr="Image result for prva rudarska lamp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6628" y="1428736"/>
            <a:ext cx="1981200" cy="2667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172" name="AutoShape 4" descr="Image result for prvi telegra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7174" name="AutoShape 6" descr="Image result for prvi telegra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7176" name="Picture 8" descr="Image result for prvi telegra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8792" y="2857496"/>
            <a:ext cx="3286148" cy="235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689064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620688"/>
            <a:ext cx="8686801" cy="648072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važni </a:t>
            </a:r>
            <a:r>
              <a:rPr lang="hr-HR" dirty="0" smtClean="0"/>
              <a:t>izumi !!!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97070" y="3535098"/>
            <a:ext cx="1827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/>
              <a:t>Fotografski aparat</a:t>
            </a:r>
            <a:endParaRPr lang="hr-HR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4743602" y="6225840"/>
            <a:ext cx="18465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 smtClean="0"/>
              <a:t>Braillovo pismo za slijepe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08066" y="6000768"/>
            <a:ext cx="12541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 smtClean="0"/>
              <a:t>1854 prvi bicikl </a:t>
            </a:r>
            <a:endParaRPr lang="hr-HR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8023238" y="5786454"/>
            <a:ext cx="2730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/>
              <a:t>Umjetno </a:t>
            </a:r>
            <a:r>
              <a:rPr lang="hr-HR" sz="1200" dirty="0" smtClean="0"/>
              <a:t>gnojivo- </a:t>
            </a:r>
            <a:r>
              <a:rPr lang="hr-HR" sz="1200" dirty="0" smtClean="0"/>
              <a:t>utjecalo na agrarnu reformu.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7090" y="1500174"/>
            <a:ext cx="1444441" cy="19287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4652404" y="3485768"/>
            <a:ext cx="309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Charles </a:t>
            </a:r>
            <a:r>
              <a:rPr lang="hr-HR" sz="1200" dirty="0" smtClean="0"/>
              <a:t>Goodyear- </a:t>
            </a:r>
            <a:r>
              <a:rPr lang="hr-HR" sz="1200" dirty="0" smtClean="0"/>
              <a:t>otkrio vulkanizaciju način dobivanja gume iz kaučuka</a:t>
            </a:r>
            <a:endParaRPr lang="hr-HR" sz="1200" dirty="0"/>
          </a:p>
        </p:txBody>
      </p:sp>
      <p:pic>
        <p:nvPicPr>
          <p:cNvPr id="6146" name="Picture 2" descr="Image result for prvi fotoapara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9438" y="1357298"/>
            <a:ext cx="3262931" cy="2071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8" name="Picture 4" descr="Image result for prvi bicik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8000" y="3786190"/>
            <a:ext cx="2500330" cy="2071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50" name="Picture 6" descr="Image result for pismo za slijepe brailleov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8528" y="4000504"/>
            <a:ext cx="1928826" cy="2143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52" name="Picture 8" descr="Image result for prvo umjetno gnojiv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51866" y="3857628"/>
            <a:ext cx="1857388" cy="1928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12384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Promjene u gospodarstvu i društvu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65212" y="1828800"/>
            <a:ext cx="8686801" cy="3328392"/>
          </a:xfrm>
        </p:spPr>
        <p:txBody>
          <a:bodyPr>
            <a:normAutofit fontScale="85000" lnSpcReduction="20000"/>
          </a:bodyPr>
          <a:lstStyle/>
          <a:p>
            <a:r>
              <a:rPr lang="hr-HR" dirty="0" smtClean="0"/>
              <a:t>Masovna upotreba parnog stroja dovodi do potražnje za energijom – drveni ugljen.</a:t>
            </a:r>
          </a:p>
          <a:p>
            <a:r>
              <a:rPr lang="hr-HR" dirty="0" smtClean="0"/>
              <a:t>Za pokretanje industrijske proizvodnje pojavljuje se </a:t>
            </a:r>
            <a:r>
              <a:rPr lang="hr-HR" b="1" dirty="0" smtClean="0"/>
              <a:t>kapital</a:t>
            </a:r>
            <a:r>
              <a:rPr lang="hr-HR" dirty="0" smtClean="0"/>
              <a:t> kao važan čimbenik te razvoj poduzetništva i poduzetnika kao krupnih kapitalista.</a:t>
            </a:r>
          </a:p>
          <a:p>
            <a:r>
              <a:rPr lang="hr-HR" dirty="0" smtClean="0"/>
              <a:t>Nagli porast stanovništva u gradovima – posljedic- veća potreba za hranom.</a:t>
            </a:r>
          </a:p>
          <a:p>
            <a:r>
              <a:rPr lang="hr-HR" dirty="0" smtClean="0"/>
              <a:t>Potreba za javnim zdravstvom- pogotovo u gradovima.</a:t>
            </a:r>
          </a:p>
          <a:p>
            <a:r>
              <a:rPr lang="hr-HR" dirty="0" smtClean="0"/>
              <a:t>Neobrazovani radnici rade fizički teške poslove - stvara nezadovoljstvo uvjetima rada.</a:t>
            </a:r>
          </a:p>
          <a:p>
            <a:endParaRPr lang="hr-HR" dirty="0" smtClean="0"/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3229094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5860" y="404664"/>
            <a:ext cx="3284790" cy="2304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053852" y="2780928"/>
            <a:ext cx="3356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/>
              <a:t>Nagli porast stanovništva u gradovima</a:t>
            </a:r>
            <a:endParaRPr lang="hr-HR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7090" y="1142984"/>
            <a:ext cx="3600400" cy="26336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692286" y="3933056"/>
            <a:ext cx="3634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/>
              <a:t>Uvjeti rada u tvornicama i nisko obrazovana radna snaga</a:t>
            </a:r>
            <a:endParaRPr lang="hr-HR" sz="1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42684" y="2728596"/>
            <a:ext cx="3284790" cy="24509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8499746" y="5301208"/>
            <a:ext cx="33706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 smtClean="0"/>
              <a:t>Izgradnja željeznica potreba za rudom i željezom</a:t>
            </a:r>
            <a:endParaRPr lang="hr-HR" sz="1200" dirty="0"/>
          </a:p>
        </p:txBody>
      </p:sp>
    </p:spTree>
    <p:extLst>
      <p:ext uri="{BB962C8B-B14F-4D97-AF65-F5344CB8AC3E}">
        <p14:creationId xmlns:p14="http://schemas.microsoft.com/office/powerpoint/2010/main" xmlns="" val="4131172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2D0870B-5333-4B89-B14A-85A8EA464D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256</Words>
  <Application>Microsoft Office PowerPoint</Application>
  <PresentationFormat>Custom</PresentationFormat>
  <Paragraphs>33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Apex</vt:lpstr>
      <vt:lpstr>NAKON DOBA PARE (IND.REVOLUCIJE)</vt:lpstr>
      <vt:lpstr> tijekom Industrijske revolucije</vt:lpstr>
      <vt:lpstr>Slide 3</vt:lpstr>
      <vt:lpstr>važni izumi !!!</vt:lpstr>
      <vt:lpstr>važni izumi !!!</vt:lpstr>
      <vt:lpstr>Slide 6</vt:lpstr>
      <vt:lpstr>Promjene u gospodarstvu i društvu</vt:lpstr>
      <vt:lpstr>Slide 8</vt:lpstr>
      <vt:lpstr>Slide 9</vt:lpstr>
      <vt:lpstr>Industrijalizacija je promijenila ljudsku povijest i udarila temelja današnjeg novog društva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2016-01-11T12:18:26Z</dcterms:created>
  <dcterms:modified xsi:type="dcterms:W3CDTF">2017-11-27T16:03:52Z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TC028952669991</vt:lpwstr>
  </property>
</Properties>
</file>