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handoutMasterIdLst>
    <p:handoutMasterId r:id="rId18"/>
  </p:handoutMasterIdLst>
  <p:sldIdLst>
    <p:sldId id="256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4" autoAdjust="0"/>
    <p:restoredTop sz="94660"/>
  </p:normalViewPr>
  <p:slideViewPr>
    <p:cSldViewPr>
      <p:cViewPr varScale="1">
        <p:scale>
          <a:sx n="88" d="100"/>
          <a:sy n="88" d="100"/>
        </p:scale>
        <p:origin x="480" y="4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82589-CB2F-4003-801D-095B67490E73}" type="datetimeFigureOut">
              <a:rPr lang="en-US"/>
              <a:t>12/9/2017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A4844B-5D5D-4D8E-9E71-6B297DF4019B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986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7D4DBF-746C-4C25-853D-8A1CBE8404F4}" type="datetimeFigureOut">
              <a:rPr lang="en-US"/>
              <a:t>12/9/2017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0FDE7-FE71-46E3-9512-437B13AD5F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6979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4812" y="1524000"/>
            <a:ext cx="8839201" cy="32004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4813" y="4876800"/>
            <a:ext cx="7162799" cy="990600"/>
          </a:xfrm>
        </p:spPr>
        <p:txBody>
          <a:bodyPr lIns="91440"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50" baseline="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887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lternate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93372" y="0"/>
            <a:ext cx="67954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5484812" y="0"/>
            <a:ext cx="6704012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685800"/>
            <a:ext cx="42672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4724400"/>
            <a:ext cx="4267200" cy="1447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36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9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75812" y="685801"/>
            <a:ext cx="1219201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3813" y="685800"/>
            <a:ext cx="8153399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0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086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3429000"/>
            <a:ext cx="9601201" cy="22860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7543800" cy="1066800"/>
          </a:xfrm>
        </p:spPr>
        <p:txBody>
          <a:bodyPr lIns="91440" anchor="t"/>
          <a:lstStyle>
            <a:lvl1pPr marL="0" indent="0">
              <a:spcBef>
                <a:spcPts val="0"/>
              </a:spcBef>
              <a:buNone/>
              <a:defRPr sz="2000" cap="all" spc="25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89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1828800"/>
            <a:ext cx="4648199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828801"/>
            <a:ext cx="4648202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7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1676400"/>
            <a:ext cx="4646376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813" y="2438400"/>
            <a:ext cx="4648199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676400"/>
            <a:ext cx="4648201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438400"/>
            <a:ext cx="4648201" cy="3733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6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31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3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413" y="685800"/>
            <a:ext cx="548497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7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608012" y="0"/>
            <a:ext cx="4883563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13" name="Rectangle 12"/>
          <p:cNvSpPr/>
          <p:nvPr/>
        </p:nvSpPr>
        <p:spPr>
          <a:xfrm>
            <a:off x="699452" y="0"/>
            <a:ext cx="4700684" cy="6858000"/>
          </a:xfrm>
          <a:prstGeom prst="rect">
            <a:avLst/>
          </a:prstGeom>
          <a:solidFill>
            <a:schemeClr val="accent2">
              <a:lumMod val="75000"/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685800"/>
            <a:ext cx="3581400" cy="38862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3" y="4724400"/>
            <a:ext cx="3581400" cy="140176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&#10;"/>
          <p:cNvSpPr>
            <a:spLocks noGrp="1"/>
          </p:cNvSpPr>
          <p:nvPr>
            <p:ph type="pic" idx="1"/>
          </p:nvPr>
        </p:nvSpPr>
        <p:spPr>
          <a:xfrm>
            <a:off x="6094413" y="685800"/>
            <a:ext cx="5486400" cy="5486400"/>
          </a:xfrm>
          <a:solidFill>
            <a:schemeClr val="tx2">
              <a:lumMod val="10000"/>
            </a:schemeClr>
          </a:solidFill>
          <a:ln w="50800">
            <a:solidFill>
              <a:schemeClr val="tx1"/>
            </a:solidFill>
            <a:miter lim="800000"/>
          </a:ln>
          <a:effectLst>
            <a:outerShdw blurRad="19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/>
            </a:lvl1pPr>
          </a:lstStyle>
          <a:p>
            <a:fld id="{881DC1F7-A9E9-4D8B-8C97-C74523B2CF2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/>
            </a:lvl1pPr>
          </a:lstStyle>
          <a:p>
            <a:fld id="{299542E4-2CCF-42F6-9D92-ED56803513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9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3812" y="3810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4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38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9412" y="6400801"/>
            <a:ext cx="13200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DC1F7-A9E9-4D8B-8C97-C74523B2CF2A}" type="datetimeFigureOut">
              <a:rPr lang="en-US"/>
              <a:pPr/>
              <a:t>12/9/2017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75812" y="6400801"/>
            <a:ext cx="12192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542E4-2CCF-42F6-9D92-ED568035133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82099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2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Font typeface="Century" pitchFamily="18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91640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2316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28600" algn="l" defTabSz="914400" rtl="0" eaLnBrk="1" latinLnBrk="0" hangingPunct="1"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4680" indent="-228600" algn="l" defTabSz="914400" rtl="0" eaLnBrk="1" latinLnBrk="0" hangingPunct="1"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1884" y="1524000"/>
            <a:ext cx="9172129" cy="3200400"/>
          </a:xfrm>
        </p:spPr>
        <p:txBody>
          <a:bodyPr/>
          <a:lstStyle/>
          <a:p>
            <a:r>
              <a:rPr lang="hr-HR" sz="7200" dirty="0" smtClean="0"/>
              <a:t>BITKE U PRVOM SVJETSKOM RATU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0276" y="5661248"/>
            <a:ext cx="7162799" cy="990600"/>
          </a:xfrm>
        </p:spPr>
        <p:txBody>
          <a:bodyPr>
            <a:normAutofit/>
          </a:bodyPr>
          <a:lstStyle/>
          <a:p>
            <a:r>
              <a:rPr lang="hr-HR" sz="3600" dirty="0" smtClean="0">
                <a:solidFill>
                  <a:srgbClr val="96B86B"/>
                </a:solidFill>
              </a:rPr>
              <a:t>OTTAVIO MESIĆ 7.B</a:t>
            </a:r>
            <a:endParaRPr lang="en-US" sz="3600" dirty="0">
              <a:solidFill>
                <a:srgbClr val="96B8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8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kod Tannenberga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- 17. kolovoza 1914. godine</a:t>
            </a:r>
          </a:p>
          <a:p>
            <a:r>
              <a:rPr lang="hr-HR" dirty="0" smtClean="0"/>
              <a:t>kraj - 2. rujna 1914. godine</a:t>
            </a:r>
          </a:p>
          <a:p>
            <a:r>
              <a:rPr lang="hr-HR" dirty="0" smtClean="0"/>
              <a:t>mjesto - Istočna Pruska</a:t>
            </a:r>
          </a:p>
          <a:p>
            <a:r>
              <a:rPr lang="hr-HR" dirty="0" smtClean="0"/>
              <a:t>ratuju: 1) Rusko Carstvo</a:t>
            </a:r>
          </a:p>
          <a:p>
            <a:pPr marL="0" indent="0">
              <a:buNone/>
            </a:pPr>
            <a:r>
              <a:rPr lang="hr-HR" dirty="0" smtClean="0"/>
              <a:t>               2) Njemčko Carstvo</a:t>
            </a:r>
          </a:p>
          <a:p>
            <a:r>
              <a:rPr lang="hr-HR" dirty="0" smtClean="0"/>
              <a:t>Njemačka pobjeda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0396" y="2420888"/>
            <a:ext cx="5356845" cy="4151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129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za Verdun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- 21. veljače 1916. godine</a:t>
            </a:r>
          </a:p>
          <a:p>
            <a:r>
              <a:rPr lang="hr-HR" dirty="0" smtClean="0"/>
              <a:t>kraj - 18. prosinca 1916. godine</a:t>
            </a:r>
          </a:p>
          <a:p>
            <a:r>
              <a:rPr lang="hr-HR" dirty="0" smtClean="0"/>
              <a:t>mjesto - Verdun, Francuska</a:t>
            </a:r>
          </a:p>
          <a:p>
            <a:r>
              <a:rPr lang="hr-HR" dirty="0" smtClean="0"/>
              <a:t>ratuju: 1) Francuska</a:t>
            </a:r>
          </a:p>
          <a:p>
            <a:pPr marL="0" indent="0">
              <a:buNone/>
            </a:pPr>
            <a:r>
              <a:rPr lang="hr-HR" dirty="0" smtClean="0"/>
              <a:t>               2) Njemčko Carstvo</a:t>
            </a:r>
          </a:p>
          <a:p>
            <a:r>
              <a:rPr lang="hr-HR" dirty="0" smtClean="0"/>
              <a:t>minimalna pobjeda Francuske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803146"/>
            <a:ext cx="4927073" cy="3818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884" y="2564904"/>
            <a:ext cx="9601200" cy="1143000"/>
          </a:xfrm>
        </p:spPr>
        <p:txBody>
          <a:bodyPr>
            <a:noAutofit/>
          </a:bodyPr>
          <a:lstStyle/>
          <a:p>
            <a:r>
              <a:rPr lang="hr-HR" sz="7200" dirty="0" smtClean="0"/>
              <a:t>ZAVRŠETAK PREZENTACIJE</a:t>
            </a:r>
            <a:endParaRPr lang="hr-HR" sz="7200" dirty="0"/>
          </a:p>
        </p:txBody>
      </p:sp>
    </p:spTree>
    <p:extLst>
      <p:ext uri="{BB962C8B-B14F-4D97-AF65-F5344CB8AC3E}">
        <p14:creationId xmlns:p14="http://schemas.microsoft.com/office/powerpoint/2010/main" val="1506496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kod Passchendaelea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306601" y="1680903"/>
            <a:ext cx="9601200" cy="4639191"/>
          </a:xfrm>
        </p:spPr>
        <p:txBody>
          <a:bodyPr/>
          <a:lstStyle/>
          <a:p>
            <a:r>
              <a:rPr lang="hr-HR" dirty="0" smtClean="0"/>
              <a:t>početak - 31. srpnja 1917. godine</a:t>
            </a:r>
          </a:p>
          <a:p>
            <a:r>
              <a:rPr lang="hr-HR" dirty="0" smtClean="0"/>
              <a:t>kraj - 10. studenoga 1917. godine</a:t>
            </a:r>
          </a:p>
          <a:p>
            <a:r>
              <a:rPr lang="hr-HR" dirty="0" smtClean="0"/>
              <a:t>mjesto - </a:t>
            </a:r>
            <a:r>
              <a:rPr lang="en-US" dirty="0" smtClean="0"/>
              <a:t>Passchendaele</a:t>
            </a:r>
            <a:r>
              <a:rPr lang="en-US" dirty="0"/>
              <a:t>, </a:t>
            </a:r>
            <a:r>
              <a:rPr lang="en-US" dirty="0" err="1" smtClean="0"/>
              <a:t>Belgija</a:t>
            </a:r>
            <a:endParaRPr lang="hr-HR" dirty="0" smtClean="0"/>
          </a:p>
          <a:p>
            <a:r>
              <a:rPr lang="hr-HR" dirty="0" smtClean="0"/>
              <a:t>ratuju: 1) Francuska, Velika Britanija, Belgija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           2)Njemačko Carstvo</a:t>
            </a:r>
          </a:p>
          <a:p>
            <a:r>
              <a:rPr lang="hr-HR" dirty="0" smtClean="0"/>
              <a:t>pobjeda Saveznika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4652" y="1680904"/>
            <a:ext cx="3439269" cy="4639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79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na granicama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- 7. kolovoza 1914. godine</a:t>
            </a:r>
          </a:p>
          <a:p>
            <a:r>
              <a:rPr lang="hr-HR" dirty="0" smtClean="0"/>
              <a:t>kraj - 13. rujna 1914. godine</a:t>
            </a:r>
          </a:p>
          <a:p>
            <a:r>
              <a:rPr lang="hr-HR" dirty="0" smtClean="0"/>
              <a:t>mjesto - južna Belgija i istočna francuska granica</a:t>
            </a:r>
          </a:p>
          <a:p>
            <a:r>
              <a:rPr lang="hr-HR" dirty="0" smtClean="0"/>
              <a:t>ratuju: 1) Francuska, Britansko Carstvo</a:t>
            </a:r>
          </a:p>
          <a:p>
            <a:pPr marL="0" indent="0">
              <a:buNone/>
            </a:pPr>
            <a:r>
              <a:rPr lang="hr-HR" dirty="0" smtClean="0"/>
              <a:t>               2) Njemačko Carstvo</a:t>
            </a:r>
          </a:p>
          <a:p>
            <a:r>
              <a:rPr lang="hr-HR" dirty="0" smtClean="0"/>
              <a:t>pobjeda Njemačke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0556" y="3284984"/>
            <a:ext cx="4286250" cy="3324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880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za Cingtao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293813" y="1828799"/>
            <a:ext cx="9956649" cy="4797541"/>
          </a:xfrm>
        </p:spPr>
        <p:txBody>
          <a:bodyPr/>
          <a:lstStyle/>
          <a:p>
            <a:r>
              <a:rPr lang="hr-HR" dirty="0" smtClean="0"/>
              <a:t>pomorske operacije: 17. listopada-7. studenog 1914. godine</a:t>
            </a:r>
          </a:p>
          <a:p>
            <a:r>
              <a:rPr lang="hr-HR" dirty="0" smtClean="0"/>
              <a:t>opsada Cingtaoa: 31. listopada-7. studenog 1914. godine</a:t>
            </a:r>
            <a:endParaRPr lang="hr-HR" dirty="0" smtClean="0"/>
          </a:p>
          <a:p>
            <a:r>
              <a:rPr lang="hr-HR" dirty="0" smtClean="0"/>
              <a:t>mjesto - Cingtao(dio Republike Kine)</a:t>
            </a:r>
          </a:p>
          <a:p>
            <a:r>
              <a:rPr lang="hr-HR" dirty="0" smtClean="0"/>
              <a:t>ratuju: 1) Japansko Carstvo, Britansko Carstvo</a:t>
            </a:r>
          </a:p>
          <a:p>
            <a:pPr marL="0" indent="0">
              <a:buNone/>
            </a:pPr>
            <a:r>
              <a:rPr lang="hr-HR" dirty="0" smtClean="0"/>
              <a:t>               2) Njemačko Carstvo, Austro-Ugarska</a:t>
            </a:r>
          </a:p>
          <a:p>
            <a:r>
              <a:rPr lang="hr-HR" dirty="0" smtClean="0"/>
              <a:t>pobjeda britansko-japanskih snaga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2484" y="4437112"/>
            <a:ext cx="4507979" cy="218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54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za Galiciju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- 23. kolovoza 1914. godine</a:t>
            </a:r>
          </a:p>
          <a:p>
            <a:r>
              <a:rPr lang="hr-HR" dirty="0" smtClean="0"/>
              <a:t>kraj - 11. rujna 1914. godine</a:t>
            </a:r>
          </a:p>
          <a:p>
            <a:r>
              <a:rPr lang="hr-HR" dirty="0" smtClean="0"/>
              <a:t>mjesto - Lavov, Galicija</a:t>
            </a:r>
          </a:p>
          <a:p>
            <a:r>
              <a:rPr lang="hr-HR" dirty="0" smtClean="0"/>
              <a:t>ratuju: 1) Rusko Carstvo</a:t>
            </a:r>
          </a:p>
          <a:p>
            <a:pPr marL="0" indent="0">
              <a:buNone/>
            </a:pPr>
            <a:r>
              <a:rPr lang="hr-HR" dirty="0" smtClean="0"/>
              <a:t>               2) Austro-Ugarska</a:t>
            </a:r>
          </a:p>
          <a:p>
            <a:r>
              <a:rPr lang="hr-HR" dirty="0" smtClean="0"/>
              <a:t>pobjeda Ruskog Carstva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468" y="1412776"/>
            <a:ext cx="5275449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8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Bitka za Caporetto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- 24. listopada 1917. godine</a:t>
            </a:r>
          </a:p>
          <a:p>
            <a:r>
              <a:rPr lang="hr-HR" dirty="0" smtClean="0"/>
              <a:t>kraj - 19. studenog 1917. godine</a:t>
            </a:r>
          </a:p>
          <a:p>
            <a:r>
              <a:rPr lang="hr-HR" dirty="0" smtClean="0"/>
              <a:t>mjesto - Kobarid, Slovenija</a:t>
            </a:r>
          </a:p>
          <a:p>
            <a:r>
              <a:rPr lang="hr-HR" dirty="0" smtClean="0"/>
              <a:t>ratuju: 1) Njemačko Carstvo, Austro-Ugarska</a:t>
            </a:r>
          </a:p>
          <a:p>
            <a:pPr marL="0" indent="0">
              <a:buNone/>
            </a:pPr>
            <a:r>
              <a:rPr lang="hr-HR" dirty="0" smtClean="0"/>
              <a:t>               2) Italija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66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Cerska bitka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- 16. kolovoza 1914. godine</a:t>
            </a:r>
          </a:p>
          <a:p>
            <a:r>
              <a:rPr lang="hr-HR" dirty="0" smtClean="0"/>
              <a:t>kraj - 19. kolovoza 1914. godine</a:t>
            </a:r>
          </a:p>
          <a:p>
            <a:r>
              <a:rPr lang="hr-HR" dirty="0" smtClean="0"/>
              <a:t>mjesto - blizina Cera, Srbija</a:t>
            </a:r>
          </a:p>
          <a:p>
            <a:r>
              <a:rPr lang="hr-HR" dirty="0" smtClean="0"/>
              <a:t>ratuju: 1) Kraljevina Srbija</a:t>
            </a:r>
          </a:p>
          <a:p>
            <a:pPr marL="0" indent="0">
              <a:buNone/>
            </a:pPr>
            <a:r>
              <a:rPr lang="hr-HR" dirty="0" smtClean="0"/>
              <a:t>               2) Austro-Ugarska</a:t>
            </a:r>
          </a:p>
          <a:p>
            <a:r>
              <a:rPr lang="hr-HR" dirty="0"/>
              <a:t>S</a:t>
            </a:r>
            <a:r>
              <a:rPr lang="hr-HR" dirty="0" smtClean="0"/>
              <a:t>rpska pobjeda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4372" y="2780928"/>
            <a:ext cx="6015980" cy="356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869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Galipoljska bitka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261764" y="3573016"/>
            <a:ext cx="9601200" cy="2913112"/>
          </a:xfrm>
        </p:spPr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- 25. travnja 1915. godine</a:t>
            </a:r>
          </a:p>
          <a:p>
            <a:r>
              <a:rPr lang="hr-HR" dirty="0" smtClean="0"/>
              <a:t>kraj - 19. siječnja 1916. godine</a:t>
            </a:r>
          </a:p>
          <a:p>
            <a:r>
              <a:rPr lang="hr-HR" dirty="0" smtClean="0"/>
              <a:t>mjesto - Galipolje, Turska</a:t>
            </a:r>
          </a:p>
          <a:p>
            <a:r>
              <a:rPr lang="hr-HR" dirty="0" smtClean="0"/>
              <a:t>ratuju: 1) </a:t>
            </a:r>
            <a:r>
              <a:rPr lang="hr-HR" b="1" dirty="0" smtClean="0"/>
              <a:t>Britansko Carstvo, Australija, Indija, Novi Zeland, Ujedinjeno Kraljevstvo, Francuska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2) Njemačko Carsto, Osmansko Carstvo, Austro-Ugarska</a:t>
            </a:r>
            <a:endParaRPr lang="hr-HR" dirty="0" smtClean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2444" y="961334"/>
            <a:ext cx="5147597" cy="398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4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4800" dirty="0" smtClean="0"/>
              <a:t>Mojkovačka bitka</a:t>
            </a:r>
            <a:endParaRPr lang="en-US" sz="4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početak </a:t>
            </a:r>
            <a:r>
              <a:rPr lang="hr-HR" dirty="0" smtClean="0"/>
              <a:t>- 6. siječnja 1916. godine</a:t>
            </a:r>
          </a:p>
          <a:p>
            <a:r>
              <a:rPr lang="hr-HR" dirty="0" smtClean="0"/>
              <a:t>kraj - 7. siječnja 1916. godine</a:t>
            </a:r>
          </a:p>
          <a:p>
            <a:r>
              <a:rPr lang="hr-HR" dirty="0" smtClean="0"/>
              <a:t>mjesto - Mojkovac, Kraljevina Crna Gora</a:t>
            </a:r>
          </a:p>
          <a:p>
            <a:r>
              <a:rPr lang="hr-HR" dirty="0" smtClean="0"/>
              <a:t>ratuju: 1) Kraljevina Crna Gora</a:t>
            </a:r>
          </a:p>
          <a:p>
            <a:pPr marL="0" indent="0">
              <a:buNone/>
            </a:pPr>
            <a:r>
              <a:rPr lang="hr-HR" dirty="0" smtClean="0"/>
              <a:t>               2) Austro-Ugarsko Carstvo</a:t>
            </a:r>
          </a:p>
          <a:p>
            <a:r>
              <a:rPr lang="hr-HR" dirty="0" smtClean="0"/>
              <a:t>pobjeda Crne Gore</a:t>
            </a:r>
          </a:p>
          <a:p>
            <a:pPr marL="0" indent="0">
              <a:buNone/>
            </a:pPr>
            <a:endParaRPr lang="hr-HR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6460" y="3429000"/>
            <a:ext cx="4862193" cy="314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82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build="p"/>
    </p:bldLst>
  </p:timing>
</p:sld>
</file>

<file path=ppt/theme/theme1.xml><?xml version="1.0" encoding="utf-8"?>
<a:theme xmlns:a="http://schemas.openxmlformats.org/drawingml/2006/main" name="Woodgrain 16x9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01115" id="{6D802E96-7B24-457C-A326-69AF839D4486}" vid="{C3FFE3C6-9A62-4BEA-9FE0-A8BC12B9BCCA}"/>
    </a:ext>
  </a:extLst>
</a:theme>
</file>

<file path=ppt/theme/theme2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oodgrain_16x9">
      <a:dk1>
        <a:sysClr val="windowText" lastClr="000000"/>
      </a:dk1>
      <a:lt1>
        <a:sysClr val="window" lastClr="FFFFFF"/>
      </a:lt1>
      <a:dk2>
        <a:srgbClr val="90B365"/>
      </a:dk2>
      <a:lt2>
        <a:srgbClr val="EEECE1"/>
      </a:lt2>
      <a:accent1>
        <a:srgbClr val="4283D2"/>
      </a:accent1>
      <a:accent2>
        <a:srgbClr val="6E9D35"/>
      </a:accent2>
      <a:accent3>
        <a:srgbClr val="DE6742"/>
      </a:accent3>
      <a:accent4>
        <a:srgbClr val="8F73DF"/>
      </a:accent4>
      <a:accent5>
        <a:srgbClr val="CB991B"/>
      </a:accent5>
      <a:accent6>
        <a:srgbClr val="7F7F7F"/>
      </a:accent6>
      <a:hlink>
        <a:srgbClr val="90B365"/>
      </a:hlink>
      <a:folHlink>
        <a:srgbClr val="7F7F7F"/>
      </a:folHlink>
    </a:clrScheme>
    <a:fontScheme name="Century">
      <a:majorFont>
        <a:latin typeface="Century"/>
        <a:ea typeface=""/>
        <a:cs typeface=""/>
      </a:majorFont>
      <a:minorFont>
        <a:latin typeface="Century"/>
        <a:ea typeface="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TP102801114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706531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335E791-7449-4708-8DE9-182EC4D8A134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4873beb7-5857-4685-be1f-d57550cc96cc"/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EB9514F-6A45-47F4-BC6D-A865E29717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20563B-C646-42AF-9D0D-76DF086793C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Woodgrain nature presentation (widescreen)</Template>
  <TotalTime>94</TotalTime>
  <Words>414</Words>
  <Application>Microsoft Office PowerPoint</Application>
  <PresentationFormat>Custom</PresentationFormat>
  <Paragraphs>71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Century</vt:lpstr>
      <vt:lpstr>Woodgrain 16x9</vt:lpstr>
      <vt:lpstr>BITKE U PRVOM SVJETSKOM RATU</vt:lpstr>
      <vt:lpstr>Bitka kod Passchendaelea</vt:lpstr>
      <vt:lpstr>Bitka na granicama</vt:lpstr>
      <vt:lpstr>Bitka za Cingtao</vt:lpstr>
      <vt:lpstr>Bitka za Galiciju</vt:lpstr>
      <vt:lpstr>Bitka za Caporetto</vt:lpstr>
      <vt:lpstr>Cerska bitka</vt:lpstr>
      <vt:lpstr>Galipoljska bitka</vt:lpstr>
      <vt:lpstr>Mojkovačka bitka</vt:lpstr>
      <vt:lpstr>Bitka kod Tannenberga</vt:lpstr>
      <vt:lpstr>Bitka za Verdun</vt:lpstr>
      <vt:lpstr>ZAVRŠETAK PREZENTACIJE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BITKE U PRVOM SVJETSKOM RATU</dc:title>
  <dc:creator>Tomica</dc:creator>
  <cp:lastModifiedBy>Tomica</cp:lastModifiedBy>
  <cp:revision>11</cp:revision>
  <dcterms:created xsi:type="dcterms:W3CDTF">2017-12-09T15:16:48Z</dcterms:created>
  <dcterms:modified xsi:type="dcterms:W3CDTF">2017-12-09T16:50:57Z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