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87" d="100"/>
          <a:sy n="87" d="100"/>
        </p:scale>
        <p:origin x="42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2133601"/>
            <a:ext cx="8636000" cy="1470025"/>
          </a:xfrm>
        </p:spPr>
        <p:txBody>
          <a:bodyPr anchor="b"/>
          <a:lstStyle>
            <a:lvl1pPr>
              <a:defRPr>
                <a:ln w="19050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8001" y="3603625"/>
            <a:ext cx="8635999" cy="609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AA234-1665-452D-B3E0-FE302F8882ED}" type="datetimeFigureOut">
              <a:rPr lang="hr-HR" smtClean="0"/>
              <a:t>26.11.2017.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5BB93-D50E-4DC1-8731-037E8848508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53295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AA234-1665-452D-B3E0-FE302F8882ED}" type="datetimeFigureOut">
              <a:rPr lang="hr-HR" smtClean="0"/>
              <a:t>26.11.2017.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5BB93-D50E-4DC1-8731-037E8848508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20039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1" y="274639"/>
            <a:ext cx="2245895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61976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AA234-1665-452D-B3E0-FE302F8882ED}" type="datetimeFigureOut">
              <a:rPr lang="hr-HR" smtClean="0"/>
              <a:t>26.11.2017.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5BB93-D50E-4DC1-8731-037E8848508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33972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AA234-1665-452D-B3E0-FE302F8882ED}" type="datetimeFigureOut">
              <a:rPr lang="hr-HR" smtClean="0"/>
              <a:t>26.11.2017.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5BB93-D50E-4DC1-8731-037E8848508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32011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4419601"/>
            <a:ext cx="87376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6400" y="2919414"/>
            <a:ext cx="87376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AA234-1665-452D-B3E0-FE302F8882ED}" type="datetimeFigureOut">
              <a:rPr lang="hr-HR" smtClean="0"/>
              <a:t>26.11.2017.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5BB93-D50E-4DC1-8731-037E8848508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53023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3138" y="1595939"/>
            <a:ext cx="43420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0" y="1595938"/>
            <a:ext cx="4064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AA234-1665-452D-B3E0-FE302F8882ED}" type="datetimeFigureOut">
              <a:rPr lang="hr-HR" smtClean="0"/>
              <a:t>26.11.2017.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5BB93-D50E-4DC1-8731-037E8848508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01667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705" y="1579437"/>
            <a:ext cx="458269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705" y="2219199"/>
            <a:ext cx="458269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8400" y="1579437"/>
            <a:ext cx="416560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8400" y="2219199"/>
            <a:ext cx="416560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AA234-1665-452D-B3E0-FE302F8882ED}" type="datetimeFigureOut">
              <a:rPr lang="hr-HR" smtClean="0"/>
              <a:t>26.11.2017.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5BB93-D50E-4DC1-8731-037E8848508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02425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AA234-1665-452D-B3E0-FE302F8882ED}" type="datetimeFigureOut">
              <a:rPr lang="hr-HR" smtClean="0"/>
              <a:t>26.11.2017.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5BB93-D50E-4DC1-8731-037E8848508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85967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AA234-1665-452D-B3E0-FE302F8882ED}" type="datetimeFigureOut">
              <a:rPr lang="hr-HR" smtClean="0"/>
              <a:t>26.11.2017.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5BB93-D50E-4DC1-8731-037E8848508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75373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43772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AA234-1665-452D-B3E0-FE302F8882ED}" type="datetimeFigureOut">
              <a:rPr lang="hr-HR" smtClean="0"/>
              <a:t>26.11.2017.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5BB93-D50E-4DC1-8731-037E8848508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91906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16000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0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AA234-1665-452D-B3E0-FE302F8882ED}" type="datetimeFigureOut">
              <a:rPr lang="hr-HR" smtClean="0"/>
              <a:t>26.11.2017.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5BB93-D50E-4DC1-8731-037E8848508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55642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6400" y="274638"/>
            <a:ext cx="8737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6400" y="1600201"/>
            <a:ext cx="87376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51200" y="6356351"/>
            <a:ext cx="121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FE1AA234-1665-452D-B3E0-FE302F8882ED}" type="datetimeFigureOut">
              <a:rPr lang="hr-HR" smtClean="0"/>
              <a:t>26.11.2017.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7259" y="6356351"/>
            <a:ext cx="30743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0" y="6356351"/>
            <a:ext cx="111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0565BB93-D50E-4DC1-8731-037E8848508D}" type="slidenum">
              <a:rPr lang="hr-HR" smtClean="0"/>
              <a:t>‹#›</a:t>
            </a:fld>
            <a:endParaRPr lang="hr-HR"/>
          </a:p>
        </p:txBody>
      </p:sp>
      <p:sp>
        <p:nvSpPr>
          <p:cNvPr id="7" name="TextBox 6"/>
          <p:cNvSpPr txBox="1"/>
          <p:nvPr/>
        </p:nvSpPr>
        <p:spPr>
          <a:xfrm rot="16200000">
            <a:off x="-3835340" y="3195253"/>
            <a:ext cx="6863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Latn-BA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Microsoft YaHei UI" panose="020B0503020204020204" pitchFamily="34" charset="-122"/>
                <a:cs typeface="Segoe UI Light" panose="020B0502040204020203" pitchFamily="34" charset="0"/>
              </a:rPr>
              <a:t>www.free-ppt-templates.com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ea typeface="Microsoft YaHei UI" panose="020B0503020204020204" pitchFamily="34" charset="-122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212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1" kern="1200">
          <a:ln w="19050">
            <a:solidFill>
              <a:schemeClr val="accent2">
                <a:lumMod val="40000"/>
                <a:lumOff val="60000"/>
              </a:schemeClr>
            </a:solidFill>
          </a:ln>
          <a:solidFill>
            <a:schemeClr val="accent2">
              <a:lumMod val="40000"/>
              <a:lumOff val="60000"/>
            </a:schemeClr>
          </a:solidFill>
          <a:effectLst/>
          <a:latin typeface="Microsoft New Tai Lue" panose="020B0502040204020203" pitchFamily="34" charset="0"/>
          <a:ea typeface="+mj-ea"/>
          <a:cs typeface="Microsoft New Tai Lue" panose="020B05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5E59A-FF93-42BB-8BE0-23A726E9D4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1.BALKANSKI</a:t>
            </a:r>
            <a:br>
              <a:rPr lang="hr-HR" dirty="0"/>
            </a:br>
            <a:r>
              <a:rPr lang="hr-HR" dirty="0"/>
              <a:t>RAT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C5CCA7-2CA1-4A16-9AD9-992220FE92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015CD9-A48B-4F13-8A04-3DF57C5CE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9000"/>
            <a:ext cx="6524625" cy="345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00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8BB1B-DAA5-4D74-B8AC-516E6037E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Posljedice 1.balkanskog</a:t>
            </a:r>
            <a:br>
              <a:rPr lang="hr-HR" dirty="0"/>
            </a:br>
            <a:r>
              <a:rPr lang="hr-HR" dirty="0"/>
              <a:t>rata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533BA-3612-4213-8268-31BCFEF3FB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Nastala država Albanija</a:t>
            </a:r>
          </a:p>
          <a:p>
            <a:r>
              <a:rPr lang="hr-HR" dirty="0"/>
              <a:t>Srušen turski feudalni sustav</a:t>
            </a:r>
          </a:p>
          <a:p>
            <a:r>
              <a:rPr lang="hr-HR" dirty="0"/>
              <a:t>Balkan oslobođen od turaka</a:t>
            </a:r>
          </a:p>
        </p:txBody>
      </p:sp>
      <p:pic>
        <p:nvPicPr>
          <p:cNvPr id="5" name="Picture 4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94B49C9E-E3C1-4878-8E98-426C9A772F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3216347"/>
            <a:ext cx="5487624" cy="336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66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C3E03-BFA7-43F2-9229-9B55E7ABE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SUKOBLJENI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17B76-B8E3-4B59-9989-83A5E20271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Balkanski Savez:           Osmansko Carstvo  </a:t>
            </a:r>
          </a:p>
          <a:p>
            <a:r>
              <a:rPr lang="hr-HR" dirty="0"/>
              <a:t>Kraljevina Bugarska                   </a:t>
            </a:r>
          </a:p>
          <a:p>
            <a:r>
              <a:rPr lang="hr-HR" dirty="0"/>
              <a:t>Kraljevina Grčka</a:t>
            </a:r>
          </a:p>
          <a:p>
            <a:r>
              <a:rPr lang="hr-HR" dirty="0"/>
              <a:t>Kraljevina Crna Gora</a:t>
            </a:r>
          </a:p>
          <a:p>
            <a:r>
              <a:rPr lang="hr-HR" dirty="0"/>
              <a:t>Kraljevina Srbija               </a:t>
            </a:r>
          </a:p>
        </p:txBody>
      </p:sp>
      <p:pic>
        <p:nvPicPr>
          <p:cNvPr id="5" name="Picture 4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C2DB4F83-27F8-4E38-8BF5-A69B4033AD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95730"/>
            <a:ext cx="5656548" cy="2462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4CAD874F-BD72-4D0B-A4BF-13735491AF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898" y="3327039"/>
            <a:ext cx="716097" cy="678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A close up of a logo&#10;&#10;Description generated with high confidence">
            <a:extLst>
              <a:ext uri="{FF2B5EF4-FFF2-40B4-BE49-F238E27FC236}">
                <a16:creationId xmlns:a16="http://schemas.microsoft.com/office/drawing/2014/main" id="{1C64A850-7A02-49AE-B693-112ADBDBFA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535" y="2809302"/>
            <a:ext cx="784363" cy="619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A934DE1-4EFB-49B8-A408-BD2B47833C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508" y="2269481"/>
            <a:ext cx="942487" cy="678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26480E6-FEFC-43AD-83AB-BA643AA461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467" y="3792131"/>
            <a:ext cx="875840" cy="678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 descr="A picture containing vector graphics&#10;&#10;Description generated with high confidence">
            <a:extLst>
              <a:ext uri="{FF2B5EF4-FFF2-40B4-BE49-F238E27FC236}">
                <a16:creationId xmlns:a16="http://schemas.microsoft.com/office/drawing/2014/main" id="{D425B4EF-89D2-4516-AF0A-E4E1080DF9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156" y="1531808"/>
            <a:ext cx="1877688" cy="1251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 descr="A close up of a map&#10;&#10;Description generated with high confidence">
            <a:extLst>
              <a:ext uri="{FF2B5EF4-FFF2-40B4-BE49-F238E27FC236}">
                <a16:creationId xmlns:a16="http://schemas.microsoft.com/office/drawing/2014/main" id="{18957211-A871-42DB-9F9A-730E7B8CBA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548" y="2577891"/>
            <a:ext cx="6535452" cy="4164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5973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4AA12-A71A-41D9-B594-68487A295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Uzroci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A33E8-78A7-4D65-BDAF-6845A65C1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Uzroci 1.Balkanskog rata:</a:t>
            </a:r>
          </a:p>
          <a:p>
            <a:r>
              <a:rPr lang="hr-HR" dirty="0"/>
              <a:t>Jačanje nacionalnog osjećaja</a:t>
            </a:r>
          </a:p>
          <a:p>
            <a:r>
              <a:rPr lang="hr-HR" dirty="0"/>
              <a:t>Vjerski problemi</a:t>
            </a:r>
          </a:p>
          <a:p>
            <a:r>
              <a:rPr lang="hr-HR" dirty="0"/>
              <a:t>Težnja za oslobođenjem krajeva pod turskom vlašću</a:t>
            </a:r>
          </a:p>
        </p:txBody>
      </p:sp>
      <p:pic>
        <p:nvPicPr>
          <p:cNvPr id="5" name="Picture 4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6AC8C7A3-4E21-4B31-AEC6-9CEA04C3C1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035" y="3767769"/>
            <a:ext cx="5310132" cy="3090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309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762CD-449C-40EC-9F44-4D382F929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Vojna konvencija</a:t>
            </a:r>
            <a:br>
              <a:rPr lang="hr-HR" dirty="0"/>
            </a:br>
            <a:r>
              <a:rPr lang="hr-HR" dirty="0"/>
              <a:t>Između Srbije i Bugarske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EE3C8-209E-442A-8D08-83295B259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/>
              <a:t>   2.Srpnja 1912.god.</a:t>
            </a:r>
          </a:p>
          <a:p>
            <a:r>
              <a:rPr lang="sv-SE" dirty="0"/>
              <a:t>Bugarska nije smjela imati manje od 200 tisuća</a:t>
            </a:r>
            <a:r>
              <a:rPr lang="hr-HR" dirty="0"/>
              <a:t> vojnika</a:t>
            </a:r>
          </a:p>
          <a:p>
            <a:r>
              <a:rPr lang="pl-PL" dirty="0"/>
              <a:t>Srbija ne manje od 150 tisuća vojnika</a:t>
            </a:r>
          </a:p>
          <a:p>
            <a:r>
              <a:rPr lang="hr-HR" dirty="0"/>
              <a:t>Definirala podjelu teritorija između Srbije i Bugarske</a:t>
            </a:r>
          </a:p>
        </p:txBody>
      </p:sp>
    </p:spTree>
    <p:extLst>
      <p:ext uri="{BB962C8B-B14F-4D97-AF65-F5344CB8AC3E}">
        <p14:creationId xmlns:p14="http://schemas.microsoft.com/office/powerpoint/2010/main" val="293390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FD9FD-4A26-44EE-949D-4CF511226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Vojna konvencija između </a:t>
            </a:r>
            <a:br>
              <a:rPr lang="hr-HR" dirty="0"/>
            </a:br>
            <a:r>
              <a:rPr lang="hr-HR" dirty="0"/>
              <a:t>Bugarske i Grčke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9AB83-6FB4-477D-8B25-67B27F0BA7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5.listopada 1912.god.</a:t>
            </a:r>
          </a:p>
          <a:p>
            <a:r>
              <a:rPr lang="hr-HR" dirty="0"/>
              <a:t> grčka flota je imala zadatak, u slučaju rata, spriječiti turski pomorski promet između Male Azije i europskog dijela Turske</a:t>
            </a:r>
          </a:p>
          <a:p>
            <a:r>
              <a:rPr lang="hr-HR" dirty="0"/>
              <a:t>Nije predviđao podjelu teritorija između Bugarske i Grčke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8BBBAE-6F4C-4E1A-B89B-6A3AF487A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055" y="4186410"/>
            <a:ext cx="4274545" cy="228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19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E66E6-4B52-4588-B249-D191ED11A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hr-HR" b="0" dirty="0"/>
            </a:br>
            <a:br>
              <a:rPr lang="hr-HR" b="0" dirty="0"/>
            </a:br>
            <a:r>
              <a:rPr lang="pt-BR" b="0" dirty="0"/>
              <a:t>I. razdoblje - Operacije do primirja</a:t>
            </a:r>
            <a:br>
              <a:rPr lang="pt-BR" b="0" dirty="0"/>
            </a:b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2E9BD-CBB3-4BBE-BA31-325C9E6713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  <a:p>
            <a:r>
              <a:rPr lang="hr-HR" dirty="0"/>
              <a:t>Crnogorski Cilj: zauzimanje Skadra i to prije nego što Turci uspiju prikupiti jače snage za njegovu obranu(Početak operacije 8.10.1912.)</a:t>
            </a:r>
          </a:p>
          <a:p>
            <a:r>
              <a:rPr lang="hr-HR" dirty="0"/>
              <a:t>Srpski Cilj: okružiti i poraziti turske postrojbe na Ovčjem polju</a:t>
            </a:r>
          </a:p>
        </p:txBody>
      </p:sp>
    </p:spTree>
    <p:extLst>
      <p:ext uri="{BB962C8B-B14F-4D97-AF65-F5344CB8AC3E}">
        <p14:creationId xmlns:p14="http://schemas.microsoft.com/office/powerpoint/2010/main" val="381115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29BA7-CA87-4BDB-89AE-D75F33299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hr-HR" b="0" dirty="0"/>
            </a:br>
            <a:r>
              <a:rPr lang="hr-HR" b="0" dirty="0"/>
              <a:t>Primirje (4.12 1912. -29.1  1913.)</a:t>
            </a:r>
            <a:br>
              <a:rPr lang="hr-HR" b="0" dirty="0"/>
            </a:b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58384-3279-4561-8362-13A0189476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Pregovori oko primirja su otpočeli 13.1 u Londonu a vođeni su pod utjecajem velikih sila</a:t>
            </a:r>
            <a:endParaRPr lang="hr-HR" b="1" dirty="0"/>
          </a:p>
          <a:p>
            <a:r>
              <a:rPr lang="it-IT" dirty="0"/>
              <a:t>4. prosinca osnovale autonomnu Albaniju</a:t>
            </a:r>
            <a:endParaRPr lang="hr-HR" b="1" dirty="0"/>
          </a:p>
          <a:p>
            <a:r>
              <a:rPr lang="hr-HR" dirty="0"/>
              <a:t>Tražile od turske da ustupi sva područja zapadno od linije Tekirdag-Midija</a:t>
            </a:r>
          </a:p>
          <a:p>
            <a:r>
              <a:rPr lang="hr-HR" dirty="0"/>
              <a:t>Turska nije pristala</a:t>
            </a:r>
          </a:p>
        </p:txBody>
      </p:sp>
    </p:spTree>
    <p:extLst>
      <p:ext uri="{BB962C8B-B14F-4D97-AF65-F5344CB8AC3E}">
        <p14:creationId xmlns:p14="http://schemas.microsoft.com/office/powerpoint/2010/main" val="22821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89BD5-639F-4D7D-AD42-4647EDBFF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C399A-F02B-44EB-843B-4AAF5BC901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22.siječnja Turska prihvatila zahtjev velikih sila</a:t>
            </a:r>
          </a:p>
          <a:p>
            <a:r>
              <a:rPr lang="hr-HR" dirty="0"/>
              <a:t>23.siječnja izbio puč Mladoturaka</a:t>
            </a:r>
          </a:p>
          <a:p>
            <a:r>
              <a:rPr lang="hr-HR" dirty="0"/>
              <a:t>29.siječnja prekid primirja</a:t>
            </a:r>
          </a:p>
        </p:txBody>
      </p:sp>
    </p:spTree>
    <p:extLst>
      <p:ext uri="{BB962C8B-B14F-4D97-AF65-F5344CB8AC3E}">
        <p14:creationId xmlns:p14="http://schemas.microsoft.com/office/powerpoint/2010/main" val="147541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68204-4D1F-4D7F-8D00-DE27D727D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II. razdoblje – operacije nakon primirja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AA9374B-2AE9-4958-8895-B37A79E9B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Nakon pokušaja primirija operacije država su ostale iste</a:t>
            </a:r>
          </a:p>
          <a:p>
            <a:r>
              <a:rPr lang="hr-HR" dirty="0"/>
              <a:t>30.svibnja-Turska potpisala mirovni ugovor u Londonu i odrekla se svih područja zapadno od linije Enos-Midija</a:t>
            </a:r>
          </a:p>
        </p:txBody>
      </p:sp>
    </p:spTree>
    <p:extLst>
      <p:ext uri="{BB962C8B-B14F-4D97-AF65-F5344CB8AC3E}">
        <p14:creationId xmlns:p14="http://schemas.microsoft.com/office/powerpoint/2010/main" val="363927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theme1.xml><?xml version="1.0" encoding="utf-8"?>
<a:theme xmlns:a="http://schemas.openxmlformats.org/drawingml/2006/main" name="Kalu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C9AD730-E430-48DB-8CE2-55C97A19A2F6}" vid="{8572DD53-E033-4BC7-BD14-6AF4D9EFAB4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WWI-PowerPoint-Template</Template>
  <TotalTime>85</TotalTime>
  <Words>185</Words>
  <Application>Microsoft Office PowerPoint</Application>
  <PresentationFormat>Widescreen</PresentationFormat>
  <Paragraphs>40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Microsoft YaHei UI</vt:lpstr>
      <vt:lpstr>Arial</vt:lpstr>
      <vt:lpstr>Calibri</vt:lpstr>
      <vt:lpstr>Microsoft New Tai Lue</vt:lpstr>
      <vt:lpstr>Segoe UI Light</vt:lpstr>
      <vt:lpstr>Kalup</vt:lpstr>
      <vt:lpstr>1.BALKANSKI RAT</vt:lpstr>
      <vt:lpstr>SUKOBLJENI</vt:lpstr>
      <vt:lpstr>Uzroci</vt:lpstr>
      <vt:lpstr>Vojna konvencija Između Srbije i Bugarske</vt:lpstr>
      <vt:lpstr>Vojna konvencija između  Bugarske i Grčke</vt:lpstr>
      <vt:lpstr>  I. razdoblje - Operacije do primirja </vt:lpstr>
      <vt:lpstr> Primirje (4.12 1912. -29.1  1913.) </vt:lpstr>
      <vt:lpstr>PowerPoint Presentation</vt:lpstr>
      <vt:lpstr>II. razdoblje – operacije nakon primirja</vt:lpstr>
      <vt:lpstr>Posljedice 1.balkanskog rata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1.BALKANSKI RAT</dc:title>
  <dc:creator>jan stankovic</dc:creator>
  <cp:lastModifiedBy>jan stankovic</cp:lastModifiedBy>
  <cp:revision>14</cp:revision>
  <dcterms:created xsi:type="dcterms:W3CDTF">2017-11-16T16:43:38Z</dcterms:created>
  <dcterms:modified xsi:type="dcterms:W3CDTF">2017-11-26T09:52:43Z</dcterms:modified>
</cp:coreProperties>
</file>