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88825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599" autoAdjust="0"/>
  </p:normalViewPr>
  <p:slideViewPr>
    <p:cSldViewPr>
      <p:cViewPr varScale="1">
        <p:scale>
          <a:sx n="89" d="100"/>
          <a:sy n="89" d="100"/>
        </p:scale>
        <p:origin x="120" y="15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B131F9-05FE-49DE-92C8-6B812B9BB146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277FB5-421B-48D0-A6B8-3E99BFD14656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79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grpSp>
        <p:nvGrpSpPr>
          <p:cNvPr id="256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9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Prostoručni oblik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F569CE-0776-4156-A833-53D066A9A27C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50D940-9584-4E15-A4F3-9801683B5B01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3CCFE-DB4E-4A11-830D-A5FFDAA28995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255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7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09287-0F25-401D-AF0E-3D21B214D69D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8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6AA99-9553-4153-BC7E-03D77CAB714E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0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Prostoručni oblik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EF402-B967-4332-81B2-53A28E205671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5" name="Rezervirano mjesto za sadržaj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6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8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9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308E6-EE8E-4531-A3EB-39BBFBB81FE8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F82672-D62C-4FC9-9B1C-0B16EE5F5739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grpSp>
        <p:nvGrpSpPr>
          <p:cNvPr id="615" name="okvir" descr="Slika okvir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79344-90CE-4489-A779-78C916EF3703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smtClean="0"/>
              <a:t>Kliknite ikonu da biste dodali  sliku</a:t>
            </a:r>
            <a:endParaRPr lang="hr-HR" dirty="0"/>
          </a:p>
        </p:txBody>
      </p:sp>
      <p:grpSp>
        <p:nvGrpSpPr>
          <p:cNvPr id="614" name="okvir" descr="Slika okvir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Prostoručni oblik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Prostoručni oblik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Prostoručni oblik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Prostoručni oblik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F7218-2603-494F-AB8D-F606DD96D41D}" type="datetime1">
              <a:rPr lang="hr-HR" smtClean="0"/>
              <a:t>26.11.2017.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F9FFDCE-2C48-42C0-9884-A5D8995316E5}" type="datetime1">
              <a:rPr lang="hr-HR" noProof="0" smtClean="0"/>
              <a:t>26.11.2017.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GB" dirty="0" err="1" smtClean="0"/>
              <a:t>Hrvatska</a:t>
            </a:r>
            <a:r>
              <a:rPr lang="en-GB" dirty="0" smtClean="0"/>
              <a:t> </a:t>
            </a:r>
            <a:r>
              <a:rPr lang="en-GB" dirty="0" err="1" smtClean="0"/>
              <a:t>kultura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17. </a:t>
            </a:r>
            <a:r>
              <a:rPr lang="en-GB" dirty="0" err="1" smtClean="0"/>
              <a:t>i</a:t>
            </a:r>
            <a:r>
              <a:rPr lang="en-GB" dirty="0" smtClean="0"/>
              <a:t> 18.</a:t>
            </a:r>
            <a:br>
              <a:rPr lang="en-GB" dirty="0" smtClean="0"/>
            </a:br>
            <a:r>
              <a:rPr lang="en-GB" dirty="0" err="1" smtClean="0"/>
              <a:t>stoljeća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Podnaslov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          PROCVAT BAROKA</a:t>
            </a:r>
            <a:endParaRPr lang="en-GB" sz="40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-</a:t>
            </a:r>
            <a:r>
              <a:rPr lang="en-GB" sz="1800" dirty="0" err="1" smtClean="0"/>
              <a:t>Stigao</a:t>
            </a:r>
            <a:r>
              <a:rPr lang="en-GB" sz="1800" dirty="0" smtClean="0"/>
              <a:t> </a:t>
            </a:r>
            <a:r>
              <a:rPr lang="en-GB" sz="1800" dirty="0" err="1" smtClean="0"/>
              <a:t>iz</a:t>
            </a:r>
            <a:r>
              <a:rPr lang="en-GB" sz="1800" dirty="0" smtClean="0"/>
              <a:t> </a:t>
            </a:r>
            <a:r>
              <a:rPr lang="en-GB" sz="1800" dirty="0" err="1" smtClean="0"/>
              <a:t>Italije</a:t>
            </a:r>
            <a:r>
              <a:rPr lang="en-GB" sz="1800" dirty="0" smtClean="0"/>
              <a:t> </a:t>
            </a:r>
            <a:r>
              <a:rPr lang="en-GB" sz="1800" dirty="0" err="1" smtClean="0"/>
              <a:t>i</a:t>
            </a:r>
            <a:r>
              <a:rPr lang="en-GB" sz="1800" dirty="0" smtClean="0"/>
              <a:t> </a:t>
            </a:r>
            <a:r>
              <a:rPr lang="en-GB" sz="1800" dirty="0" err="1" smtClean="0"/>
              <a:t>Austrije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-U 17.stoljeću</a:t>
            </a:r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Sjeverna</a:t>
            </a:r>
            <a:r>
              <a:rPr lang="en-GB" sz="1800" dirty="0" smtClean="0"/>
              <a:t> </a:t>
            </a:r>
            <a:r>
              <a:rPr lang="en-GB" sz="1800" dirty="0" err="1" smtClean="0"/>
              <a:t>Hrvatska</a:t>
            </a:r>
            <a:endParaRPr lang="en-GB" sz="1800" dirty="0" smtClean="0"/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crkva</a:t>
            </a:r>
            <a:r>
              <a:rPr lang="en-GB" sz="1800" dirty="0" smtClean="0"/>
              <a:t> </a:t>
            </a:r>
            <a:r>
              <a:rPr lang="en-GB" sz="1800" dirty="0" err="1" smtClean="0"/>
              <a:t>sv</a:t>
            </a:r>
            <a:r>
              <a:rPr lang="en-GB" sz="1800" dirty="0" smtClean="0"/>
              <a:t>. </a:t>
            </a:r>
            <a:r>
              <a:rPr lang="en-GB" sz="1800" dirty="0" err="1" smtClean="0"/>
              <a:t>Donata</a:t>
            </a:r>
            <a:r>
              <a:rPr lang="en-GB" sz="1800" dirty="0" smtClean="0"/>
              <a:t> u </a:t>
            </a:r>
            <a:r>
              <a:rPr lang="en-GB" sz="1800" dirty="0" err="1" smtClean="0"/>
              <a:t>Zadru</a:t>
            </a:r>
            <a:endParaRPr lang="en-GB" sz="1800" dirty="0" smtClean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194" y="1905000"/>
            <a:ext cx="5384800" cy="4038600"/>
          </a:xfrm>
        </p:spPr>
      </p:pic>
    </p:spTree>
    <p:extLst>
      <p:ext uri="{BB962C8B-B14F-4D97-AF65-F5344CB8AC3E}">
        <p14:creationId xmlns:p14="http://schemas.microsoft.com/office/powerpoint/2010/main" val="1543767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BAROK U KIPARSTVU</a:t>
            </a:r>
            <a:endParaRPr lang="en-GB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-</a:t>
            </a:r>
            <a:r>
              <a:rPr lang="en-GB" sz="1800" dirty="0" err="1" smtClean="0"/>
              <a:t>Vezan</a:t>
            </a:r>
            <a:r>
              <a:rPr lang="en-GB" sz="1800" dirty="0" smtClean="0"/>
              <a:t> </a:t>
            </a:r>
            <a:r>
              <a:rPr lang="en-GB" sz="1800" dirty="0" err="1" smtClean="0"/>
              <a:t>uz</a:t>
            </a:r>
            <a:r>
              <a:rPr lang="en-GB" sz="1800" dirty="0" smtClean="0"/>
              <a:t> </a:t>
            </a:r>
            <a:r>
              <a:rPr lang="en-GB" sz="1800" dirty="0" err="1" smtClean="0"/>
              <a:t>crkvu</a:t>
            </a:r>
            <a:endParaRPr lang="en-GB" sz="1800" dirty="0" smtClean="0"/>
          </a:p>
          <a:p>
            <a:r>
              <a:rPr lang="en-GB" sz="1800" dirty="0" err="1" smtClean="0"/>
              <a:t>Franjevački</a:t>
            </a:r>
            <a:r>
              <a:rPr lang="en-GB" sz="1800" dirty="0" smtClean="0"/>
              <a:t> </a:t>
            </a:r>
            <a:r>
              <a:rPr lang="en-GB" sz="1800" dirty="0" err="1"/>
              <a:t>samostan</a:t>
            </a:r>
            <a:r>
              <a:rPr lang="en-GB" sz="1800" dirty="0"/>
              <a:t> </a:t>
            </a:r>
            <a:r>
              <a:rPr lang="en-GB" sz="1800" dirty="0" err="1"/>
              <a:t>sv</a:t>
            </a:r>
            <a:r>
              <a:rPr lang="en-GB" sz="1800" dirty="0"/>
              <a:t>. </a:t>
            </a:r>
            <a:r>
              <a:rPr lang="en-GB" sz="1800" dirty="0" err="1"/>
              <a:t>Filipa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 smtClean="0"/>
              <a:t>Jakova</a:t>
            </a:r>
            <a:r>
              <a:rPr lang="en-GB" sz="1800" dirty="0"/>
              <a:t>, </a:t>
            </a:r>
            <a:r>
              <a:rPr lang="en-GB" sz="1800" dirty="0" err="1"/>
              <a:t>Vukovar</a:t>
            </a:r>
            <a:r>
              <a:rPr lang="en-GB" sz="1800" dirty="0" err="1" smtClean="0"/>
              <a:t>Drvo:oltari</a:t>
            </a:r>
            <a:r>
              <a:rPr lang="en-GB" sz="1800" dirty="0" smtClean="0"/>
              <a:t>, </a:t>
            </a:r>
            <a:r>
              <a:rPr lang="en-GB" sz="1800" dirty="0" err="1" smtClean="0"/>
              <a:t>propvjedaonice</a:t>
            </a:r>
            <a:endParaRPr lang="en-GB" sz="1800" dirty="0" smtClean="0"/>
          </a:p>
          <a:p>
            <a:r>
              <a:rPr lang="en-GB" sz="1800" dirty="0" err="1" smtClean="0"/>
              <a:t>Kamen:kipovi</a:t>
            </a:r>
            <a:r>
              <a:rPr lang="en-GB" sz="1800" dirty="0" smtClean="0"/>
              <a:t> </a:t>
            </a:r>
            <a:r>
              <a:rPr lang="en-GB" sz="1800" dirty="0" err="1" smtClean="0"/>
              <a:t>Predstavnici</a:t>
            </a:r>
            <a:r>
              <a:rPr lang="en-GB" sz="1800" dirty="0" smtClean="0"/>
              <a:t> </a:t>
            </a:r>
            <a:r>
              <a:rPr lang="en-GB" sz="1800" dirty="0" err="1"/>
              <a:t>barokne</a:t>
            </a:r>
            <a:r>
              <a:rPr lang="en-GB" sz="1800" dirty="0"/>
              <a:t> </a:t>
            </a:r>
            <a:r>
              <a:rPr lang="en-GB" sz="1800" dirty="0" err="1"/>
              <a:t>skulpture</a:t>
            </a:r>
            <a:r>
              <a:rPr lang="en-GB" sz="1800" dirty="0"/>
              <a:t> </a:t>
            </a:r>
            <a:r>
              <a:rPr lang="en-GB" sz="1800" dirty="0" err="1"/>
              <a:t>su</a:t>
            </a:r>
            <a:r>
              <a:rPr lang="en-GB" sz="1800" dirty="0"/>
              <a:t>:</a:t>
            </a:r>
          </a:p>
          <a:p>
            <a:r>
              <a:rPr lang="en-GB" sz="1800" dirty="0" smtClean="0"/>
              <a:t> </a:t>
            </a:r>
            <a:r>
              <a:rPr lang="en-GB" sz="1800" dirty="0" err="1"/>
              <a:t>Gianlorenzo</a:t>
            </a:r>
            <a:r>
              <a:rPr lang="en-GB" sz="1800" dirty="0"/>
              <a:t> Bernini, S. </a:t>
            </a:r>
            <a:r>
              <a:rPr lang="en-GB" sz="1800" dirty="0" err="1"/>
              <a:t>Moderno</a:t>
            </a:r>
            <a:r>
              <a:rPr lang="en-GB" sz="1800" dirty="0"/>
              <a:t>, Francesco Borromini, A. </a:t>
            </a:r>
            <a:r>
              <a:rPr lang="en-GB" sz="1800" dirty="0" err="1" smtClean="0"/>
              <a:t>Algardi</a:t>
            </a:r>
            <a:endParaRPr lang="en-GB" sz="1800" dirty="0"/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Imali</a:t>
            </a:r>
            <a:r>
              <a:rPr lang="en-GB" sz="1800" dirty="0" smtClean="0"/>
              <a:t> </a:t>
            </a:r>
            <a:r>
              <a:rPr lang="en-GB" sz="1800" dirty="0" err="1" smtClean="0"/>
              <a:t>utjecaj</a:t>
            </a:r>
            <a:r>
              <a:rPr lang="en-GB" sz="1800" dirty="0" smtClean="0"/>
              <a:t> </a:t>
            </a:r>
            <a:r>
              <a:rPr lang="en-GB" sz="1800" dirty="0" err="1" smtClean="0"/>
              <a:t>na</a:t>
            </a:r>
            <a:r>
              <a:rPr lang="en-GB" sz="1800" dirty="0" smtClean="0"/>
              <a:t> </a:t>
            </a:r>
            <a:r>
              <a:rPr lang="en-GB" sz="1800" dirty="0" err="1" smtClean="0"/>
              <a:t>Hrvatsko</a:t>
            </a:r>
            <a:r>
              <a:rPr lang="en-GB" sz="1800" dirty="0" smtClean="0"/>
              <a:t> </a:t>
            </a:r>
            <a:r>
              <a:rPr lang="en-GB" sz="1800" dirty="0" err="1" smtClean="0"/>
              <a:t>kiparstvo</a:t>
            </a:r>
            <a:r>
              <a:rPr lang="en-GB" sz="1800" dirty="0" smtClean="0"/>
              <a:t> </a:t>
            </a: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348" y="2060848"/>
            <a:ext cx="3744416" cy="3384376"/>
          </a:xfrm>
        </p:spPr>
      </p:pic>
    </p:spTree>
    <p:extLst>
      <p:ext uri="{BB962C8B-B14F-4D97-AF65-F5344CB8AC3E}">
        <p14:creationId xmlns:p14="http://schemas.microsoft.com/office/powerpoint/2010/main" val="110911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</a:t>
            </a:r>
            <a:r>
              <a:rPr lang="en-GB" sz="4000" dirty="0" smtClean="0"/>
              <a:t>BAROK SLIKARSTVO</a:t>
            </a:r>
            <a:endParaRPr lang="en-GB" sz="40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-</a:t>
            </a:r>
            <a:r>
              <a:rPr lang="en-GB" sz="1800" dirty="0" err="1" smtClean="0"/>
              <a:t>Ističu</a:t>
            </a:r>
            <a:r>
              <a:rPr lang="en-GB" sz="1800" dirty="0" smtClean="0"/>
              <a:t> se </a:t>
            </a:r>
            <a:r>
              <a:rPr lang="en-GB" sz="1800" dirty="0" err="1" smtClean="0"/>
              <a:t>jake</a:t>
            </a:r>
            <a:r>
              <a:rPr lang="en-GB" sz="1800" dirty="0" smtClean="0"/>
              <a:t> </a:t>
            </a:r>
            <a:r>
              <a:rPr lang="en-GB" sz="1800" dirty="0" err="1" smtClean="0"/>
              <a:t>boje</a:t>
            </a:r>
            <a:r>
              <a:rPr lang="en-GB" sz="1800" dirty="0" smtClean="0"/>
              <a:t>, </a:t>
            </a:r>
            <a:r>
              <a:rPr lang="en-GB" sz="1800" dirty="0" err="1" smtClean="0"/>
              <a:t>svjetlosni</a:t>
            </a:r>
            <a:r>
              <a:rPr lang="en-GB" sz="1800" dirty="0" smtClean="0"/>
              <a:t> </a:t>
            </a:r>
            <a:r>
              <a:rPr lang="en-GB" sz="1800" dirty="0" err="1" smtClean="0"/>
              <a:t>kontrasti</a:t>
            </a:r>
            <a:r>
              <a:rPr lang="en-GB" sz="1800" dirty="0" smtClean="0"/>
              <a:t> </a:t>
            </a:r>
            <a:r>
              <a:rPr lang="en-GB" sz="1800" dirty="0" err="1" smtClean="0"/>
              <a:t>i</a:t>
            </a:r>
            <a:r>
              <a:rPr lang="en-GB" sz="1800" dirty="0" smtClean="0"/>
              <a:t> </a:t>
            </a:r>
            <a:r>
              <a:rPr lang="en-GB" sz="1800" dirty="0" err="1" smtClean="0"/>
              <a:t>luzija</a:t>
            </a:r>
            <a:endParaRPr lang="en-GB" sz="1800" dirty="0" smtClean="0"/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Poznati</a:t>
            </a:r>
            <a:r>
              <a:rPr lang="en-GB" sz="1800" dirty="0" smtClean="0"/>
              <a:t> </a:t>
            </a:r>
            <a:r>
              <a:rPr lang="en-GB" sz="1800" dirty="0" err="1" smtClean="0"/>
              <a:t>slikari</a:t>
            </a:r>
            <a:r>
              <a:rPr lang="en-GB" sz="1800" dirty="0" err="1" smtClean="0"/>
              <a:t>:Ivan</a:t>
            </a:r>
            <a:r>
              <a:rPr lang="en-GB" sz="1800" dirty="0" smtClean="0"/>
              <a:t> </a:t>
            </a:r>
            <a:r>
              <a:rPr lang="en-GB" sz="1800" dirty="0" smtClean="0"/>
              <a:t>Ranger, </a:t>
            </a:r>
            <a:r>
              <a:rPr lang="en-GB" sz="1800" dirty="0" err="1" smtClean="0"/>
              <a:t>Frederiko</a:t>
            </a:r>
            <a:r>
              <a:rPr lang="en-GB" sz="1800" dirty="0" smtClean="0"/>
              <a:t> </a:t>
            </a:r>
            <a:r>
              <a:rPr lang="en-GB" sz="1800" dirty="0" err="1" smtClean="0"/>
              <a:t>Benković,Anton</a:t>
            </a:r>
            <a:r>
              <a:rPr lang="en-GB" sz="1800" dirty="0" smtClean="0"/>
              <a:t> </a:t>
            </a:r>
            <a:r>
              <a:rPr lang="en-GB" sz="1800" dirty="0" err="1" smtClean="0"/>
              <a:t>Archer,Bernardo</a:t>
            </a:r>
            <a:r>
              <a:rPr lang="en-GB" sz="1800" dirty="0" smtClean="0"/>
              <a:t> </a:t>
            </a:r>
            <a:r>
              <a:rPr lang="en-GB" sz="1800" dirty="0" err="1" smtClean="0"/>
              <a:t>Bobić</a:t>
            </a:r>
            <a:endParaRPr lang="hr-HR" sz="1800" dirty="0" smtClean="0"/>
          </a:p>
          <a:p>
            <a:r>
              <a:rPr lang="hr-HR" sz="1800" dirty="0"/>
              <a:t>-</a:t>
            </a:r>
            <a:r>
              <a:rPr lang="hr-HR" sz="1800" dirty="0" err="1" smtClean="0"/>
              <a:t>Teme:krajolici</a:t>
            </a:r>
            <a:r>
              <a:rPr lang="hr-HR" sz="1800" dirty="0" smtClean="0"/>
              <a:t> i mrtva priroda</a:t>
            </a:r>
            <a:endParaRPr lang="en-GB" sz="1800" dirty="0" smtClean="0"/>
          </a:p>
          <a:p>
            <a:r>
              <a:rPr lang="en-GB" sz="1800" dirty="0" smtClean="0"/>
              <a:t>-Bernardo </a:t>
            </a:r>
            <a:r>
              <a:rPr lang="en-GB" sz="1800" dirty="0" err="1" smtClean="0"/>
              <a:t>Bobić</a:t>
            </a:r>
            <a:r>
              <a:rPr lang="en-GB" sz="1800" dirty="0" smtClean="0"/>
              <a:t> je 1680.g.pozlatio </a:t>
            </a:r>
            <a:r>
              <a:rPr lang="en-GB" sz="1800" dirty="0" err="1" smtClean="0"/>
              <a:t>oltar</a:t>
            </a:r>
            <a:r>
              <a:rPr lang="en-GB" sz="1800" dirty="0" smtClean="0"/>
              <a:t>  </a:t>
            </a:r>
            <a:r>
              <a:rPr lang="en-GB" sz="1800" dirty="0" err="1" smtClean="0"/>
              <a:t>sv.Dionizija</a:t>
            </a:r>
            <a:r>
              <a:rPr lang="en-GB" sz="1800" dirty="0" smtClean="0"/>
              <a:t> u </a:t>
            </a:r>
            <a:r>
              <a:rPr lang="en-GB" sz="1800" dirty="0" err="1" smtClean="0"/>
              <a:t>crkvi</a:t>
            </a:r>
            <a:r>
              <a:rPr lang="en-GB" sz="1800" dirty="0" smtClean="0"/>
              <a:t> </a:t>
            </a:r>
            <a:r>
              <a:rPr lang="en-GB" sz="1800" dirty="0" err="1" smtClean="0"/>
              <a:t>sv.Katarine</a:t>
            </a:r>
            <a:r>
              <a:rPr lang="en-GB" sz="1800" dirty="0" smtClean="0"/>
              <a:t> u </a:t>
            </a:r>
            <a:r>
              <a:rPr lang="en-GB" sz="1800" dirty="0" err="1" smtClean="0"/>
              <a:t>Zagrebu</a:t>
            </a:r>
            <a:endParaRPr lang="en-GB" sz="1800" dirty="0" smtClean="0"/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Slika</a:t>
            </a:r>
            <a:r>
              <a:rPr lang="en-GB" sz="1800" dirty="0" smtClean="0"/>
              <a:t> </a:t>
            </a:r>
            <a:r>
              <a:rPr lang="en-GB" sz="1800" dirty="0" err="1" smtClean="0"/>
              <a:t>kako</a:t>
            </a:r>
            <a:r>
              <a:rPr lang="en-GB" sz="1800" dirty="0" smtClean="0"/>
              <a:t> Duh </a:t>
            </a:r>
            <a:r>
              <a:rPr lang="en-GB" sz="1800" dirty="0" err="1" smtClean="0"/>
              <a:t>predaje</a:t>
            </a:r>
            <a:r>
              <a:rPr lang="en-GB" sz="1800" dirty="0" smtClean="0"/>
              <a:t> </a:t>
            </a:r>
            <a:r>
              <a:rPr lang="en-GB" sz="1800" dirty="0" err="1" smtClean="0"/>
              <a:t>krunu</a:t>
            </a:r>
            <a:r>
              <a:rPr lang="en-GB" sz="1800" dirty="0" smtClean="0"/>
              <a:t> </a:t>
            </a:r>
            <a:r>
              <a:rPr lang="en-GB" sz="1800" dirty="0" err="1" smtClean="0"/>
              <a:t>kralju</a:t>
            </a:r>
            <a:r>
              <a:rPr lang="en-GB" sz="1800" dirty="0" smtClean="0"/>
              <a:t> </a:t>
            </a:r>
            <a:r>
              <a:rPr lang="en-GB" sz="1800" dirty="0" err="1" smtClean="0"/>
              <a:t>Ladislavu</a:t>
            </a:r>
            <a:r>
              <a:rPr lang="en-GB" sz="1800" dirty="0" smtClean="0"/>
              <a:t> (</a:t>
            </a:r>
            <a:r>
              <a:rPr lang="en-GB" sz="1800" dirty="0" err="1" smtClean="0"/>
              <a:t>oko</a:t>
            </a:r>
            <a:r>
              <a:rPr lang="en-GB" sz="1800" dirty="0" smtClean="0"/>
              <a:t> 1890.g.)</a:t>
            </a:r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428" y="1772816"/>
            <a:ext cx="2664296" cy="4170784"/>
          </a:xfrm>
        </p:spPr>
      </p:pic>
    </p:spTree>
    <p:extLst>
      <p:ext uri="{BB962C8B-B14F-4D97-AF65-F5344CB8AC3E}">
        <p14:creationId xmlns:p14="http://schemas.microsoft.com/office/powerpoint/2010/main" val="169635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</a:t>
            </a:r>
            <a:r>
              <a:rPr lang="en-GB" sz="4000" dirty="0" smtClean="0"/>
              <a:t>BAROK GRADITELJSTVO</a:t>
            </a:r>
            <a:endParaRPr lang="en-GB" sz="40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1522414" y="3429000"/>
            <a:ext cx="2743200" cy="2743200"/>
          </a:xfrm>
        </p:spPr>
        <p:txBody>
          <a:bodyPr>
            <a:noAutofit/>
          </a:bodyPr>
          <a:lstStyle/>
          <a:p>
            <a:r>
              <a:rPr lang="en-GB" sz="1800" dirty="0" smtClean="0"/>
              <a:t>-</a:t>
            </a:r>
            <a:r>
              <a:rPr lang="en-GB" sz="1800" dirty="0" err="1" smtClean="0"/>
              <a:t>Bogata:stupovima</a:t>
            </a:r>
            <a:r>
              <a:rPr lang="en-GB" sz="1800" dirty="0" smtClean="0"/>
              <a:t>, </a:t>
            </a:r>
            <a:r>
              <a:rPr lang="en-GB" sz="1800" dirty="0" err="1" smtClean="0"/>
              <a:t>lukovima</a:t>
            </a:r>
            <a:r>
              <a:rPr lang="en-GB" sz="1800" dirty="0" smtClean="0"/>
              <a:t>, </a:t>
            </a:r>
            <a:r>
              <a:rPr lang="en-GB" sz="1800" dirty="0" err="1" smtClean="0"/>
              <a:t>nišama</a:t>
            </a:r>
            <a:r>
              <a:rPr lang="en-GB" sz="1800" dirty="0" smtClean="0"/>
              <a:t>, </a:t>
            </a:r>
            <a:r>
              <a:rPr lang="en-GB" sz="1800" dirty="0" err="1" smtClean="0"/>
              <a:t>voltama</a:t>
            </a:r>
            <a:endParaRPr lang="en-GB" sz="1800" dirty="0" smtClean="0"/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Poznati</a:t>
            </a:r>
            <a:r>
              <a:rPr lang="en-GB" sz="1800" dirty="0" smtClean="0"/>
              <a:t> </a:t>
            </a:r>
            <a:r>
              <a:rPr lang="en-GB" sz="1800" dirty="0" err="1" smtClean="0"/>
              <a:t>elementi:konkavnost</a:t>
            </a:r>
            <a:r>
              <a:rPr lang="en-GB" sz="1800" dirty="0" smtClean="0"/>
              <a:t> </a:t>
            </a:r>
            <a:r>
              <a:rPr lang="en-GB" sz="1800" dirty="0" err="1" smtClean="0"/>
              <a:t>i</a:t>
            </a:r>
            <a:r>
              <a:rPr lang="en-GB" sz="1800" dirty="0" smtClean="0"/>
              <a:t> </a:t>
            </a:r>
            <a:r>
              <a:rPr lang="en-GB" sz="1800" dirty="0" err="1" smtClean="0"/>
              <a:t>konveksnost</a:t>
            </a:r>
            <a:endParaRPr lang="en-GB" sz="1800" dirty="0" smtClean="0"/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Slijedi</a:t>
            </a:r>
            <a:r>
              <a:rPr lang="hr-HR" sz="1800" dirty="0"/>
              <a:t> </a:t>
            </a:r>
            <a:r>
              <a:rPr lang="hr-HR" sz="1800" dirty="0" smtClean="0"/>
              <a:t>nakon renesansne arhitekture i prethodi arhitekturi rokokoa</a:t>
            </a:r>
            <a:endParaRPr lang="en-GB" sz="1800" dirty="0" smtClean="0"/>
          </a:p>
          <a:p>
            <a:r>
              <a:rPr lang="en-GB" sz="1800" dirty="0" smtClean="0"/>
              <a:t>-</a:t>
            </a:r>
            <a:r>
              <a:rPr lang="en-GB" sz="1800" dirty="0" err="1" smtClean="0"/>
              <a:t>Rimski</a:t>
            </a:r>
            <a:r>
              <a:rPr lang="en-GB" sz="1800" dirty="0" smtClean="0"/>
              <a:t> </a:t>
            </a:r>
            <a:r>
              <a:rPr lang="en-GB" sz="1800" dirty="0" err="1" smtClean="0"/>
              <a:t>graditelji</a:t>
            </a:r>
            <a:r>
              <a:rPr lang="en-GB" sz="1800" dirty="0" smtClean="0"/>
              <a:t> </a:t>
            </a:r>
            <a:r>
              <a:rPr lang="en-GB" sz="1800" dirty="0" err="1" smtClean="0"/>
              <a:t>sagradili</a:t>
            </a:r>
            <a:r>
              <a:rPr lang="en-GB" sz="1800" dirty="0" smtClean="0"/>
              <a:t> </a:t>
            </a:r>
            <a:r>
              <a:rPr lang="en-GB" sz="1800" dirty="0" err="1" smtClean="0"/>
              <a:t>zvonik</a:t>
            </a:r>
            <a:r>
              <a:rPr lang="en-GB" sz="1800" dirty="0" smtClean="0"/>
              <a:t> </a:t>
            </a:r>
            <a:r>
              <a:rPr lang="en-GB" sz="1800" dirty="0" err="1" smtClean="0"/>
              <a:t>za</a:t>
            </a:r>
            <a:r>
              <a:rPr lang="en-GB" sz="1800" dirty="0" smtClean="0"/>
              <a:t> </a:t>
            </a:r>
            <a:r>
              <a:rPr lang="en-GB" sz="1800" dirty="0" err="1" smtClean="0"/>
              <a:t>Trogirsku</a:t>
            </a:r>
            <a:r>
              <a:rPr lang="en-GB" sz="1800" dirty="0" smtClean="0"/>
              <a:t> </a:t>
            </a:r>
            <a:r>
              <a:rPr lang="en-GB" sz="1800" dirty="0" err="1" smtClean="0"/>
              <a:t>katedralu</a:t>
            </a:r>
            <a:endParaRPr lang="en-GB" sz="1800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75" y="1905000"/>
            <a:ext cx="3033437" cy="4038600"/>
          </a:xfrm>
        </p:spPr>
      </p:pic>
    </p:spTree>
    <p:extLst>
      <p:ext uri="{BB962C8B-B14F-4D97-AF65-F5344CB8AC3E}">
        <p14:creationId xmlns:p14="http://schemas.microsoft.com/office/powerpoint/2010/main" val="275819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KNJIŽEVNOST </a:t>
            </a:r>
            <a:endParaRPr lang="en-GB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1800" dirty="0" smtClean="0"/>
              <a:t>-Dubrovnik glavno središte književnosti</a:t>
            </a:r>
          </a:p>
          <a:p>
            <a:r>
              <a:rPr lang="hr-HR" sz="1800" dirty="0" smtClean="0"/>
              <a:t>-Najvažniji književnik Ivan Gundulić</a:t>
            </a:r>
          </a:p>
          <a:p>
            <a:r>
              <a:rPr lang="hr-HR" sz="1800" dirty="0" smtClean="0"/>
              <a:t>-Još se </a:t>
            </a:r>
            <a:r>
              <a:rPr lang="hr-HR" sz="1800" dirty="0" smtClean="0"/>
              <a:t>isti</a:t>
            </a:r>
            <a:r>
              <a:rPr lang="en-GB" sz="1800" dirty="0" smtClean="0"/>
              <a:t>č</a:t>
            </a:r>
            <a:r>
              <a:rPr lang="hr-HR" sz="1800" dirty="0" smtClean="0"/>
              <a:t>u:Zrinski</a:t>
            </a:r>
            <a:r>
              <a:rPr lang="hr-HR" sz="1800" dirty="0" smtClean="0"/>
              <a:t>,  Frankopan, Ivan Belostenec, Andrija Kačić </a:t>
            </a:r>
            <a:r>
              <a:rPr lang="hr-HR" sz="1800" dirty="0" err="1" smtClean="0"/>
              <a:t>Milošić</a:t>
            </a:r>
            <a:r>
              <a:rPr lang="hr-HR" sz="1800" dirty="0" smtClean="0"/>
              <a:t>…</a:t>
            </a:r>
            <a:endParaRPr lang="en-GB" sz="1800" dirty="0" smtClean="0"/>
          </a:p>
          <a:p>
            <a:r>
              <a:rPr lang="en-GB" sz="1800" dirty="0" smtClean="0"/>
              <a:t>Ivan </a:t>
            </a:r>
            <a:r>
              <a:rPr lang="en-GB" sz="1800" dirty="0" err="1" smtClean="0"/>
              <a:t>Gundulić</a:t>
            </a:r>
            <a:r>
              <a:rPr lang="en-GB" sz="1800" dirty="0" smtClean="0"/>
              <a:t> je </a:t>
            </a:r>
            <a:r>
              <a:rPr lang="en-GB" sz="1800" dirty="0" err="1" smtClean="0"/>
              <a:t>pisao</a:t>
            </a:r>
            <a:r>
              <a:rPr lang="en-GB" sz="1800" dirty="0" smtClean="0"/>
              <a:t> </a:t>
            </a:r>
            <a:r>
              <a:rPr lang="en-GB" sz="1800" dirty="0" err="1" smtClean="0"/>
              <a:t>dramska</a:t>
            </a:r>
            <a:r>
              <a:rPr lang="en-GB" sz="1800" dirty="0" smtClean="0"/>
              <a:t> </a:t>
            </a:r>
            <a:r>
              <a:rPr lang="en-GB" sz="1800" dirty="0" err="1" smtClean="0"/>
              <a:t>djela</a:t>
            </a:r>
            <a:r>
              <a:rPr lang="en-GB" sz="1800" dirty="0" smtClean="0"/>
              <a:t> </a:t>
            </a:r>
            <a:r>
              <a:rPr lang="en-GB" sz="1800" dirty="0" err="1" smtClean="0"/>
              <a:t>i</a:t>
            </a:r>
            <a:r>
              <a:rPr lang="en-GB" sz="1800" dirty="0" smtClean="0"/>
              <a:t> </a:t>
            </a:r>
            <a:r>
              <a:rPr lang="en-GB" sz="1800" dirty="0" err="1" smtClean="0"/>
              <a:t>pjesme</a:t>
            </a:r>
            <a:endParaRPr lang="en-GB" sz="1800" dirty="0" smtClean="0"/>
          </a:p>
          <a:p>
            <a:r>
              <a:rPr lang="en-GB" sz="1800" dirty="0" err="1" smtClean="0"/>
              <a:t>Njegova</a:t>
            </a:r>
            <a:r>
              <a:rPr lang="en-GB" sz="1800" dirty="0" smtClean="0"/>
              <a:t> </a:t>
            </a:r>
            <a:r>
              <a:rPr lang="en-GB" sz="1800" dirty="0" err="1" smtClean="0"/>
              <a:t>prva</a:t>
            </a:r>
            <a:r>
              <a:rPr lang="en-GB" sz="1800" dirty="0" smtClean="0"/>
              <a:t> </a:t>
            </a:r>
            <a:r>
              <a:rPr lang="en-GB" sz="1800" dirty="0" err="1" smtClean="0"/>
              <a:t>tiskana</a:t>
            </a:r>
            <a:r>
              <a:rPr lang="en-GB" sz="1800" dirty="0" smtClean="0"/>
              <a:t> </a:t>
            </a:r>
            <a:r>
              <a:rPr lang="en-GB" sz="1800" dirty="0" err="1" smtClean="0"/>
              <a:t>knjiga</a:t>
            </a:r>
            <a:r>
              <a:rPr lang="en-GB" sz="1800" dirty="0" smtClean="0"/>
              <a:t> je </a:t>
            </a:r>
            <a:r>
              <a:rPr lang="en-GB" sz="1800" dirty="0" err="1" smtClean="0"/>
              <a:t>Pjesni</a:t>
            </a:r>
            <a:r>
              <a:rPr lang="en-GB" sz="1800" dirty="0" smtClean="0"/>
              <a:t> </a:t>
            </a:r>
            <a:r>
              <a:rPr lang="en-GB" sz="1800" dirty="0" err="1" smtClean="0"/>
              <a:t>pokorne</a:t>
            </a:r>
            <a:r>
              <a:rPr lang="en-GB" sz="1800" dirty="0" smtClean="0"/>
              <a:t> </a:t>
            </a:r>
            <a:r>
              <a:rPr lang="en-GB" sz="1800" dirty="0" err="1" smtClean="0"/>
              <a:t>kralja</a:t>
            </a:r>
            <a:r>
              <a:rPr lang="en-GB" sz="1800" dirty="0" smtClean="0"/>
              <a:t> </a:t>
            </a:r>
            <a:r>
              <a:rPr lang="en-GB" sz="1800" dirty="0" err="1" smtClean="0"/>
              <a:t>Davida</a:t>
            </a:r>
            <a:endParaRPr lang="hr-HR" sz="1800" dirty="0" smtClean="0"/>
          </a:p>
          <a:p>
            <a:endParaRPr lang="en-GB" sz="1800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452" y="1772816"/>
            <a:ext cx="2376263" cy="4170784"/>
          </a:xfrm>
        </p:spPr>
      </p:pic>
    </p:spTree>
    <p:extLst>
      <p:ext uri="{BB962C8B-B14F-4D97-AF65-F5344CB8AC3E}">
        <p14:creationId xmlns:p14="http://schemas.microsoft.com/office/powerpoint/2010/main" val="108101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</a:t>
            </a:r>
            <a:r>
              <a:rPr lang="hr-HR" sz="4000" dirty="0" smtClean="0"/>
              <a:t>ZNANOST</a:t>
            </a:r>
            <a:endParaRPr lang="en-GB" sz="40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1800" dirty="0" smtClean="0"/>
              <a:t>-Središte Dubrovnik</a:t>
            </a:r>
          </a:p>
          <a:p>
            <a:r>
              <a:rPr lang="hr-HR" sz="1800" dirty="0" smtClean="0"/>
              <a:t>-Bavili se filozofijom, matematikom, </a:t>
            </a:r>
            <a:r>
              <a:rPr lang="hr-HR" sz="1800" dirty="0" err="1" smtClean="0"/>
              <a:t>astronomiom</a:t>
            </a:r>
            <a:r>
              <a:rPr lang="hr-HR" sz="1800" dirty="0" smtClean="0"/>
              <a:t>, zemljopisom i fizikom</a:t>
            </a:r>
          </a:p>
          <a:p>
            <a:r>
              <a:rPr lang="hr-HR" sz="1800" dirty="0" smtClean="0"/>
              <a:t>Fizičari i </a:t>
            </a:r>
            <a:r>
              <a:rPr lang="hr-HR" sz="1800" dirty="0" err="1" smtClean="0"/>
              <a:t>matematičari:Marin</a:t>
            </a:r>
            <a:r>
              <a:rPr lang="hr-HR" sz="1800" dirty="0" smtClean="0"/>
              <a:t> Getaldić</a:t>
            </a:r>
          </a:p>
          <a:p>
            <a:r>
              <a:rPr lang="hr-HR" sz="1800" dirty="0" smtClean="0"/>
              <a:t>-Jedan od najvećih znanstvenika Ruđer </a:t>
            </a:r>
            <a:r>
              <a:rPr lang="hr-HR" sz="1800" dirty="0" err="1" smtClean="0"/>
              <a:t>BoškovićProslavio</a:t>
            </a:r>
            <a:r>
              <a:rPr lang="hr-HR" sz="1800" dirty="0" smtClean="0"/>
              <a:t> </a:t>
            </a:r>
            <a:r>
              <a:rPr lang="hr-HR" sz="1800" dirty="0" smtClean="0"/>
              <a:t>se Faust </a:t>
            </a:r>
            <a:r>
              <a:rPr lang="hr-HR" sz="1800" dirty="0" smtClean="0"/>
              <a:t>Vrančić</a:t>
            </a:r>
            <a:r>
              <a:rPr lang="en-GB" sz="1800" dirty="0" smtClean="0"/>
              <a:t>, </a:t>
            </a:r>
            <a:r>
              <a:rPr lang="en-GB" sz="1800" dirty="0" err="1" smtClean="0"/>
              <a:t>Ruđer</a:t>
            </a:r>
            <a:r>
              <a:rPr lang="en-GB" sz="1800" dirty="0" smtClean="0"/>
              <a:t> </a:t>
            </a:r>
            <a:r>
              <a:rPr lang="en-GB" sz="1800" dirty="0" err="1" smtClean="0"/>
              <a:t>Bošković</a:t>
            </a:r>
            <a:r>
              <a:rPr lang="en-GB" sz="1800" dirty="0" smtClean="0"/>
              <a:t> </a:t>
            </a:r>
            <a:r>
              <a:rPr lang="en-GB" sz="1800" dirty="0" err="1" smtClean="0"/>
              <a:t>prethodnik</a:t>
            </a:r>
            <a:r>
              <a:rPr lang="en-GB" sz="1800" dirty="0" smtClean="0"/>
              <a:t> </a:t>
            </a:r>
            <a:r>
              <a:rPr lang="en-GB" sz="1800" dirty="0" err="1" smtClean="0"/>
              <a:t>atomske</a:t>
            </a:r>
            <a:r>
              <a:rPr lang="en-GB" sz="1800" dirty="0" smtClean="0"/>
              <a:t> </a:t>
            </a:r>
            <a:r>
              <a:rPr lang="en-GB" sz="1800" dirty="0" err="1" smtClean="0"/>
              <a:t>teorije</a:t>
            </a:r>
            <a:r>
              <a:rPr lang="en-GB" sz="1800" dirty="0" smtClean="0"/>
              <a:t> </a:t>
            </a:r>
            <a:r>
              <a:rPr lang="en-GB" sz="1800" dirty="0" err="1" smtClean="0"/>
              <a:t>osniva</a:t>
            </a:r>
            <a:r>
              <a:rPr lang="en-GB" sz="1800" dirty="0" smtClean="0"/>
              <a:t> </a:t>
            </a:r>
            <a:r>
              <a:rPr lang="en-GB" sz="1800" dirty="0" err="1" smtClean="0"/>
              <a:t>zvjezdarnicu</a:t>
            </a:r>
            <a:r>
              <a:rPr lang="en-GB" sz="1800" dirty="0" smtClean="0"/>
              <a:t> u </a:t>
            </a:r>
            <a:r>
              <a:rPr lang="en-GB" sz="1800" dirty="0" err="1" smtClean="0"/>
              <a:t>Breri</a:t>
            </a:r>
            <a:endParaRPr lang="en-GB" sz="18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260" y="2420888"/>
            <a:ext cx="5668962" cy="3058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5593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</a:t>
            </a:r>
            <a:r>
              <a:rPr lang="hr-HR" sz="4000" dirty="0" smtClean="0"/>
              <a:t>GLAZBA</a:t>
            </a:r>
            <a:endParaRPr lang="en-GB" sz="40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sz="1800" dirty="0" smtClean="0"/>
              <a:t>-Najveći utjecaj za glazbu imala je crkva</a:t>
            </a:r>
          </a:p>
          <a:p>
            <a:r>
              <a:rPr lang="hr-HR" sz="1800" dirty="0" smtClean="0"/>
              <a:t>-Isusovci uveli orkestar</a:t>
            </a:r>
          </a:p>
          <a:p>
            <a:r>
              <a:rPr lang="hr-HR" sz="1800" dirty="0" smtClean="0"/>
              <a:t>-Najpoznatiji glazbenik Ivan </a:t>
            </a:r>
            <a:r>
              <a:rPr lang="hr-HR" sz="1800" dirty="0" err="1" smtClean="0"/>
              <a:t>Lukačić</a:t>
            </a:r>
            <a:endParaRPr lang="hr-HR" sz="1800" dirty="0" smtClean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594" y="2019300"/>
            <a:ext cx="381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0017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 </a:t>
            </a:r>
            <a:r>
              <a:rPr lang="hr-HR" dirty="0" smtClean="0"/>
              <a:t> NAPRAVILI:GABRIJEL CEROVSKI I FILIP JURČEVIĆ</a:t>
            </a:r>
            <a:endParaRPr lang="en-GB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9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ska ploč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7_TF02804846_TF02804846" id="{A5489B6C-81BC-479F-9848-A82C7F5662CB}" vid="{446BF683-5578-459A-BFDA-67523B809D0D}"/>
    </a:ext>
  </a:extLst>
</a:theme>
</file>

<file path=ppt/theme/theme2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 s motivom školske ploče (široki zaslon)</Template>
  <TotalTime>381</TotalTime>
  <Words>261</Words>
  <Application>Microsoft Office PowerPoint</Application>
  <PresentationFormat>Prilagođeno</PresentationFormat>
  <Paragraphs>41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Školska ploča 16 x 9</vt:lpstr>
      <vt:lpstr>Hrvatska kultura 17. i 18. stoljeća</vt:lpstr>
      <vt:lpstr>          PROCVAT BAROKA</vt:lpstr>
      <vt:lpstr>            BAROK U KIPARSTVU</vt:lpstr>
      <vt:lpstr>           BAROK SLIKARSTVO</vt:lpstr>
      <vt:lpstr>         BAROK GRADITELJSTVO</vt:lpstr>
      <vt:lpstr>               KNJIŽEVNOST </vt:lpstr>
      <vt:lpstr>                 ZNANOST</vt:lpstr>
      <vt:lpstr>                 GLAZBA</vt:lpstr>
      <vt:lpstr>                        NAPRAVILI:GABRIJEL CEROVSKI I FILIP JURČEVIĆ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Hrvatska kultura 17. I 18. stoljeća</dc:title>
  <dc:creator>Karlo Jurčević</dc:creator>
  <cp:lastModifiedBy>Karlo Jurčević</cp:lastModifiedBy>
  <cp:revision>29</cp:revision>
  <dcterms:created xsi:type="dcterms:W3CDTF">2017-11-09T12:43:54Z</dcterms:created>
  <dcterms:modified xsi:type="dcterms:W3CDTF">2017-11-26T16:27:43Z</dcterms:modified>
</cp:coreProperties>
</file>