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3"/>
    <p:sldId id="263" r:id="rId4"/>
    <p:sldId id="261" r:id="rId5"/>
    <p:sldId id="264" r:id="rId6"/>
    <p:sldId id="265" r:id="rId7"/>
    <p:sldId id="270" r:id="rId8"/>
    <p:sldId id="259" r:id="rId10"/>
    <p:sldId id="258" r:id="rId11"/>
    <p:sldId id="277" r:id="rId12"/>
    <p:sldId id="271" r:id="rId13"/>
    <p:sldId id="273" r:id="rId14"/>
  </p:sldIdLst>
  <p:sldSz cx="12192000" cy="6858000"/>
  <p:notesSz cx="7103745" cy="1023429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84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1" d="100"/>
          <a:sy n="41" d="100"/>
        </p:scale>
        <p:origin x="179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1196975"/>
            <a:ext cx="10943167" cy="10826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2422525"/>
            <a:ext cx="10949517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4205" y="1099185"/>
            <a:ext cx="10942955" cy="1180465"/>
          </a:xfrm>
        </p:spPr>
        <p:txBody>
          <a:bodyPr>
            <a:prstTxWarp prst="textInflate">
              <a:avLst/>
            </a:prstTxWarp>
          </a:bodyPr>
          <a:p>
            <a:pPr fontAlgn="ctr"/>
            <a:r>
              <a:rPr lang="hr-HR" altLang="en-GB" sz="400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alpha val="40000"/>
                      <a:lumMod val="50000"/>
                    </a:schemeClr>
                  </a:outerShdw>
                </a:effectLst>
              </a:rPr>
              <a:t>Doseljenje i pokrštavanje</a:t>
            </a:r>
            <a:br>
              <a:rPr lang="hr-HR" altLang="en-GB" sz="400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alpha val="40000"/>
                      <a:lumMod val="50000"/>
                    </a:schemeClr>
                  </a:outerShdw>
                </a:effectLst>
              </a:rPr>
            </a:br>
            <a:r>
              <a:rPr lang="hr-HR" altLang="en-GB" sz="400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alpha val="40000"/>
                      <a:lumMod val="50000"/>
                    </a:schemeClr>
                  </a:outerShdw>
                </a:effectLst>
              </a:rPr>
              <a:t>Hrvata</a:t>
            </a:r>
            <a:endParaRPr lang="hr-HR" altLang="en-GB" sz="400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alpha val="40000"/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7878" y="5109210"/>
            <a:ext cx="10949517" cy="1752600"/>
          </a:xfrm>
        </p:spPr>
        <p:txBody>
          <a:bodyPr>
            <a:scene3d>
              <a:camera prst="orthographicFront"/>
              <a:lightRig rig="threePt" dir="t"/>
            </a:scene3d>
          </a:bodyPr>
          <a:p>
            <a:r>
              <a:rPr lang="hr-HR" altLang="en-GB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                                             Matej Jankeš 6.a</a:t>
            </a:r>
            <a:endParaRPr lang="hr-HR" altLang="en-GB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hr-HR" altLang="en-GB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                                            Oš Velika Mlaka</a:t>
            </a:r>
            <a:endParaRPr lang="hr-HR" altLang="en-GB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cover dir="l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GB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hr-HR" altLang="en-GB"/>
              <a:t>izvori:</a:t>
            </a:r>
            <a:endParaRPr lang="hr-HR" altLang="en-GB"/>
          </a:p>
          <a:p>
            <a:pPr marL="0" indent="0">
              <a:buNone/>
            </a:pPr>
            <a:r>
              <a:rPr lang="hr-HR" altLang="en-GB"/>
              <a:t>https://www.google.hr/search?biw=1366&amp;bih=628&amp;tbm=isch&amp;q=pokr%C5%A1tavanje+hrvata&amp;sa=X&amp;ved=0ahUKEwiUtZeHrYTXAhWJKlAKHcO2CT4QhyYIJA#imgrc=a0DMdadOYQpgcM:</a:t>
            </a:r>
            <a:endParaRPr lang="hr-HR" altLang="en-GB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GB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10972165" cy="4953000"/>
          </a:xfrm>
        </p:spPr>
        <p:txBody>
          <a:bodyPr>
            <a:scene3d>
              <a:camera prst="isometricOffAxis1Right"/>
              <a:lightRig rig="threePt" dir="t"/>
            </a:scene3d>
          </a:bodyPr>
          <a:p>
            <a:pPr marL="0" indent="0">
              <a:buNone/>
            </a:pPr>
            <a:endParaRPr lang="en-GB" altLang="en-US"/>
          </a:p>
          <a:p>
            <a:pPr marL="0" indent="0">
              <a:buNone/>
            </a:pPr>
            <a:endParaRPr lang="en-GB" altLang="en-US"/>
          </a:p>
          <a:p>
            <a:pPr marL="0" indent="0">
              <a:buNone/>
            </a:pPr>
            <a:r>
              <a:rPr lang="en-GB" altLang="en-US"/>
              <a:t>                         </a:t>
            </a:r>
            <a:r>
              <a:rPr lang="hr-HR" altLang="en-GB" sz="6000">
                <a:sym typeface="+mn-ea"/>
              </a:rPr>
              <a:t>Hvala na pozornosti!</a:t>
            </a:r>
            <a:endParaRPr lang="hr-HR" altLang="en-GB" sz="6000"/>
          </a:p>
          <a:p>
            <a:pPr marL="0" indent="0">
              <a:buNone/>
            </a:pPr>
            <a:endParaRPr lang="hr-HR" altLang="en-GB" sz="6000"/>
          </a:p>
          <a:p>
            <a:pPr marL="0" indent="0">
              <a:buNone/>
            </a:pPr>
            <a:endParaRPr lang="en-GB" altLang="en-US" sz="6000"/>
          </a:p>
        </p:txBody>
      </p:sp>
      <p:pic>
        <p:nvPicPr>
          <p:cNvPr id="6" name="Content Placeholder 5" descr="is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5541645" y="3865245"/>
            <a:ext cx="2495550" cy="18669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hr-HR" altLang="en-GB"/>
              <a:t>            </a:t>
            </a:r>
            <a:endParaRPr lang="hr-HR" alt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10045065" cy="4953000"/>
          </a:xfrm>
        </p:spPr>
        <p:txBody>
          <a:bodyPr/>
          <a:p>
            <a:pPr marL="0" indent="0">
              <a:buNone/>
            </a:pPr>
            <a:r>
              <a:rPr lang="hr-HR" altLang="en-GB"/>
              <a:t>                            </a:t>
            </a:r>
            <a:r>
              <a:rPr lang="hr-HR" altLang="en-GB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sym typeface="+mn-ea"/>
              </a:rPr>
              <a:t>Dolazak Hrvata</a:t>
            </a:r>
            <a:endParaRPr lang="hr-HR" altLang="en-GB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sym typeface="+mn-ea"/>
            </a:endParaRPr>
          </a:p>
          <a:p>
            <a:pPr marL="0" indent="0">
              <a:buNone/>
            </a:pPr>
            <a:endParaRPr lang="hr-HR" altLang="en-GB"/>
          </a:p>
        </p:txBody>
      </p:sp>
      <p:pic>
        <p:nvPicPr>
          <p:cNvPr id="8" name="Content Placeholder 7" descr="dolazak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1753870" y="1996440"/>
            <a:ext cx="7494270" cy="38373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GB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90" y="774065"/>
            <a:ext cx="12118975" cy="6073775"/>
          </a:xfrm>
        </p:spPr>
        <p:txBody>
          <a:bodyPr/>
          <a:p>
            <a:r>
              <a:rPr lang="hr-HR" altLang="en-GB">
                <a:effectLst/>
                <a:sym typeface="+mn-ea"/>
              </a:rPr>
              <a:t>Hrvati su jedno od slavenskih plemena</a:t>
            </a:r>
            <a:endParaRPr lang="hr-HR" altLang="en-GB"/>
          </a:p>
          <a:p>
            <a:r>
              <a:rPr lang="hr-HR" altLang="en-GB"/>
              <a:t>doselili su se izmeđ Drave i Jadrana u </a:t>
            </a:r>
            <a:endParaRPr lang="hr-HR" altLang="en-GB"/>
          </a:p>
          <a:p>
            <a:pPr marL="0" indent="0">
              <a:buNone/>
            </a:pPr>
            <a:r>
              <a:rPr lang="hr-HR" altLang="en-GB">
                <a:solidFill>
                  <a:schemeClr val="accent2"/>
                </a:solidFill>
              </a:rPr>
              <a:t>7.st </a:t>
            </a:r>
            <a:endParaRPr lang="hr-HR" altLang="en-GB">
              <a:solidFill>
                <a:schemeClr val="accent2"/>
              </a:solidFill>
            </a:endParaRPr>
          </a:p>
          <a:p>
            <a:r>
              <a:rPr lang="hr-HR" altLang="en-GB">
                <a:effectLst/>
                <a:sym typeface="+mn-ea"/>
              </a:rPr>
              <a:t>odazvali su se Herakliju kao u borbi                                           protiv divljih Avara</a:t>
            </a:r>
            <a:endParaRPr lang="hr-HR" altLang="en-GB">
              <a:effectLst/>
              <a:sym typeface="+mn-ea"/>
            </a:endParaRPr>
          </a:p>
          <a:p>
            <a:r>
              <a:rPr lang="en-US" altLang="hr-HR">
                <a:effectLst/>
                <a:sym typeface="+mn-ea"/>
              </a:rPr>
              <a:t>d</a:t>
            </a:r>
            <a:r>
              <a:rPr lang="hr-HR" altLang="en-GB">
                <a:effectLst/>
                <a:sym typeface="+mn-ea"/>
              </a:rPr>
              <a:t>ošli iz </a:t>
            </a:r>
            <a:r>
              <a:rPr lang="hr-HR" altLang="en-GB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Bijele Hrvatske</a:t>
            </a:r>
            <a:r>
              <a:rPr lang="hr-HR" altLang="en-GB">
                <a:effectLst/>
                <a:sym typeface="+mn-ea"/>
              </a:rPr>
              <a:t>            </a:t>
            </a:r>
            <a:endParaRPr lang="hr-HR" altLang="en-GB">
              <a:effectLst/>
              <a:sym typeface="+mn-ea"/>
            </a:endParaRPr>
          </a:p>
          <a:p>
            <a:r>
              <a:rPr lang="en-US" altLang="hr-HR">
                <a:effectLst/>
                <a:sym typeface="+mn-ea"/>
              </a:rPr>
              <a:t>b</a:t>
            </a:r>
            <a:r>
              <a:rPr lang="hr-HR" altLang="en-GB">
                <a:effectLst/>
                <a:sym typeface="+mn-ea"/>
              </a:rPr>
              <a:t>ili </a:t>
            </a:r>
            <a:r>
              <a:rPr lang="hr-HR" altLang="en-GB">
                <a:solidFill>
                  <a:schemeClr val="accent2"/>
                </a:solidFill>
                <a:effectLst/>
                <a:sym typeface="+mn-ea"/>
              </a:rPr>
              <a:t> </a:t>
            </a:r>
            <a:r>
              <a:rPr lang="hr-HR" altLang="en-GB">
                <a:effectLst/>
                <a:sym typeface="+mn-ea"/>
              </a:rPr>
              <a:t>su petorica braće i dvije sestre :</a:t>
            </a:r>
            <a:endParaRPr lang="hr-HR" altLang="en-GB">
              <a:effectLst/>
              <a:sym typeface="+mn-ea"/>
            </a:endParaRPr>
          </a:p>
          <a:p>
            <a:pPr marL="0" indent="0">
              <a:buNone/>
            </a:pPr>
            <a:r>
              <a:rPr lang="hr-HR" altLang="en-GB">
                <a:effectLst/>
                <a:sym typeface="+mn-ea"/>
              </a:rPr>
              <a:t>(</a:t>
            </a:r>
            <a:r>
              <a:rPr lang="hr-HR" altLang="en-GB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Kluk</a:t>
            </a:r>
            <a:r>
              <a:rPr lang="hr-HR" alt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, </a:t>
            </a:r>
            <a:r>
              <a:rPr lang="hr-HR" altLang="en-GB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Lobel, Kosjenac</a:t>
            </a:r>
            <a:r>
              <a:rPr lang="hr-HR" alt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,</a:t>
            </a:r>
            <a:r>
              <a:rPr lang="hr-HR" altLang="en-GB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Muhlo </a:t>
            </a:r>
            <a:r>
              <a:rPr lang="hr-HR" alt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,</a:t>
            </a:r>
            <a:endParaRPr lang="hr-HR" alt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  <a:p>
            <a:pPr marL="0" indent="0">
              <a:buNone/>
            </a:pPr>
            <a:r>
              <a:rPr lang="hr-HR" altLang="en-GB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Tuga</a:t>
            </a:r>
            <a:r>
              <a:rPr lang="hr-HR" alt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i </a:t>
            </a:r>
            <a:r>
              <a:rPr lang="hr-HR" altLang="en-GB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Buga</a:t>
            </a:r>
            <a:r>
              <a:rPr lang="hr-HR" altLang="en-GB">
                <a:solidFill>
                  <a:schemeClr val="tx2"/>
                </a:solidFill>
                <a:effectLst/>
                <a:sym typeface="+mn-ea"/>
              </a:rPr>
              <a:t>)                                        </a:t>
            </a:r>
            <a:r>
              <a:rPr lang="hr-HR" altLang="en-GB" sz="1800">
                <a:sym typeface="+mn-ea"/>
              </a:rPr>
              <a:t>                                                                      </a:t>
            </a:r>
            <a:r>
              <a:rPr lang="hr-HR" altLang="en-GB" sz="1800"/>
              <a:t>            </a:t>
            </a:r>
            <a:endParaRPr lang="hr-HR" altLang="en-GB" sz="1800"/>
          </a:p>
        </p:txBody>
      </p:sp>
      <p:pic>
        <p:nvPicPr>
          <p:cNvPr id="4" name="Picture 3" descr="02_Ferdinand_Quiquerez_Dolazak_Hrvata_k_moru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72375" y="774065"/>
            <a:ext cx="4220845" cy="5807075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GB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875030"/>
            <a:ext cx="10972165" cy="5623560"/>
          </a:xfrm>
        </p:spPr>
        <p:txBody>
          <a:bodyPr/>
          <a:p>
            <a:pPr marL="0" indent="0">
              <a:buNone/>
            </a:pPr>
            <a:r>
              <a:rPr lang="hr-HR" altLang="en-GB">
                <a:effectLst/>
              </a:rPr>
              <a:t>Stvorili sklavinije:</a:t>
            </a:r>
            <a:r>
              <a:rPr lang="hr-HR" altLang="en-GB">
                <a:solidFill>
                  <a:srgbClr val="00B0F0"/>
                </a:solidFill>
                <a:effectLst/>
              </a:rPr>
              <a:t> </a:t>
            </a:r>
            <a:r>
              <a:rPr lang="hr-HR" altLang="en-GB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Primorska </a:t>
            </a:r>
            <a:endParaRPr lang="hr-HR" altLang="en-GB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hr-HR" altLang="en-GB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Hrvatska</a:t>
            </a:r>
            <a:r>
              <a:rPr lang="hr-HR" altLang="en-GB">
                <a:solidFill>
                  <a:schemeClr val="tx1"/>
                </a:solidFill>
                <a:effectLst/>
              </a:rPr>
              <a:t>,</a:t>
            </a:r>
            <a:r>
              <a:rPr lang="hr-HR" altLang="en-GB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Slavonija</a:t>
            </a:r>
            <a:r>
              <a:rPr lang="hr-HR" altLang="en-GB">
                <a:solidFill>
                  <a:schemeClr val="tx1"/>
                </a:solidFill>
                <a:effectLst/>
              </a:rPr>
              <a:t>, </a:t>
            </a:r>
            <a:endParaRPr lang="hr-HR" altLang="en-GB">
              <a:solidFill>
                <a:schemeClr val="tx1"/>
              </a:solidFill>
              <a:effectLst/>
            </a:endParaRPr>
          </a:p>
          <a:p>
            <a:pPr marL="0" indent="0">
              <a:buNone/>
            </a:pPr>
            <a:r>
              <a:rPr lang="hr-HR" altLang="en-GB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Nerentvanska Kneževina</a:t>
            </a:r>
            <a:r>
              <a:rPr lang="hr-HR" altLang="en-GB">
                <a:solidFill>
                  <a:schemeClr val="tx1"/>
                </a:solidFill>
                <a:effectLst/>
              </a:rPr>
              <a:t>,</a:t>
            </a:r>
            <a:r>
              <a:rPr lang="hr-HR" altLang="en-GB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Zahumlje</a:t>
            </a:r>
            <a:r>
              <a:rPr lang="hr-HR" altLang="en-GB">
                <a:solidFill>
                  <a:schemeClr val="tx1"/>
                </a:solidFill>
                <a:effectLst/>
              </a:rPr>
              <a:t>,</a:t>
            </a:r>
            <a:endParaRPr lang="hr-HR" altLang="en-GB">
              <a:solidFill>
                <a:schemeClr val="tx1"/>
              </a:solidFill>
              <a:effectLst/>
            </a:endParaRPr>
          </a:p>
          <a:p>
            <a:pPr marL="0" indent="0">
              <a:buNone/>
            </a:pPr>
            <a:r>
              <a:rPr lang="hr-HR" altLang="en-GB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Travunija</a:t>
            </a:r>
            <a:r>
              <a:rPr lang="hr-HR" altLang="en-GB">
                <a:solidFill>
                  <a:schemeClr val="tx1"/>
                </a:solidFill>
                <a:effectLst/>
              </a:rPr>
              <a:t> i </a:t>
            </a:r>
            <a:r>
              <a:rPr lang="hr-HR" altLang="en-GB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Bosna</a:t>
            </a:r>
            <a:r>
              <a:rPr lang="hr-HR" altLang="en-GB">
                <a:solidFill>
                  <a:schemeClr val="tx1"/>
                </a:solidFill>
                <a:effectLst/>
              </a:rPr>
              <a:t>.</a:t>
            </a:r>
            <a:endParaRPr lang="hr-HR" altLang="en-GB">
              <a:solidFill>
                <a:schemeClr val="tx1"/>
              </a:solidFill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r-HR" altLang="en-GB">
                <a:solidFill>
                  <a:schemeClr val="tx1"/>
                </a:solidFill>
                <a:effectLst/>
              </a:rPr>
              <a:t>njome vlada </a:t>
            </a:r>
            <a:r>
              <a:rPr lang="hr-HR" altLang="en-GB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knez</a:t>
            </a:r>
            <a:endParaRPr lang="hr-HR" altLang="en-GB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r-HR" altLang="en-GB">
                <a:solidFill>
                  <a:schemeClr val="tx1"/>
                </a:solidFill>
                <a:effectLst/>
              </a:rPr>
              <a:t>podjeljena na</a:t>
            </a:r>
            <a:r>
              <a:rPr lang="hr-HR" altLang="en-GB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altLang="en-GB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županije</a:t>
            </a:r>
            <a:r>
              <a:rPr lang="hr-HR" altLang="en-GB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hr-HR" altLang="en-GB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hr-HR" altLang="en-GB">
                <a:solidFill>
                  <a:schemeClr val="tx1"/>
                </a:solidFill>
                <a:effectLst/>
              </a:rPr>
              <a:t>na čelu je </a:t>
            </a:r>
            <a:r>
              <a:rPr lang="hr-HR" altLang="en-GB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župan</a:t>
            </a:r>
            <a:endParaRPr lang="hr-HR" altLang="en-GB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Content Placeholder 7" descr="T08A1Cd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7071995" y="875030"/>
            <a:ext cx="4762500" cy="417195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7372985" y="5047615"/>
            <a:ext cx="4368800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hr-HR" altLang="en-GB">
                <a:solidFill>
                  <a:schemeClr val="tx2"/>
                </a:solidFill>
                <a:effectLst/>
                <a:sym typeface="+mn-ea"/>
              </a:rPr>
              <a:t>Karta prikazuje prve sklavinije.Žuta je</a:t>
            </a:r>
            <a:r>
              <a:rPr lang="hr-HR" altLang="en-GB">
                <a:sym typeface="+mn-ea"/>
              </a:rPr>
              <a:t>                                 </a:t>
            </a:r>
            <a:r>
              <a:rPr lang="hr-HR" altLang="en-GB">
                <a:solidFill>
                  <a:schemeClr val="tx2"/>
                </a:solidFill>
                <a:effectLst/>
                <a:sym typeface="+mn-ea"/>
              </a:rPr>
              <a:t>Slavonija,zeleno Primorska Hrvatska,3</a:t>
            </a:r>
            <a:r>
              <a:rPr lang="hr-HR" altLang="en-GB">
                <a:sym typeface="+mn-ea"/>
              </a:rPr>
              <a:t>                                               Neretvanska Knežeina,4 Zahumlje, </a:t>
            </a:r>
            <a:endParaRPr lang="hr-HR" altLang="en-GB">
              <a:sym typeface="+mn-ea"/>
            </a:endParaRPr>
          </a:p>
          <a:p>
            <a:r>
              <a:rPr lang="hr-HR" altLang="en-GB">
                <a:sym typeface="+mn-ea"/>
              </a:rPr>
              <a:t>5  Travunija,                                                                       2 Duklja,1 Bosna.                           </a:t>
            </a:r>
            <a:endParaRPr lang="en-GB" altLang="en-US"/>
          </a:p>
        </p:txBody>
      </p:sp>
    </p:spTree>
  </p:cSld>
  <p:clrMapOvr>
    <a:masterClrMapping/>
  </p:clrMapOvr>
  <p:transition>
    <p:diamond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hr-HR" altLang="en-GB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sym typeface="+mn-ea"/>
              </a:rPr>
              <a:t>                     Pokrtšavanje Hrvata</a:t>
            </a:r>
            <a:br>
              <a:rPr lang="hr-HR" altLang="en-GB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endParaRPr lang="en-GB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p>
            <a:endParaRPr lang="en-GB" altLang="en-US"/>
          </a:p>
          <a:p>
            <a:endParaRPr lang="en-GB" altLang="en-US"/>
          </a:p>
          <a:p>
            <a:endParaRPr lang="en-GB" altLang="en-US"/>
          </a:p>
          <a:p>
            <a:pPr marL="0" indent="0">
              <a:buNone/>
            </a:pPr>
            <a:r>
              <a:rPr lang="en-GB" altLang="en-US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alpha val="40000"/>
                      <a:lumMod val="50000"/>
                    </a:schemeClr>
                  </a:outerShdw>
                </a:effectLst>
              </a:rPr>
              <a:t>                                 </a:t>
            </a:r>
            <a:endParaRPr lang="hr-HR" altLang="en-GB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4" name="Content Placeholder 3" descr="Pokrštenje_Hrvata_Bela_Čikoš_Sesija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3961765" y="502920"/>
            <a:ext cx="4098290" cy="6297295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GB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hr-HR" altLang="en-GB">
                <a:solidFill>
                  <a:schemeClr val="tx1"/>
                </a:solidFill>
                <a:sym typeface="+mn-ea"/>
              </a:rPr>
              <a:t>pokrštavanje Hrvata trajalo je od </a:t>
            </a:r>
            <a:r>
              <a:rPr lang="hr-HR" altLang="en-GB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7.st. </a:t>
            </a:r>
            <a:r>
              <a:rPr lang="hr-HR" altLang="en-GB">
                <a:solidFill>
                  <a:schemeClr val="tx1"/>
                </a:solidFill>
                <a:sym typeface="+mn-ea"/>
              </a:rPr>
              <a:t>do </a:t>
            </a:r>
            <a:r>
              <a:rPr lang="hr-HR" altLang="en-GB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9.st.</a:t>
            </a:r>
            <a:endParaRPr lang="hr-HR" altLang="en-GB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  <a:p>
            <a:r>
              <a:rPr lang="hr-HR" altLang="en-GB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Primorskom Hrvatskom i Slavonjom</a:t>
            </a:r>
            <a:r>
              <a:rPr lang="hr-HR" altLang="en-GB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-</a:t>
            </a:r>
            <a:r>
              <a:rPr lang="hr-HR" altLang="en-GB">
                <a:solidFill>
                  <a:schemeClr val="tx1"/>
                </a:solidFill>
                <a:effectLst/>
                <a:sym typeface="+mn-ea"/>
              </a:rPr>
              <a:t>pokrštavali su franački misonari</a:t>
            </a:r>
            <a:endParaRPr lang="hr-HR" altLang="en-GB">
              <a:solidFill>
                <a:schemeClr val="tx1"/>
              </a:solidFill>
              <a:effectLst/>
              <a:sym typeface="+mn-ea"/>
            </a:endParaRPr>
          </a:p>
          <a:p>
            <a:r>
              <a:rPr lang="hr-HR" altLang="en-GB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Neretvanskom Knežeinom,Zahumljem,Travunijom i</a:t>
            </a:r>
            <a:endParaRPr lang="hr-HR" altLang="en-GB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  <a:p>
            <a:pPr marL="0" indent="0">
              <a:buNone/>
            </a:pPr>
            <a:r>
              <a:rPr lang="hr-HR" altLang="en-GB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Dukljom</a:t>
            </a:r>
            <a:r>
              <a:rPr lang="hr-HR" altLang="en-GB">
                <a:solidFill>
                  <a:schemeClr val="tx1"/>
                </a:solidFill>
                <a:effectLst/>
                <a:sym typeface="+mn-ea"/>
              </a:rPr>
              <a:t>-pokrštavali su</a:t>
            </a:r>
            <a:r>
              <a:rPr lang="hr-HR" altLang="en-GB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</a:t>
            </a:r>
            <a:r>
              <a:rPr lang="hr-HR" altLang="en-GB">
                <a:solidFill>
                  <a:schemeClr val="tx1"/>
                </a:solidFill>
                <a:effectLst/>
                <a:sym typeface="+mn-ea"/>
              </a:rPr>
              <a:t>bizantski misijonari                                                           </a:t>
            </a:r>
            <a:endParaRPr lang="hr-HR" altLang="en-GB">
              <a:solidFill>
                <a:schemeClr val="tx1"/>
              </a:solidFill>
              <a:effectLst/>
              <a:sym typeface="+mn-ea"/>
            </a:endParaRPr>
          </a:p>
          <a:p>
            <a:endParaRPr lang="hr-HR" altLang="en-GB">
              <a:solidFill>
                <a:schemeClr val="accent2"/>
              </a:solidFill>
              <a:effectLst/>
              <a:sym typeface="+mn-ea"/>
            </a:endParaRPr>
          </a:p>
          <a:p>
            <a:pPr marL="0" indent="0">
              <a:buNone/>
            </a:pPr>
            <a:endParaRPr lang="en-GB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hr-HR" altLang="en-GB"/>
              <a:t>                       Višeslavova krstionica</a:t>
            </a:r>
            <a:endParaRPr lang="hr-HR" alt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hr-HR" altLang="en-GB">
                <a:solidFill>
                  <a:schemeClr val="tx1"/>
                </a:solidFill>
              </a:rPr>
              <a:t>                                                       ''Ovo </a:t>
            </a:r>
            <a:r>
              <a:rPr lang="hr-HR" altLang="en-GB">
                <a:sym typeface="+mn-ea"/>
              </a:rPr>
              <a:t>djelo pobožno učini</a:t>
            </a:r>
            <a:r>
              <a:rPr lang="hr-HR" altLang="en-GB">
                <a:solidFill>
                  <a:schemeClr val="tx1"/>
                </a:solidFill>
              </a:rPr>
              <a:t> </a:t>
            </a:r>
            <a:endParaRPr lang="hr-HR" altLang="en-GB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r-HR" altLang="en-GB">
                <a:solidFill>
                  <a:schemeClr val="tx1"/>
                </a:solidFill>
              </a:rPr>
              <a:t>                                               svečenik Ivan u vrijeme kneza</a:t>
            </a:r>
            <a:endParaRPr lang="hr-HR" altLang="en-GB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r-HR" altLang="en-GB">
                <a:solidFill>
                  <a:schemeClr val="tx1"/>
                </a:solidFill>
              </a:rPr>
              <a:t>                                                Višeslava, i to učast Sv. Ivana </a:t>
            </a:r>
            <a:endParaRPr lang="hr-HR" altLang="en-GB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r-HR" altLang="en-GB">
                <a:solidFill>
                  <a:schemeClr val="tx1"/>
                </a:solidFill>
              </a:rPr>
              <a:t>                                                Krstitelja, da zagovara njega i </a:t>
            </a:r>
            <a:endParaRPr lang="hr-HR" altLang="en-GB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r-HR" altLang="en-GB">
                <a:solidFill>
                  <a:schemeClr val="tx1"/>
                </a:solidFill>
              </a:rPr>
              <a:t>                                                njegova štićenika.''</a:t>
            </a:r>
            <a:endParaRPr lang="hr-HR" altLang="en-GB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hr-HR" altLang="en-GB">
              <a:solidFill>
                <a:schemeClr val="tx1"/>
              </a:solidFill>
            </a:endParaRPr>
          </a:p>
          <a:p>
            <a:r>
              <a:rPr lang="hr-HR" altLang="en-GB">
                <a:solidFill>
                  <a:schemeClr val="tx1"/>
                </a:solidFill>
              </a:rPr>
              <a:t>jedini spomen imena kneza Višeslava </a:t>
            </a:r>
            <a:endParaRPr lang="hr-HR" altLang="en-GB">
              <a:solidFill>
                <a:schemeClr val="tx1"/>
              </a:solidFill>
            </a:endParaRPr>
          </a:p>
        </p:txBody>
      </p:sp>
      <p:pic>
        <p:nvPicPr>
          <p:cNvPr id="4" name="Picture 3" descr="220px-Višeslavova_krstionica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1174750"/>
            <a:ext cx="4157980" cy="3194685"/>
          </a:xfrm>
          <a:prstGeom prst="rect">
            <a:avLst/>
          </a:prstGeom>
        </p:spPr>
      </p:pic>
    </p:spTree>
  </p:cSld>
  <p:clrMapOvr>
    <a:masterClrMapping/>
  </p:clrMapOvr>
  <p:transition>
    <p:plu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GB" altLang="en-US"/>
          </a:p>
        </p:txBody>
      </p:sp>
      <p:sp>
        <p:nvSpPr>
          <p:cNvPr id="3" name="Content Placeholder 2"/>
          <p:cNvSpPr/>
          <p:nvPr>
            <p:ph sz="half" idx="1"/>
          </p:nvPr>
        </p:nvSpPr>
        <p:spPr>
          <a:xfrm>
            <a:off x="609600" y="1174750"/>
            <a:ext cx="10972165" cy="4953000"/>
          </a:xfrm>
        </p:spPr>
        <p:txBody>
          <a:bodyPr/>
          <a:p>
            <a:r>
              <a:rPr lang="hr-HR" altLang="en-GB"/>
              <a:t>za pokrštavanje je važna Trpimirova darovnica,orginal nije nađen,prijepis je iz </a:t>
            </a:r>
            <a:r>
              <a:rPr lang="hr-HR" altLang="en-GB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16.st.</a:t>
            </a:r>
            <a:endParaRPr lang="hr-HR" altLang="en-GB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r-HR" altLang="en-GB">
                <a:solidFill>
                  <a:schemeClr val="tx1"/>
                </a:solidFill>
                <a:effectLst/>
              </a:rPr>
              <a:t>kojom Trpmir splitskom nadbiskupu</a:t>
            </a:r>
            <a:endParaRPr lang="hr-HR" altLang="en-GB">
              <a:solidFill>
                <a:schemeClr val="tx1"/>
              </a:solidFill>
              <a:effectLst/>
            </a:endParaRPr>
          </a:p>
          <a:p>
            <a:pPr marL="0" indent="0">
              <a:buNone/>
            </a:pPr>
            <a:r>
              <a:rPr lang="hr-HR" altLang="en-GB">
                <a:solidFill>
                  <a:schemeClr val="tx1"/>
                </a:solidFill>
                <a:effectLst/>
              </a:rPr>
              <a:t>daruje zemjište</a:t>
            </a:r>
            <a:endParaRPr lang="hr-HR" altLang="en-GB">
              <a:solidFill>
                <a:schemeClr val="tx1"/>
              </a:solidFill>
              <a:effectLst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hr-HR" altLang="en-GB"/>
          </a:p>
        </p:txBody>
      </p:sp>
      <p:pic>
        <p:nvPicPr>
          <p:cNvPr id="4" name="Content Placeholder 3" descr="Darovnica_kneza_Trpimira.852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7750810" y="1795780"/>
            <a:ext cx="4396105" cy="2756535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40105" y="457200"/>
            <a:ext cx="10404475" cy="1083310"/>
          </a:xfrm>
        </p:spPr>
        <p:txBody>
          <a:bodyPr/>
          <a:p>
            <a:endParaRPr lang="en-GB" alt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840105" y="1540510"/>
            <a:ext cx="10404475" cy="4871720"/>
          </a:xfrm>
        </p:spPr>
        <p:txBody>
          <a:bodyPr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altLang="en-GB" sz="3200">
                <a:sym typeface="+mn-ea"/>
              </a:rPr>
              <a:t>daje izgraditi prvu biskupiju i </a:t>
            </a:r>
            <a:endParaRPr lang="hr-HR" altLang="en-GB" sz="3200"/>
          </a:p>
          <a:p>
            <a:pPr>
              <a:buFont typeface="Arial" panose="020B0604020202020204" pitchFamily="34" charset="0"/>
            </a:pPr>
            <a:r>
              <a:rPr lang="hr-HR" altLang="en-GB" sz="3200">
                <a:sym typeface="+mn-ea"/>
              </a:rPr>
              <a:t> crkvu sv.Križa u Ninu  </a:t>
            </a:r>
            <a:r>
              <a:rPr lang="hr-HR" altLang="en-GB">
                <a:sym typeface="+mn-ea"/>
              </a:rPr>
              <a:t>                          </a:t>
            </a:r>
            <a:endParaRPr lang="hr-HR" altLang="en-GB">
              <a:sym typeface="+mn-e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altLang="en-GB" sz="3200">
                <a:sym typeface="+mn-ea"/>
              </a:rPr>
              <a:t>za pokrštavanje važan je i kameni </a:t>
            </a:r>
            <a:endParaRPr lang="hr-HR" altLang="en-GB" sz="3200"/>
          </a:p>
          <a:p>
            <a:pPr marL="0" indent="0">
              <a:buNone/>
            </a:pPr>
            <a:r>
              <a:rPr lang="hr-HR" altLang="en-GB" sz="3200">
                <a:sym typeface="+mn-ea"/>
              </a:rPr>
              <a:t>ulomak kneza Trpimira,na kojem piše </a:t>
            </a:r>
            <a:endParaRPr lang="hr-HR" altLang="en-GB" sz="3200"/>
          </a:p>
          <a:p>
            <a:pPr marL="0" indent="0">
              <a:buNone/>
            </a:pPr>
            <a:r>
              <a:rPr lang="hr-HR" altLang="en-GB" sz="3200">
                <a:sym typeface="+mn-ea"/>
              </a:rPr>
              <a:t>''za kneza Trpim(ira)''</a:t>
            </a:r>
            <a:endParaRPr lang="en-GB" altLang="en-US" sz="3200"/>
          </a:p>
          <a:p>
            <a:endParaRPr lang="hr-HR" altLang="en-GB" sz="3200"/>
          </a:p>
        </p:txBody>
      </p:sp>
      <p:pic>
        <p:nvPicPr>
          <p:cNvPr id="10" name="Picture Placeholder 9" descr="ht4--_page_10_image_0001"/>
          <p:cNvPicPr>
            <a:picLocks noChangeAspect="1"/>
          </p:cNvPicPr>
          <p:nvPr>
            <p:ph type="pic" idx="1"/>
          </p:nvPr>
        </p:nvPicPr>
        <p:blipFill>
          <a:blip r:embed="rId1"/>
          <a:stretch>
            <a:fillRect/>
          </a:stretch>
        </p:blipFill>
        <p:spPr>
          <a:xfrm>
            <a:off x="9126855" y="1540510"/>
            <a:ext cx="2903778" cy="3384025"/>
          </a:xfrm>
          <a:prstGeom prst="rect">
            <a:avLst/>
          </a:prstGeom>
        </p:spPr>
      </p:pic>
      <p:pic>
        <p:nvPicPr>
          <p:cNvPr id="12" name="Picture 11" descr="Fragment_grede_s_natpisom_kneza_Trpimira_9_s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5515" y="3844925"/>
            <a:ext cx="2376170" cy="29876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2459</Words>
  <Application>WPS Presentation</Application>
  <PresentationFormat>Widescreen</PresentationFormat>
  <Paragraphs>73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0" baseType="lpstr">
      <vt:lpstr>Arial</vt:lpstr>
      <vt:lpstr>SimSun</vt:lpstr>
      <vt:lpstr>Wingdings</vt:lpstr>
      <vt:lpstr>Microsoft YaHei</vt:lpstr>
      <vt:lpstr/>
      <vt:lpstr>Arial Unicode MS</vt:lpstr>
      <vt:lpstr>Calibri</vt:lpstr>
      <vt:lpstr>Segoe Print</vt:lpstr>
      <vt:lpstr>Blue Waves</vt:lpstr>
      <vt:lpstr>Doseljenje i pokrštavanje Hrvata</vt:lpstr>
      <vt:lpstr>            </vt:lpstr>
      <vt:lpstr>PowerPoint 演示文稿</vt:lpstr>
      <vt:lpstr>PowerPoint 演示文稿</vt:lpstr>
      <vt:lpstr>                     Pokrtšavanje Hrvata </vt:lpstr>
      <vt:lpstr>PowerPoint 演示文稿</vt:lpstr>
      <vt:lpstr>                       Višeslavova krstionica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Doseljenje i pokrštavanje Hrvata</dc:title>
  <dc:creator>Jankeši</dc:creator>
  <cp:lastModifiedBy>Jankeši</cp:lastModifiedBy>
  <cp:revision>10</cp:revision>
  <dcterms:created xsi:type="dcterms:W3CDTF">2017-10-28T06:58:00Z</dcterms:created>
  <dcterms:modified xsi:type="dcterms:W3CDTF">2017-11-29T10:33:01Z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2057-10.2.0.5965</vt:lpwstr>
  </property>
</Properties>
</file>