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045430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25252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710424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03851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2979356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4862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4149389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381277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258293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799425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13477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484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39649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44822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440182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509675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5BE4C-9E4A-4782-815D-A44C41C65683}" type="datetimeFigureOut">
              <a:rPr lang="hr-HR" smtClean="0"/>
              <a:t>22.11.2017.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0706EB1-411C-4AA7-8C45-277D527F7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35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ransition spd="slow">
    <p:push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1027" y="334852"/>
            <a:ext cx="8915399" cy="2601532"/>
          </a:xfrm>
        </p:spPr>
        <p:txBody>
          <a:bodyPr>
            <a:noAutofit/>
          </a:bodyPr>
          <a:lstStyle/>
          <a:p>
            <a:pPr algn="ctr"/>
            <a:r>
              <a:rPr lang="hr-HR" sz="6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DOSELJENJE </a:t>
            </a:r>
            <a:br>
              <a:rPr lang="hr-HR" sz="6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6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POKRŠTAVANJE HRVATA</a:t>
            </a:r>
            <a:endParaRPr lang="hr-HR" sz="60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1027" y="3477295"/>
            <a:ext cx="8915399" cy="2928643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Karla Krilčić i Magdalena Matanović</a:t>
            </a:r>
            <a:endParaRPr lang="hr-H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824" y="4427771"/>
            <a:ext cx="3413774" cy="230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122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72714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hr-HR" sz="8000" dirty="0" smtClean="0">
                <a:solidFill>
                  <a:srgbClr val="800000"/>
                </a:solidFill>
                <a:latin typeface="AR DECODE" panose="02000000000000000000" pitchFamily="2" charset="0"/>
              </a:rPr>
              <a:t>Hrvati</a:t>
            </a:r>
            <a:endParaRPr lang="hr-HR" sz="8000" dirty="0">
              <a:solidFill>
                <a:srgbClr val="800000"/>
              </a:solidFill>
              <a:latin typeface="AR DECOD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južni Slaveni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err="1" smtClean="0"/>
              <a:t>Heraklijeve</a:t>
            </a:r>
            <a:r>
              <a:rPr lang="hr-HR" sz="2000" dirty="0" smtClean="0"/>
              <a:t> reforme: dopuštanje Slavenima da se naseljavaju uz                      granice Bizanta</a:t>
            </a:r>
          </a:p>
          <a:p>
            <a:pPr marL="0" indent="0">
              <a:buNone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456" y="3245441"/>
            <a:ext cx="2734144" cy="33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78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1972"/>
            <a:ext cx="8911687" cy="1583028"/>
          </a:xfrm>
        </p:spPr>
        <p:txBody>
          <a:bodyPr>
            <a:noAutofit/>
          </a:bodyPr>
          <a:lstStyle/>
          <a:p>
            <a:r>
              <a:rPr lang="hr-HR" sz="8000" dirty="0" smtClean="0">
                <a:solidFill>
                  <a:srgbClr val="A50021"/>
                </a:solidFill>
                <a:latin typeface="AR DECODE" panose="02000000000000000000" pitchFamily="2" charset="0"/>
              </a:rPr>
              <a:t>Doseljenje Hrvata</a:t>
            </a:r>
            <a:endParaRPr lang="hr-HR" sz="8000" dirty="0">
              <a:solidFill>
                <a:srgbClr val="A50021"/>
              </a:solidFill>
              <a:latin typeface="AR DECOD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Hrvati su se doselili na prostor Dalmacije  početkom 7. stoljeća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Pradomovina: </a:t>
            </a:r>
            <a:r>
              <a:rPr lang="hr-HR" sz="2000" b="1" dirty="0" smtClean="0"/>
              <a:t>Bijela Hrvatska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000" b="1" dirty="0"/>
          </a:p>
          <a:p>
            <a:pPr>
              <a:buFont typeface="Wingdings" panose="05000000000000000000" pitchFamily="2" charset="2"/>
              <a:buChar char="Ø"/>
            </a:pPr>
            <a:endParaRPr lang="hr-HR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2000" b="1" dirty="0" smtClean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r>
              <a:rPr lang="hr-H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Doseljenje Hrvata na današnje</a:t>
            </a:r>
          </a:p>
          <a:p>
            <a:pPr marL="0" indent="0">
              <a:buNone/>
            </a:pPr>
            <a:r>
              <a:rPr lang="hr-H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rostore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431" y="3001636"/>
            <a:ext cx="4546242" cy="3633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1843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7546"/>
            <a:ext cx="8911687" cy="2442950"/>
          </a:xfrm>
        </p:spPr>
        <p:txBody>
          <a:bodyPr>
            <a:normAutofit fontScale="90000"/>
          </a:bodyPr>
          <a:lstStyle/>
          <a:p>
            <a:r>
              <a:rPr lang="hr-HR" sz="6700" dirty="0" smtClean="0">
                <a:solidFill>
                  <a:srgbClr val="800000"/>
                </a:solidFill>
                <a:latin typeface="AR DECODE" panose="02000000000000000000" pitchFamily="2" charset="0"/>
              </a:rPr>
              <a:t>Legenda o doseljenju Hrvata</a:t>
            </a:r>
            <a:r>
              <a:rPr lang="hr-HR" sz="6700" dirty="0" smtClean="0"/>
              <a:t/>
            </a:r>
            <a:br>
              <a:rPr lang="hr-HR" sz="6700" dirty="0" smtClean="0"/>
            </a:br>
            <a:r>
              <a:rPr lang="hr-HR" dirty="0" smtClean="0"/>
              <a:t> </a:t>
            </a:r>
            <a:endParaRPr lang="hr-HR" dirty="0">
              <a:latin typeface="AR DECOD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470244"/>
            <a:ext cx="8915400" cy="11873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Petero </a:t>
            </a:r>
            <a:r>
              <a:rPr lang="hr-HR" dirty="0" smtClean="0"/>
              <a:t>braće </a:t>
            </a:r>
            <a:r>
              <a:rPr lang="hr-HR" dirty="0" smtClean="0"/>
              <a:t>i dvije </a:t>
            </a:r>
            <a:r>
              <a:rPr lang="hr-HR" dirty="0" smtClean="0"/>
              <a:t>sestre-poveli Hrvate 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Klukas,Lobelos,Kosentzes,Muhlo,Hrobatos i Tuga i Buga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315" y="3778427"/>
            <a:ext cx="8829675" cy="2876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71213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47730"/>
            <a:ext cx="8911687" cy="2331076"/>
          </a:xfrm>
        </p:spPr>
        <p:txBody>
          <a:bodyPr>
            <a:noAutofit/>
          </a:bodyPr>
          <a:lstStyle/>
          <a:p>
            <a:r>
              <a:rPr lang="hr-HR" sz="8000" dirty="0" smtClean="0">
                <a:solidFill>
                  <a:srgbClr val="800000"/>
                </a:solidFill>
                <a:latin typeface="AR DECODE" panose="02000000000000000000" pitchFamily="2" charset="0"/>
              </a:rPr>
              <a:t>Pokrštavanje Hrvata</a:t>
            </a:r>
            <a:endParaRPr lang="hr-HR" sz="8000" dirty="0">
              <a:solidFill>
                <a:srgbClr val="800000"/>
              </a:solidFill>
              <a:latin typeface="AR DECOD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917" y="3000868"/>
            <a:ext cx="8915400" cy="28589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Od 7.st do 9.st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Početkom 9.st masovno pokrštavanje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Misionari: Konstantin(Čiril) i </a:t>
            </a:r>
            <a:r>
              <a:rPr lang="hr-HR" dirty="0" smtClean="0"/>
              <a:t>Metoda(braća)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Pisma-glagoljica i </a:t>
            </a:r>
            <a:r>
              <a:rPr lang="hr-HR" dirty="0" err="1" smtClean="0"/>
              <a:t>čirilica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308" y="2566785"/>
            <a:ext cx="2420191" cy="1863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20793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34851"/>
            <a:ext cx="8911687" cy="1152755"/>
          </a:xfrm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rgbClr val="800000"/>
                </a:solidFill>
                <a:latin typeface="AR DECODE" panose="02000000000000000000" pitchFamily="2" charset="0"/>
              </a:rPr>
              <a:t>Bizantski </a:t>
            </a:r>
            <a:r>
              <a:rPr lang="hr-HR" sz="6000" dirty="0" err="1" smtClean="0">
                <a:solidFill>
                  <a:srgbClr val="800000"/>
                </a:solidFill>
                <a:latin typeface="AR DECODE" panose="02000000000000000000" pitchFamily="2" charset="0"/>
              </a:rPr>
              <a:t>temat</a:t>
            </a:r>
            <a:r>
              <a:rPr lang="hr-HR" sz="6000" dirty="0" smtClean="0">
                <a:solidFill>
                  <a:srgbClr val="800000"/>
                </a:solidFill>
                <a:latin typeface="AR DECODE" panose="02000000000000000000" pitchFamily="2" charset="0"/>
              </a:rPr>
              <a:t> Dalmacija</a:t>
            </a:r>
            <a:endParaRPr lang="hr-HR" sz="6000" dirty="0">
              <a:solidFill>
                <a:srgbClr val="800000"/>
              </a:solidFill>
              <a:latin typeface="AR DECOD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87606"/>
            <a:ext cx="8915400" cy="15831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Split,Osor,Rab,Dubrovnik,Solin,Zadar,Kotor i Krk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Hrvatski gradovi pod vodstvom </a:t>
            </a:r>
            <a:r>
              <a:rPr lang="hr-HR" sz="2000" b="1" dirty="0" smtClean="0"/>
              <a:t>Biznata</a:t>
            </a:r>
            <a:endParaRPr lang="hr-HR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84" y="3016155"/>
            <a:ext cx="4783055" cy="34687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565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469" y="429855"/>
            <a:ext cx="8911687" cy="1280890"/>
          </a:xfrm>
        </p:spPr>
        <p:txBody>
          <a:bodyPr>
            <a:noAutofit/>
          </a:bodyPr>
          <a:lstStyle/>
          <a:p>
            <a:r>
              <a:rPr lang="hr-HR" sz="8000" dirty="0" smtClean="0">
                <a:solidFill>
                  <a:srgbClr val="800000"/>
                </a:solidFill>
                <a:latin typeface="AR DECODE" panose="02000000000000000000" pitchFamily="2" charset="0"/>
              </a:rPr>
              <a:t>Hrvatske sklavinije</a:t>
            </a:r>
            <a:endParaRPr lang="hr-HR" sz="8000" dirty="0">
              <a:solidFill>
                <a:srgbClr val="800000"/>
              </a:solidFill>
              <a:latin typeface="AR DECOD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Slavenske državice: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Primorska Hrvatska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Posavska Hrvatska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Neretvanska kneževina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Zahumlje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Travunija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104" y="1570150"/>
            <a:ext cx="5080733" cy="4904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39625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7200" b="1" i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</a:t>
            </a:r>
            <a:endParaRPr lang="hr-HR" sz="7200" b="1" i="1" u="sng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2747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253</TotalTime>
  <Words>104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Wisp</vt:lpstr>
      <vt:lpstr>DOSELJENJE  I POKRŠTAVANJE HRVATA</vt:lpstr>
      <vt:lpstr>Hrvati</vt:lpstr>
      <vt:lpstr>Doseljenje Hrvata</vt:lpstr>
      <vt:lpstr>Legenda o doseljenju Hrvata  </vt:lpstr>
      <vt:lpstr>Pokrštavanje Hrvata</vt:lpstr>
      <vt:lpstr>Bizantski temat Dalmacija</vt:lpstr>
      <vt:lpstr>Hrvatske sklavinije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DOSELJENJE I POKRŠTAVANJE HRVATA</dc:title>
  <dc:creator>karla</dc:creator>
  <cp:lastModifiedBy>Prodaja</cp:lastModifiedBy>
  <cp:revision>22</cp:revision>
  <dcterms:created xsi:type="dcterms:W3CDTF">2017-11-14T10:27:10Z</dcterms:created>
  <dcterms:modified xsi:type="dcterms:W3CDTF">2017-11-22T21:57:34Z</dcterms:modified>
</cp:coreProperties>
</file>