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&amp;ehk=es72efTqPSlab5HDvSH1dQ&amp;r=0&amp;pid=OfficeInsert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63" r:id="rId4"/>
    <p:sldId id="258" r:id="rId5"/>
    <p:sldId id="265" r:id="rId6"/>
    <p:sldId id="259" r:id="rId7"/>
    <p:sldId id="264" r:id="rId8"/>
    <p:sldId id="260" r:id="rId9"/>
    <p:sldId id="262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F186-F0C2-433E-9F42-B29758270594}" type="datetimeFigureOut">
              <a:rPr lang="hr-HR" smtClean="0"/>
              <a:t>9.11.2017.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1A11-821E-4BC3-A7BF-E8F414E7A8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4457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F186-F0C2-433E-9F42-B29758270594}" type="datetimeFigureOut">
              <a:rPr lang="hr-HR" smtClean="0"/>
              <a:t>9.11.2017.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1A11-821E-4BC3-A7BF-E8F414E7A8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829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F186-F0C2-433E-9F42-B29758270594}" type="datetimeFigureOut">
              <a:rPr lang="hr-HR" smtClean="0"/>
              <a:t>9.11.2017.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1A11-821E-4BC3-A7BF-E8F414E7A8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4891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F186-F0C2-433E-9F42-B29758270594}" type="datetimeFigureOut">
              <a:rPr lang="hr-HR" smtClean="0"/>
              <a:t>9.11.2017.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1A11-821E-4BC3-A7BF-E8F414E7A8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7967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F186-F0C2-433E-9F42-B29758270594}" type="datetimeFigureOut">
              <a:rPr lang="hr-HR" smtClean="0"/>
              <a:t>9.11.2017.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1A11-821E-4BC3-A7BF-E8F414E7A8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3963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F186-F0C2-433E-9F42-B29758270594}" type="datetimeFigureOut">
              <a:rPr lang="hr-HR" smtClean="0"/>
              <a:t>9.11.2017.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1A11-821E-4BC3-A7BF-E8F414E7A8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94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F186-F0C2-433E-9F42-B29758270594}" type="datetimeFigureOut">
              <a:rPr lang="hr-HR" smtClean="0"/>
              <a:t>9.11.2017.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1A11-821E-4BC3-A7BF-E8F414E7A8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445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F186-F0C2-433E-9F42-B29758270594}" type="datetimeFigureOut">
              <a:rPr lang="hr-HR" smtClean="0"/>
              <a:t>9.11.2017.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1A11-821E-4BC3-A7BF-E8F414E7A8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081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F186-F0C2-433E-9F42-B29758270594}" type="datetimeFigureOut">
              <a:rPr lang="hr-HR" smtClean="0"/>
              <a:t>9.11.2017.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1A11-821E-4BC3-A7BF-E8F414E7A8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83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F186-F0C2-433E-9F42-B29758270594}" type="datetimeFigureOut">
              <a:rPr lang="hr-HR" smtClean="0"/>
              <a:t>9.11.2017.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1A11-821E-4BC3-A7BF-E8F414E7A8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4609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F186-F0C2-433E-9F42-B29758270594}" type="datetimeFigureOut">
              <a:rPr lang="hr-HR" smtClean="0"/>
              <a:t>9.11.2017.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1A11-821E-4BC3-A7BF-E8F414E7A8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3392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F186-F0C2-433E-9F42-B29758270594}" type="datetimeFigureOut">
              <a:rPr lang="hr-HR" smtClean="0"/>
              <a:t>9.11.2017.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1A11-821E-4BC3-A7BF-E8F414E7A8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263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F186-F0C2-433E-9F42-B29758270594}" type="datetimeFigureOut">
              <a:rPr lang="hr-HR" smtClean="0"/>
              <a:t>9.11.2017.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1A11-821E-4BC3-A7BF-E8F414E7A8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839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EB01F186-F0C2-433E-9F42-B29758270594}" type="datetimeFigureOut">
              <a:rPr lang="hr-HR" smtClean="0"/>
              <a:t>9.11.2017.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AFAF1A11-821E-4BC3-A7BF-E8F414E7A8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929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B01F186-F0C2-433E-9F42-B29758270594}" type="datetimeFigureOut">
              <a:rPr lang="hr-HR" smtClean="0"/>
              <a:t>9.11.2017.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AFAF1A11-821E-4BC3-A7BF-E8F414E7A83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76162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amu.wiki/w/%EB%AF%B8%EB%8B%88%EC%96%B8(%EC%8A%88%ED%8D%BC%EB%B0%B0%EB%93%9C)" TargetMode="External"/><Relationship Id="rId2" Type="http://schemas.openxmlformats.org/officeDocument/2006/relationships/image" Target="../media/image13.jpg&amp;ehk=es72efTqPSlab5HDvSH1dQ&amp;r=0&amp;pid=OfficeInsert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oogle.hr/search?q=sinjska+alka&amp;rlz=1C1CHMO_hrHR545HR545&amp;source=lnms&amp;tbm=isch&amp;sa=X&amp;ved=0ahUKEwj5ncHCyZ3XAhVRIewKHTg6DQIQ_AUICigB&amp;biw=1366&amp;bih=66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32BEE5-C42E-4A76-9BF2-E3CFD9AC5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638" y="2023110"/>
            <a:ext cx="9966960" cy="2370432"/>
          </a:xfrm>
        </p:spPr>
        <p:txBody>
          <a:bodyPr/>
          <a:lstStyle/>
          <a:p>
            <a:pPr algn="ctr"/>
            <a:r>
              <a:rPr lang="hr-HR" sz="8000" dirty="0">
                <a:solidFill>
                  <a:schemeClr val="bg2"/>
                </a:solidFill>
              </a:rPr>
              <a:t>BITKE HRVATA I OSMANLIJA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73C0BD1-93A3-4EE6-A0E6-368481207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613" y="5876721"/>
            <a:ext cx="10367010" cy="484292"/>
          </a:xfrm>
        </p:spPr>
        <p:txBody>
          <a:bodyPr>
            <a:normAutofit/>
          </a:bodyPr>
          <a:lstStyle/>
          <a:p>
            <a:r>
              <a:rPr lang="hr-HR" dirty="0"/>
              <a:t>U ovoj prezentaciji su obrađene samo neke bitke Hrvata i Osmanlija zbog njihove brojnosti. </a:t>
            </a:r>
          </a:p>
        </p:txBody>
      </p:sp>
      <p:sp>
        <p:nvSpPr>
          <p:cNvPr id="4" name="AutoShape 2" descr="Slikovni rezultat za emoji">
            <a:extLst>
              <a:ext uri="{FF2B5EF4-FFF2-40B4-BE49-F238E27FC236}">
                <a16:creationId xmlns:a16="http://schemas.microsoft.com/office/drawing/2014/main" id="{EC579C98-00B1-418A-BA2D-0492399F46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12080" y="3276600"/>
            <a:ext cx="1036320" cy="103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3285451-14FF-4910-A7FD-67177DC89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9623" y="5358561"/>
            <a:ext cx="1036320" cy="10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5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7C9905-77D1-427A-A860-2FC9CB5CA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7200" dirty="0">
                <a:solidFill>
                  <a:schemeClr val="tx2"/>
                </a:solidFill>
              </a:rPr>
              <a:t>AUTORI:</a:t>
            </a:r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6CFEDCA2-C9C2-40B5-B1B1-04E652415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140" y="2331167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>
                <a:solidFill>
                  <a:srgbClr val="FF0000"/>
                </a:solidFill>
              </a:rPr>
              <a:t>Ana Maria Nikolić</a:t>
            </a:r>
          </a:p>
          <a:p>
            <a:pPr marL="0" indent="0">
              <a:buNone/>
            </a:pPr>
            <a:r>
              <a:rPr lang="hr-HR" sz="2400" dirty="0">
                <a:solidFill>
                  <a:srgbClr val="FF0000"/>
                </a:solidFill>
              </a:rPr>
              <a:t>Rebeka Gadanec</a:t>
            </a:r>
          </a:p>
          <a:p>
            <a:pPr marL="0" indent="0">
              <a:buNone/>
            </a:pPr>
            <a:r>
              <a:rPr lang="hr-HR" sz="2400" dirty="0">
                <a:solidFill>
                  <a:srgbClr val="FF0000"/>
                </a:solidFill>
              </a:rPr>
              <a:t>Leonardo Nikolić</a:t>
            </a:r>
          </a:p>
          <a:p>
            <a:pPr marL="0" indent="0">
              <a:buNone/>
            </a:pPr>
            <a:r>
              <a:rPr lang="hr-HR" sz="3200" dirty="0">
                <a:solidFill>
                  <a:srgbClr val="FF0000"/>
                </a:solidFill>
              </a:rPr>
              <a:t>INFORMATIVNI IZVORI:</a:t>
            </a:r>
          </a:p>
          <a:p>
            <a:pPr marL="0" indent="0">
              <a:buNone/>
            </a:pPr>
            <a:r>
              <a:rPr lang="hr-HR" sz="4800" dirty="0">
                <a:solidFill>
                  <a:srgbClr val="FF0000"/>
                </a:solidFill>
              </a:rPr>
              <a:t>               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4D30FCB-67F9-43D0-816F-77576610E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37921" y="2822657"/>
            <a:ext cx="3913058" cy="220109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D285CE10-3FB3-4FF4-BE68-E49D47E07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607" y="5166360"/>
            <a:ext cx="2461413" cy="164729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3C279B0-97CD-4BDA-B05C-A15E8458D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271" y="5023752"/>
            <a:ext cx="191126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83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1B6A9D-6F4D-4C1E-BF84-7C0F7FE71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2"/>
                </a:solidFill>
              </a:rPr>
              <a:t>1. BITKA NA KRBAVSKOM POLJU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4EDFCC4-3C58-4F2A-90F6-2F5DAA095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944" y="2503170"/>
            <a:ext cx="8596668" cy="363218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rgbClr val="FF0000"/>
                </a:solidFill>
              </a:rPr>
              <a:t>Vođena: 9. rujna 1493. godine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rgbClr val="FF0000"/>
                </a:solidFill>
              </a:rPr>
              <a:t>Mjesto: Krbavsko polje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rgbClr val="FF0000"/>
                </a:solidFill>
              </a:rPr>
              <a:t>Sukob Osmanskog Carstva i Hrvatske Kraljevine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rgbClr val="FF0000"/>
                </a:solidFill>
              </a:rPr>
              <a:t>Smatra se da je bitka početak Stogodišnjeg rata između Osmanlija i Hrvata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rgbClr val="FF0000"/>
                </a:solidFill>
              </a:rPr>
              <a:t>Bitka počinje kod Podudbine ,a završava na Krbavskom polju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rgbClr val="FF0000"/>
                </a:solidFill>
              </a:rPr>
              <a:t>Pobjeda Osmanlija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857C3CF-709D-4504-8409-C0AA4772AD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192" y="2725008"/>
            <a:ext cx="2556785" cy="2598821"/>
          </a:xfrm>
          <a:prstGeom prst="rect">
            <a:avLst/>
          </a:prstGeom>
        </p:spPr>
      </p:pic>
      <p:pic>
        <p:nvPicPr>
          <p:cNvPr id="4" name="Trubni znaci JNA - Buđenje (1)">
            <a:hlinkClick r:id="" action="ppaction://media"/>
            <a:extLst>
              <a:ext uri="{FF2B5EF4-FFF2-40B4-BE49-F238E27FC236}">
                <a16:creationId xmlns:a16="http://schemas.microsoft.com/office/drawing/2014/main" id="{D74A05DE-DE6F-4A06-A4A7-64CC9C3F51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49100" y="102870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55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776710-9798-4D9C-B8A4-8BC8A2CAF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2">
                    <a:lumMod val="95000"/>
                    <a:lumOff val="5000"/>
                  </a:schemeClr>
                </a:solidFill>
              </a:rPr>
              <a:t>2.BITKA NA MOHAČKOM POLJU</a:t>
            </a:r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01C3D81D-FD5D-48B4-BDF0-8E89D767B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Vođena : 29. kolovoza 1526.godine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Mjesto : Mohačko polje , Ugarska (Mađarska)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Hrvatski vođa: Ludovik II.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Osmanski vođa : Sulejman 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Poraz : Hrvata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</p:txBody>
      </p:sp>
      <p:pic>
        <p:nvPicPr>
          <p:cNvPr id="8" name="Rezervirano mjesto sadržaja 3">
            <a:extLst>
              <a:ext uri="{FF2B5EF4-FFF2-40B4-BE49-F238E27FC236}">
                <a16:creationId xmlns:a16="http://schemas.microsoft.com/office/drawing/2014/main" id="{A8BB3E5F-52C0-4D03-A13E-55529AC1B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428" y="2434322"/>
            <a:ext cx="3542083" cy="2975106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8418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3FDF0E-DCB6-43AC-820E-BB709F286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96538"/>
            <a:ext cx="8596668" cy="1320800"/>
          </a:xfrm>
        </p:spPr>
        <p:txBody>
          <a:bodyPr/>
          <a:lstStyle/>
          <a:p>
            <a:r>
              <a:rPr lang="hr-HR" dirty="0">
                <a:solidFill>
                  <a:schemeClr val="bg2"/>
                </a:solidFill>
              </a:rPr>
              <a:t>3.BITKA KOD BREŽACA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6BFC620-21F5-4144-B441-588D30824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59050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Vođena jeseni 1479.godine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Mjesto: Brežci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Sukob Osmanlija i Hrvata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Vođa Hrvata: Juraj Vitovec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Pobjeda Hrvata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F5EF60C-E2BF-427A-BD23-35ADFD293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83867">
            <a:off x="8868160" y="3088864"/>
            <a:ext cx="895351" cy="119072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7C46133A-FB98-4A77-8364-4C55AFEF1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54603">
            <a:off x="5146988" y="4741488"/>
            <a:ext cx="1752600" cy="1171575"/>
          </a:xfrm>
          <a:prstGeom prst="rect">
            <a:avLst/>
          </a:prstGeom>
        </p:spPr>
      </p:pic>
      <p:sp>
        <p:nvSpPr>
          <p:cNvPr id="10" name="Strelica: lijevo-desno 9">
            <a:extLst>
              <a:ext uri="{FF2B5EF4-FFF2-40B4-BE49-F238E27FC236}">
                <a16:creationId xmlns:a16="http://schemas.microsoft.com/office/drawing/2014/main" id="{E011F738-1D2D-4CAA-8613-9543629E12AC}"/>
              </a:ext>
            </a:extLst>
          </p:cNvPr>
          <p:cNvSpPr/>
          <p:nvPr/>
        </p:nvSpPr>
        <p:spPr>
          <a:xfrm rot="20139068">
            <a:off x="7222434" y="4105269"/>
            <a:ext cx="1241052" cy="5969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1209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2DE62F-B3FB-4439-B4B3-6A1DF2187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2">
                    <a:lumMod val="95000"/>
                    <a:lumOff val="5000"/>
                  </a:schemeClr>
                </a:solidFill>
              </a:rPr>
              <a:t>4.BITKA KOD LAŠVE 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D990B6D-DE9F-49A4-A72F-F7C4CF9FA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8658" y="2483893"/>
            <a:ext cx="1992572" cy="1446662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3E6E0257-1FEE-475C-9AE4-909280C61C8E}"/>
              </a:ext>
            </a:extLst>
          </p:cNvPr>
          <p:cNvSpPr txBox="1">
            <a:spLocks/>
          </p:cNvSpPr>
          <p:nvPr/>
        </p:nvSpPr>
        <p:spPr>
          <a:xfrm>
            <a:off x="450376" y="2112299"/>
            <a:ext cx="10554574" cy="363651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Vođena : 10.kolovoza 1415.godine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Mjesto : Lašva , Bosna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Sukob Hrvatsko-Ugarskog Kraljevstva i Osmanskog Carstva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Pobjeda Osmanskog Carstva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</p:txBody>
      </p:sp>
      <p:pic>
        <p:nvPicPr>
          <p:cNvPr id="7" name="Picture 2" descr="Slikovni rezultat za bitka KOD LAŠVE">
            <a:extLst>
              <a:ext uri="{FF2B5EF4-FFF2-40B4-BE49-F238E27FC236}">
                <a16:creationId xmlns:a16="http://schemas.microsoft.com/office/drawing/2014/main" id="{6AB25105-E4E5-46F4-8942-4BAACE157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742" y="2483893"/>
            <a:ext cx="4000855" cy="311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694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D9C263-6CBE-495A-ACBE-E9F3C748F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2"/>
                </a:solidFill>
              </a:rPr>
              <a:t>5. BITKA KOD SISKA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413C1E8-F3AD-447C-92A3-E0395D4AE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74" y="2231627"/>
            <a:ext cx="8596668" cy="388077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Vođena: 22.lipnja 1593. godine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Mjesto: Sisak , Hrvatska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Bitka se odvila kod sisačke renesansne utvrde , danas poznate kao Stari grad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Sukob Hazburške monarhije, Hrvatske kraljevine i Kranjskog vojvodstva protiv Osmanlijskog Carstva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Poraz Osmanlijskog Carstva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13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F02B8F2-7FE4-46D5-9738-A0236E2D1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449" y="4356281"/>
            <a:ext cx="3334801" cy="208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79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679084-A794-4080-9025-C27EC3199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2">
                    <a:lumMod val="95000"/>
                    <a:lumOff val="5000"/>
                  </a:schemeClr>
                </a:solidFill>
              </a:rPr>
              <a:t>6.BITKA KOD KLANE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29344C2-EC8D-4167-B783-439660BA0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Vođena: 2.veljače 1559.godine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Mjesto: Klana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Ivan Lenković: sustav obrane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Vođa Osmanlija : Malkoč-beg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Pobjeda Hrvata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04EC83D-B581-48CC-8416-1F6203440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542700"/>
            <a:ext cx="4667533" cy="299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25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59099B-0B59-414A-AF0A-88DDB6F3C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2"/>
                </a:solidFill>
              </a:rPr>
              <a:t>7.SINJSKA  BITKA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42EEA77-A88F-4065-AB68-11F5C839F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222" y="2532260"/>
            <a:ext cx="10554574" cy="36365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Vođena 14. kolovoza 1715. godine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Mjesto: Sinj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Trajanje: 4 godine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Pobjeda Hrvata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U čast pobjedi svake godine održava se Sinjska alka</a:t>
            </a:r>
          </a:p>
        </p:txBody>
      </p:sp>
      <p:sp>
        <p:nvSpPr>
          <p:cNvPr id="6" name="AutoShape 2" descr="Slikovni rezultat za sinjska alka">
            <a:hlinkClick r:id="rId2"/>
            <a:extLst>
              <a:ext uri="{FF2B5EF4-FFF2-40B4-BE49-F238E27FC236}">
                <a16:creationId xmlns:a16="http://schemas.microsoft.com/office/drawing/2014/main" id="{BF78577C-6847-466F-B866-C0A036B6B6B4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392648" y="-86845"/>
            <a:ext cx="221674" cy="2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" name="AutoShape 4" descr="Slikovni rezultat za sinjska alka">
            <a:extLst>
              <a:ext uri="{FF2B5EF4-FFF2-40B4-BE49-F238E27FC236}">
                <a16:creationId xmlns:a16="http://schemas.microsoft.com/office/drawing/2014/main" id="{3B6A7C89-DA1B-40D7-B89D-42756896D774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6180673" y="3470742"/>
            <a:ext cx="221674" cy="2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0FABE23E-09A3-4DB5-A8D0-DD506F287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340" y="2043112"/>
            <a:ext cx="1628325" cy="2140268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BBE23655-D968-4752-8E96-CE7367C00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197" y="4476750"/>
            <a:ext cx="2649561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55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FFCCCC-8F8E-42F4-9975-408C9B332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647" y="331470"/>
            <a:ext cx="8596668" cy="1320800"/>
          </a:xfrm>
        </p:spPr>
        <p:txBody>
          <a:bodyPr/>
          <a:lstStyle/>
          <a:p>
            <a:r>
              <a:rPr lang="hr-HR" dirty="0">
                <a:solidFill>
                  <a:schemeClr val="bg2"/>
                </a:solidFill>
              </a:rPr>
              <a:t>TABLICA BITAKA</a:t>
            </a:r>
          </a:p>
        </p:txBody>
      </p:sp>
      <p:graphicFrame>
        <p:nvGraphicFramePr>
          <p:cNvPr id="7" name="Rezervirano mjesto sadržaja 6">
            <a:extLst>
              <a:ext uri="{FF2B5EF4-FFF2-40B4-BE49-F238E27FC236}">
                <a16:creationId xmlns:a16="http://schemas.microsoft.com/office/drawing/2014/main" id="{AE338434-DB22-4BE9-9BDA-A9A058AFB3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950103"/>
              </p:ext>
            </p:extLst>
          </p:nvPr>
        </p:nvGraphicFramePr>
        <p:xfrm>
          <a:off x="1292100" y="2402006"/>
          <a:ext cx="8491779" cy="4182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555">
                  <a:extLst>
                    <a:ext uri="{9D8B030D-6E8A-4147-A177-3AD203B41FA5}">
                      <a16:colId xmlns:a16="http://schemas.microsoft.com/office/drawing/2014/main" val="2061498907"/>
                    </a:ext>
                  </a:extLst>
                </a:gridCol>
                <a:gridCol w="2861612">
                  <a:extLst>
                    <a:ext uri="{9D8B030D-6E8A-4147-A177-3AD203B41FA5}">
                      <a16:colId xmlns:a16="http://schemas.microsoft.com/office/drawing/2014/main" val="1084567574"/>
                    </a:ext>
                  </a:extLst>
                </a:gridCol>
                <a:gridCol w="2861612">
                  <a:extLst>
                    <a:ext uri="{9D8B030D-6E8A-4147-A177-3AD203B41FA5}">
                      <a16:colId xmlns:a16="http://schemas.microsoft.com/office/drawing/2014/main" val="1927803628"/>
                    </a:ext>
                  </a:extLst>
                </a:gridCol>
              </a:tblGrid>
              <a:tr h="483693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 </a:t>
                      </a:r>
                      <a:r>
                        <a:rPr lang="hr-HR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BITKE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 </a:t>
                      </a:r>
                      <a:r>
                        <a:rPr lang="hr-HR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GODINE</a:t>
                      </a:r>
                      <a:r>
                        <a:rPr lang="hr-HR" dirty="0"/>
                        <a:t>   Godina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S       </a:t>
                      </a:r>
                      <a:r>
                        <a:rPr lang="hr-HR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POBJEDA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083046"/>
                  </a:ext>
                </a:extLst>
              </a:tr>
              <a:tr h="583838">
                <a:tc>
                  <a:txBody>
                    <a:bodyPr/>
                    <a:lstStyle/>
                    <a:p>
                      <a:r>
                        <a:rPr lang="hr-HR" dirty="0"/>
                        <a:t>Bitka na Krbavskom polju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    1493.god.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Pobjeda Osmanlija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972440"/>
                  </a:ext>
                </a:extLst>
              </a:tr>
              <a:tr h="583838">
                <a:tc>
                  <a:txBody>
                    <a:bodyPr/>
                    <a:lstStyle/>
                    <a:p>
                      <a:r>
                        <a:rPr lang="hr-HR" dirty="0"/>
                        <a:t>Bitka na Mohačkom polju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    1526.god.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Pobjeda Osmanlija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726927"/>
                  </a:ext>
                </a:extLst>
              </a:tr>
              <a:tr h="483693">
                <a:tc>
                  <a:txBody>
                    <a:bodyPr/>
                    <a:lstStyle/>
                    <a:p>
                      <a:r>
                        <a:rPr lang="hr-HR" dirty="0"/>
                        <a:t>     Bitka kod Brežaca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    1479.god.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Pobjeda Hrvata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609508"/>
                  </a:ext>
                </a:extLst>
              </a:tr>
              <a:tr h="483693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Bitka kod Lašve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1415.god.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Pobjeda Osmanlija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304081"/>
                  </a:ext>
                </a:extLst>
              </a:tr>
              <a:tr h="483693">
                <a:tc>
                  <a:txBody>
                    <a:bodyPr/>
                    <a:lstStyle/>
                    <a:p>
                      <a:r>
                        <a:rPr lang="hr-HR" dirty="0"/>
                        <a:t>      Bitka kod Siska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     1593.god.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Pobjeda  Hrvata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669009"/>
                  </a:ext>
                </a:extLst>
              </a:tr>
              <a:tr h="483693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Bitka kod Klane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1559.god.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Pobjeda Hrvata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153928"/>
                  </a:ext>
                </a:extLst>
              </a:tr>
              <a:tr h="483693">
                <a:tc>
                  <a:txBody>
                    <a:bodyPr/>
                    <a:lstStyle/>
                    <a:p>
                      <a:r>
                        <a:rPr lang="hr-HR" dirty="0"/>
                        <a:t>         Sinjska bitka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      1715.god.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Pobjeda Hrvata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838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082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a citiranje">
  <a:themeElements>
    <a:clrScheme name="Prilagođeno 6">
      <a:dk1>
        <a:srgbClr val="FF0000"/>
      </a:dk1>
      <a:lt1>
        <a:srgbClr val="FF0000"/>
      </a:lt1>
      <a:dk2>
        <a:srgbClr val="000000"/>
      </a:dk2>
      <a:lt2>
        <a:srgbClr val="000000"/>
      </a:lt2>
      <a:accent1>
        <a:srgbClr val="FF0000"/>
      </a:accent1>
      <a:accent2>
        <a:srgbClr val="DD8047"/>
      </a:accent2>
      <a:accent3>
        <a:srgbClr val="A5AB81"/>
      </a:accent3>
      <a:accent4>
        <a:srgbClr val="D8B25C"/>
      </a:accent4>
      <a:accent5>
        <a:srgbClr val="FF0000"/>
      </a:accent5>
      <a:accent6>
        <a:srgbClr val="FF0000"/>
      </a:accent6>
      <a:hlink>
        <a:srgbClr val="F7B615"/>
      </a:hlink>
      <a:folHlink>
        <a:srgbClr val="704404"/>
      </a:folHlink>
    </a:clrScheme>
    <a:fontScheme name="Za citiranj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a citiranj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356</Words>
  <Application>Microsoft Office PowerPoint</Application>
  <PresentationFormat>Široki zaslon</PresentationFormat>
  <Paragraphs>75</Paragraphs>
  <Slides>10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Century Gothic</vt:lpstr>
      <vt:lpstr>Wingdings</vt:lpstr>
      <vt:lpstr>Wingdings 2</vt:lpstr>
      <vt:lpstr>Za citiranje</vt:lpstr>
      <vt:lpstr>BITKE HRVATA I OSMANLIJA</vt:lpstr>
      <vt:lpstr>1. BITKA NA KRBAVSKOM POLJU</vt:lpstr>
      <vt:lpstr>2.BITKA NA MOHAČKOM POLJU</vt:lpstr>
      <vt:lpstr>3.BITKA KOD BREŽACA </vt:lpstr>
      <vt:lpstr>4.BITKA KOD LAŠVE </vt:lpstr>
      <vt:lpstr>5. BITKA KOD SISKA </vt:lpstr>
      <vt:lpstr>6.BITKA KOD KLANE</vt:lpstr>
      <vt:lpstr>7.SINJSKA  BITKA </vt:lpstr>
      <vt:lpstr>TABLICA BITAKA</vt:lpstr>
      <vt:lpstr>AUTORI: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Bitka hrvata i osmanlija</dc:title>
  <dc:creator>korisnik</dc:creator>
  <cp:lastModifiedBy>korisnik</cp:lastModifiedBy>
  <cp:revision>47</cp:revision>
  <dcterms:created xsi:type="dcterms:W3CDTF">2017-09-14T16:03:14Z</dcterms:created>
  <dcterms:modified xsi:type="dcterms:W3CDTF">2017-11-09T18:10:19Z</dcterms:modified>
</cp:coreProperties>
</file>