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5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7173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2727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6519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9850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7234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0893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4862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2417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93234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669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300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442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8961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745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3794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2087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0596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1D816CC-8A99-4818-9DBC-153ABC0F44E1}" type="datetimeFigureOut">
              <a:rPr lang="hr-HR" smtClean="0"/>
              <a:t>12.4.2018.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BB314-622C-4EA9-89AC-267B08F7864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35320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hr.wikipedia.org/w/index.php?title=Corona_triumphalis&amp;action=edit&amp;redlink=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hr.wikipedia.org/wiki/Latinski_jezi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/index.php?title=Corona_civica&amp;action=edit&amp;redlink=1" TargetMode="External"/><Relationship Id="rId7" Type="http://schemas.openxmlformats.org/officeDocument/2006/relationships/hyperlink" Target="https://hr.wikipedia.org/w/index.php?title=Corona_vallaris&amp;action=edit&amp;redlink=1" TargetMode="External"/><Relationship Id="rId2" Type="http://schemas.openxmlformats.org/officeDocument/2006/relationships/hyperlink" Target="https://hr.wikipedia.org/w/index.php?title=Corona_castrensis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hr.wikipedia.org/w/index.php?title=Corona_obsidionalis&amp;action=edit&amp;redlink=1" TargetMode="External"/><Relationship Id="rId5" Type="http://schemas.openxmlformats.org/officeDocument/2006/relationships/hyperlink" Target="https://hr.wikipedia.org/w/index.php?title=Corona_navalis&amp;action=edit&amp;redlink=1" TargetMode="External"/><Relationship Id="rId4" Type="http://schemas.openxmlformats.org/officeDocument/2006/relationships/hyperlink" Target="https://hr.wikipedia.org/w/index.php?title=Corona_muralis&amp;action=edit&amp;redli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FD177D-4B60-4D0F-8F9B-E0D6FC814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269609"/>
          </a:xfrm>
        </p:spPr>
        <p:txBody>
          <a:bodyPr>
            <a:normAutofit/>
          </a:bodyPr>
          <a:lstStyle/>
          <a:p>
            <a:r>
              <a:rPr lang="hr-HR" sz="6600" dirty="0"/>
              <a:t>Rimska vojska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5EE45A7-88BB-46B5-8188-8C18CF49C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775" y="5283592"/>
            <a:ext cx="6400800" cy="888608"/>
          </a:xfrm>
        </p:spPr>
        <p:txBody>
          <a:bodyPr/>
          <a:lstStyle/>
          <a:p>
            <a:r>
              <a:rPr lang="hr-HR" dirty="0"/>
              <a:t>Filip Šumonja 5.b </a:t>
            </a:r>
          </a:p>
          <a:p>
            <a:r>
              <a:rPr lang="hr-HR" dirty="0"/>
              <a:t>OŠ Velika Mlaka</a:t>
            </a:r>
          </a:p>
        </p:txBody>
      </p:sp>
    </p:spTree>
    <p:extLst>
      <p:ext uri="{BB962C8B-B14F-4D97-AF65-F5344CB8AC3E}">
        <p14:creationId xmlns:p14="http://schemas.microsoft.com/office/powerpoint/2010/main" val="174311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77F420-287E-4389-BD28-89F1558FD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350933"/>
            <a:ext cx="8534400" cy="1507067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7D435E1-375B-4C63-B567-D981A3BDD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225083"/>
            <a:ext cx="10944664" cy="4951828"/>
          </a:xfrm>
        </p:spPr>
        <p:txBody>
          <a:bodyPr>
            <a:normAutofit/>
          </a:bodyPr>
          <a:lstStyle/>
          <a:p>
            <a:r>
              <a:rPr lang="hr-HR" sz="2400" dirty="0"/>
              <a:t>Najveće odlikovanje bilo je </a:t>
            </a:r>
            <a:r>
              <a:rPr lang="hr-HR" sz="2400" dirty="0" err="1">
                <a:hlinkClick r:id="rId2" tooltip="Corona triumphalis (stranica ne postoji)"/>
              </a:rPr>
              <a:t>Corona</a:t>
            </a:r>
            <a:r>
              <a:rPr lang="hr-HR" sz="2400" dirty="0">
                <a:hlinkClick r:id="rId2" tooltip="Corona triumphalis (stranica ne postoji)"/>
              </a:rPr>
              <a:t> </a:t>
            </a:r>
            <a:r>
              <a:rPr lang="hr-HR" sz="2400" dirty="0" err="1">
                <a:hlinkClick r:id="rId2" tooltip="Corona triumphalis (stranica ne postoji)"/>
              </a:rPr>
              <a:t>triumphalis</a:t>
            </a:r>
            <a:r>
              <a:rPr lang="hr-HR" sz="2400" dirty="0"/>
              <a:t>. Njega je senat dodjeljivao vojskovođi za pobjedu u ratu. To je bio vijenac od lovora, koji je prilikom trijumfa nosio pobjednik vozeći se na </a:t>
            </a:r>
            <a:r>
              <a:rPr lang="hr-HR" sz="2400" dirty="0" err="1"/>
              <a:t>Kapitol</a:t>
            </a:r>
            <a:r>
              <a:rPr lang="hr-HR" sz="2400" dirty="0"/>
              <a:t> u kočiji koju su vozili bijeli konji. Uz to je bio odjeven u šarenu togu (toga </a:t>
            </a:r>
            <a:r>
              <a:rPr lang="hr-HR" sz="2400" dirty="0" err="1"/>
              <a:t>picta</a:t>
            </a:r>
            <a:r>
              <a:rPr lang="hr-HR" sz="2400" dirty="0"/>
              <a:t>) i tuniku sa </a:t>
            </a:r>
            <a:r>
              <a:rPr lang="hr-HR" sz="2400" dirty="0" err="1"/>
              <a:t>palmovim</a:t>
            </a:r>
            <a:r>
              <a:rPr lang="hr-HR" sz="2400" dirty="0"/>
              <a:t> grančicama (</a:t>
            </a:r>
            <a:r>
              <a:rPr lang="hr-HR" sz="2400" dirty="0" err="1"/>
              <a:t>tunica</a:t>
            </a:r>
            <a:r>
              <a:rPr lang="hr-HR" sz="2400" dirty="0"/>
              <a:t> </a:t>
            </a:r>
            <a:r>
              <a:rPr lang="hr-HR" sz="2400" dirty="0" err="1"/>
              <a:t>palmata</a:t>
            </a:r>
            <a:r>
              <a:rPr lang="hr-HR" sz="2400" dirty="0"/>
              <a:t>). Takvu čast je Cezar kasnije trajno prisvojio, pa se takvom odjećom koristio i kad nije bio nagrađen trijumfom. Manji se trijumf zvao ovacija (</a:t>
            </a:r>
            <a:r>
              <a:rPr lang="hr-HR" sz="2400" i="1" dirty="0" err="1"/>
              <a:t>Ovatio</a:t>
            </a:r>
            <a:r>
              <a:rPr lang="hr-HR" sz="2400" dirty="0"/>
              <a:t>). U njemu je pobjednik išao pješke ili je jahao na konju. Isluženi vojnici (veterani) su po odlasku iz vojske kao nagradu dobivali komad zemlje koju su obrađivali, i to im je služilo kao mirovina.</a:t>
            </a:r>
          </a:p>
        </p:txBody>
      </p:sp>
    </p:spTree>
    <p:extLst>
      <p:ext uri="{BB962C8B-B14F-4D97-AF65-F5344CB8AC3E}">
        <p14:creationId xmlns:p14="http://schemas.microsoft.com/office/powerpoint/2010/main" val="3686847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4134E1-85AC-43D0-99A7-F4BC87F50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hr-HR" dirty="0"/>
              <a:t>legija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28E1076-6652-47C6-AD34-FD136D59F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176975"/>
            <a:ext cx="9557068" cy="4280096"/>
          </a:xfrm>
        </p:spPr>
        <p:txBody>
          <a:bodyPr/>
          <a:lstStyle/>
          <a:p>
            <a:r>
              <a:rPr lang="hr-HR" sz="2400" b="1" dirty="0"/>
              <a:t>Legija</a:t>
            </a:r>
            <a:r>
              <a:rPr lang="hr-HR" sz="2400" dirty="0"/>
              <a:t> ili </a:t>
            </a:r>
            <a:r>
              <a:rPr lang="hr-HR" sz="2400" b="1" dirty="0"/>
              <a:t>Rimska legija</a:t>
            </a:r>
            <a:r>
              <a:rPr lang="hr-HR" sz="2400" dirty="0"/>
              <a:t> (od </a:t>
            </a:r>
            <a:r>
              <a:rPr lang="hr-HR" sz="2400" dirty="0">
                <a:hlinkClick r:id="rId2" tooltip="Latinski jezik"/>
              </a:rPr>
              <a:t>lat.</a:t>
            </a:r>
            <a:r>
              <a:rPr lang="hr-HR" sz="2400" dirty="0"/>
              <a:t> </a:t>
            </a:r>
            <a:r>
              <a:rPr lang="hr-HR" sz="2400" i="1" dirty="0" err="1"/>
              <a:t>legere</a:t>
            </a:r>
            <a:r>
              <a:rPr lang="hr-HR" sz="2400" dirty="0"/>
              <a:t>, "izabrati") bila je osnovna jedinica rimske kopnene vojske. </a:t>
            </a:r>
            <a:r>
              <a:rPr lang="hr-HR" sz="2400" i="1" dirty="0"/>
              <a:t>Legionar</a:t>
            </a:r>
            <a:r>
              <a:rPr lang="hr-HR" sz="2400" dirty="0"/>
              <a:t> je bio pripadnik legije.</a:t>
            </a:r>
          </a:p>
          <a:p>
            <a:r>
              <a:rPr lang="hr-HR" sz="2400" dirty="0"/>
              <a:t>Rimske legije su bile vojne operativne formacije, koje su se sastojale uglavnom od 3.000 do 6.000 vojnika.</a:t>
            </a:r>
          </a:p>
          <a:p>
            <a:r>
              <a:rPr lang="hr-HR" sz="2400" dirty="0"/>
              <a:t>Zbog velikih vojnih uspjeha legije su je dugo vremena bile smatrane kao uzor vojne djelotvornosti i sposobnosti.</a:t>
            </a:r>
          </a:p>
          <a:p>
            <a:r>
              <a:rPr lang="hr-HR" sz="2400" dirty="0"/>
              <a:t>Smatra se da je Rimsko Carstvo ukupno raspolagao sa nekoliko stotina legija.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83713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edia4.picsearch.com/is?AoF6NikiqYmtt-e7dRKH9EIyChiTv4rIujHlBLQK-0M&amp;height=253">
            <a:extLst>
              <a:ext uri="{FF2B5EF4-FFF2-40B4-BE49-F238E27FC236}">
                <a16:creationId xmlns:a16="http://schemas.microsoft.com/office/drawing/2014/main" id="{D8DB832C-E567-44A4-9F10-9B19F322FDB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D436A3B5-8F58-4F35-9BCD-6F556DCF5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4261" y="0"/>
            <a:ext cx="9404723" cy="1400530"/>
          </a:xfrm>
        </p:spPr>
        <p:txBody>
          <a:bodyPr/>
          <a:lstStyle/>
          <a:p>
            <a:r>
              <a:rPr lang="hr-HR" sz="5400" dirty="0">
                <a:solidFill>
                  <a:schemeClr val="tx2">
                    <a:lumMod val="10000"/>
                  </a:schemeClr>
                </a:solidFill>
              </a:rPr>
              <a:t>KRAJ</a:t>
            </a:r>
          </a:p>
        </p:txBody>
      </p:sp>
    </p:spTree>
    <p:extLst>
      <p:ext uri="{BB962C8B-B14F-4D97-AF65-F5344CB8AC3E}">
        <p14:creationId xmlns:p14="http://schemas.microsoft.com/office/powerpoint/2010/main" val="160959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C78CB1F-C31B-4B52-9ADB-742E4221F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1CA1400-0004-44E9-8F72-A0208EB26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563034"/>
            <a:ext cx="8534400" cy="3615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2800" b="1" dirty="0"/>
              <a:t>˝Rimska vojska˝</a:t>
            </a:r>
            <a:r>
              <a:rPr lang="hr-HR" sz="2800" dirty="0"/>
              <a:t> je naziv za  skupinu vojnih jedinica koje su u vrijeme antičkog Rima služile Kraljevstvu, Republici i kasnije Rimskom carstvu.</a:t>
            </a:r>
          </a:p>
          <a:p>
            <a:pPr marL="0" indent="0">
              <a:buNone/>
            </a:pPr>
            <a:r>
              <a:rPr lang="hr-HR" sz="2800" dirty="0"/>
              <a:t> U okviru Rimska carstva vojska je imala oko 180 000 vojnika, a nakon građanskog rata između </a:t>
            </a:r>
            <a:r>
              <a:rPr lang="hr-HR" sz="2800" dirty="0" err="1"/>
              <a:t>Oktavijana</a:t>
            </a:r>
            <a:r>
              <a:rPr lang="hr-HR" sz="2800" dirty="0"/>
              <a:t> i Marka Antonija kada je u 70 legija bilo oko 300 000 vojnika.</a:t>
            </a:r>
          </a:p>
        </p:txBody>
      </p:sp>
    </p:spTree>
    <p:extLst>
      <p:ext uri="{BB962C8B-B14F-4D97-AF65-F5344CB8AC3E}">
        <p14:creationId xmlns:p14="http://schemas.microsoft.com/office/powerpoint/2010/main" val="44897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661967-0BA9-4043-BBFF-37539795C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hr-HR" dirty="0"/>
              <a:t>Sastav kopnene vojske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A8552F7-8607-45D5-8730-1C09A1395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403252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Sastav kopnene vojske načinjen je od glavnih rodova Rimske vojske, a to su pješačka jedinica (</a:t>
            </a:r>
            <a:r>
              <a:rPr lang="hr-HR" sz="2400" dirty="0" err="1"/>
              <a:t>peditatus</a:t>
            </a:r>
            <a:r>
              <a:rPr lang="hr-HR" sz="2400" dirty="0"/>
              <a:t>) i konjica (</a:t>
            </a:r>
            <a:r>
              <a:rPr lang="hr-HR" sz="2400" dirty="0" err="1"/>
              <a:t>equitatus</a:t>
            </a:r>
            <a:r>
              <a:rPr lang="hr-HR" sz="2400" dirty="0"/>
              <a:t>). Vojsku je pratila komora (</a:t>
            </a:r>
            <a:r>
              <a:rPr lang="hr-HR" sz="2400" dirty="0" err="1"/>
              <a:t>impedimenta</a:t>
            </a:r>
            <a:r>
              <a:rPr lang="hr-HR" sz="2400" dirty="0"/>
              <a:t>), a bilo je i pomoćnih jedinica (</a:t>
            </a:r>
            <a:r>
              <a:rPr lang="hr-HR" sz="2400" dirty="0" err="1"/>
              <a:t>auxilia</a:t>
            </a:r>
            <a:r>
              <a:rPr lang="hr-HR" sz="2400" dirty="0"/>
              <a:t>). Pored operativne vojske u vojsci se nalazila i zanatlija (</a:t>
            </a:r>
            <a:r>
              <a:rPr lang="hr-HR" sz="2400" dirty="0" err="1"/>
              <a:t>fabri</a:t>
            </a:r>
            <a:r>
              <a:rPr lang="hr-HR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7013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7E68138-40DD-4A47-B0A9-DABF11707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-67734"/>
            <a:ext cx="8534400" cy="1507067"/>
          </a:xfrm>
        </p:spPr>
        <p:txBody>
          <a:bodyPr/>
          <a:lstStyle/>
          <a:p>
            <a:r>
              <a:rPr lang="hr-HR" dirty="0"/>
              <a:t>Sastav mornarice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C68DD5B-0B5C-4C7F-9305-F61A507F9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378" y="1621366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Rimska mornarica (</a:t>
            </a:r>
            <a:r>
              <a:rPr lang="hr-HR" sz="2400" dirty="0" err="1"/>
              <a:t>classis</a:t>
            </a:r>
            <a:r>
              <a:rPr lang="hr-HR" sz="2400" dirty="0"/>
              <a:t>) bila je slabo razvijena do Punskih ratova. Sastavljena uglavnom od brodova za patroliranje uz obalu nije mogla odgovoriti potrebama vojske. U okviru dvije glavne flote u Sredozemlju, </a:t>
            </a:r>
            <a:r>
              <a:rPr lang="hr-HR" sz="2400" dirty="0" err="1"/>
              <a:t>Classis</a:t>
            </a:r>
            <a:r>
              <a:rPr lang="hr-HR" sz="2400" dirty="0"/>
              <a:t> </a:t>
            </a:r>
            <a:r>
              <a:rPr lang="hr-HR" sz="2400" dirty="0" err="1"/>
              <a:t>Misenensis</a:t>
            </a:r>
            <a:r>
              <a:rPr lang="hr-HR" sz="2400" dirty="0"/>
              <a:t> i </a:t>
            </a:r>
            <a:r>
              <a:rPr lang="hr-HR" sz="2400" dirty="0" err="1"/>
              <a:t>Classis</a:t>
            </a:r>
            <a:r>
              <a:rPr lang="hr-HR" sz="2400" dirty="0"/>
              <a:t> </a:t>
            </a:r>
            <a:r>
              <a:rPr lang="hr-HR" sz="2400" dirty="0" err="1"/>
              <a:t>Ravennatis</a:t>
            </a:r>
            <a:r>
              <a:rPr lang="hr-HR" sz="2400" dirty="0"/>
              <a:t>. U mornarici su bili prisutni ratni brodovi (</a:t>
            </a:r>
            <a:r>
              <a:rPr lang="hr-HR" sz="2400" i="1" dirty="0" err="1"/>
              <a:t>Navis</a:t>
            </a:r>
            <a:r>
              <a:rPr lang="hr-HR" sz="2400" i="1" dirty="0"/>
              <a:t> </a:t>
            </a:r>
            <a:r>
              <a:rPr lang="hr-HR" sz="2400" i="1" dirty="0" err="1"/>
              <a:t>Longa</a:t>
            </a:r>
            <a:r>
              <a:rPr lang="hr-HR" sz="2400" dirty="0"/>
              <a:t>), brzi brodovi (</a:t>
            </a:r>
            <a:r>
              <a:rPr lang="hr-HR" sz="2400" i="1" dirty="0" err="1"/>
              <a:t>Navis</a:t>
            </a:r>
            <a:r>
              <a:rPr lang="hr-HR" sz="2400" i="1" dirty="0"/>
              <a:t> Liburna</a:t>
            </a:r>
            <a:r>
              <a:rPr lang="hr-HR" sz="2400" dirty="0"/>
              <a:t>), teretni brodovi (</a:t>
            </a:r>
            <a:r>
              <a:rPr lang="hr-HR" sz="2400" i="1" dirty="0" err="1"/>
              <a:t>Navis</a:t>
            </a:r>
            <a:r>
              <a:rPr lang="hr-HR" sz="2400" i="1" dirty="0"/>
              <a:t> </a:t>
            </a:r>
            <a:r>
              <a:rPr lang="hr-HR" sz="2400" i="1" dirty="0" err="1"/>
              <a:t>Oneraria</a:t>
            </a:r>
            <a:r>
              <a:rPr lang="hr-HR" sz="2400" dirty="0"/>
              <a:t>) i izviđački brodovi (</a:t>
            </a:r>
            <a:r>
              <a:rPr lang="hr-HR" sz="2400" i="1" dirty="0" err="1"/>
              <a:t>Navis</a:t>
            </a:r>
            <a:r>
              <a:rPr lang="hr-HR" sz="2400" i="1" dirty="0"/>
              <a:t> </a:t>
            </a:r>
            <a:r>
              <a:rPr lang="hr-HR" sz="2400" i="1" dirty="0" err="1"/>
              <a:t>Speculatoria</a:t>
            </a:r>
            <a:r>
              <a:rPr lang="hr-HR" sz="2400" dirty="0"/>
              <a:t>). Prema broju vesala dijelile su se na </a:t>
            </a:r>
            <a:r>
              <a:rPr lang="hr-HR" sz="2400" dirty="0" err="1"/>
              <a:t>dvoveslarke</a:t>
            </a:r>
            <a:r>
              <a:rPr lang="hr-HR" sz="2400" dirty="0"/>
              <a:t> (</a:t>
            </a:r>
            <a:r>
              <a:rPr lang="hr-HR" sz="2400" i="1" dirty="0" err="1"/>
              <a:t>Biremes</a:t>
            </a:r>
            <a:r>
              <a:rPr lang="hr-HR" sz="2400" dirty="0"/>
              <a:t>), </a:t>
            </a:r>
            <a:r>
              <a:rPr lang="hr-HR" sz="2400" dirty="0" err="1"/>
              <a:t>troveslarke</a:t>
            </a:r>
            <a:r>
              <a:rPr lang="hr-HR" sz="2400" dirty="0"/>
              <a:t> (</a:t>
            </a:r>
            <a:r>
              <a:rPr lang="hr-HR" sz="2400" i="1" dirty="0" err="1"/>
              <a:t>Triremes</a:t>
            </a:r>
            <a:r>
              <a:rPr lang="hr-HR" sz="2400" dirty="0"/>
              <a:t>) itd.</a:t>
            </a:r>
          </a:p>
        </p:txBody>
      </p:sp>
    </p:spTree>
    <p:extLst>
      <p:ext uri="{BB962C8B-B14F-4D97-AF65-F5344CB8AC3E}">
        <p14:creationId xmlns:p14="http://schemas.microsoft.com/office/powerpoint/2010/main" val="323318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D8BEA8B-979D-42FD-9E50-6F9B8B3B8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hr-HR" dirty="0"/>
              <a:t>Zapovjedni lanac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D25511A-AC58-48A3-9B0E-B8FCC45ED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769012"/>
            <a:ext cx="8534400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Na čelu mornarice i vojske nalazio se vrhovni imperator. U malo nižem rangu nalazio se vojvoda (</a:t>
            </a:r>
            <a:r>
              <a:rPr lang="hr-HR" sz="2400" dirty="0" err="1"/>
              <a:t>Dux</a:t>
            </a:r>
            <a:r>
              <a:rPr lang="hr-HR" sz="2400" dirty="0"/>
              <a:t>), koji je upravljao vojskom ili dijelom vojske.</a:t>
            </a:r>
            <a:r>
              <a:rPr lang="it-IT" sz="2400" dirty="0"/>
              <a:t> </a:t>
            </a:r>
            <a:r>
              <a:rPr lang="it-IT" sz="2400" dirty="0" err="1"/>
              <a:t>Viši</a:t>
            </a:r>
            <a:r>
              <a:rPr lang="it-IT" sz="2400" dirty="0"/>
              <a:t> </a:t>
            </a:r>
            <a:r>
              <a:rPr lang="it-IT" sz="2400" dirty="0" err="1"/>
              <a:t>oficiri</a:t>
            </a:r>
            <a:r>
              <a:rPr lang="it-IT" sz="2400" dirty="0"/>
              <a:t> su bili: Legati </a:t>
            </a:r>
            <a:r>
              <a:rPr lang="it-IT" sz="2400" dirty="0" err="1"/>
              <a:t>Militum</a:t>
            </a:r>
            <a:r>
              <a:rPr lang="it-IT" sz="2400" dirty="0"/>
              <a:t> i Tribuni </a:t>
            </a:r>
            <a:r>
              <a:rPr lang="it-IT" sz="2400" dirty="0" err="1"/>
              <a:t>Militum</a:t>
            </a:r>
            <a:r>
              <a:rPr lang="it-IT" sz="2400" dirty="0"/>
              <a:t>.</a:t>
            </a:r>
            <a:r>
              <a:rPr lang="pl-PL" sz="2400" dirty="0"/>
              <a:t> Drugi tojest vojni tribuni bili su raspoređeni tako što ih je bilo šest u svakoj legiji. </a:t>
            </a:r>
            <a:r>
              <a:rPr lang="hr-HR" sz="2400" dirty="0"/>
              <a:t>Niži časnici su se zvali centurioni (</a:t>
            </a:r>
            <a:r>
              <a:rPr lang="hr-HR" sz="2400" i="1" dirty="0" err="1"/>
              <a:t>Centurio</a:t>
            </a:r>
            <a:r>
              <a:rPr lang="hr-HR" sz="2400" dirty="0"/>
              <a:t>) i njihovo je zvanje odgovaralo današnjim nižim časnicima ili podčasnicima, a zapovjednik konjice je nosio naziv </a:t>
            </a:r>
            <a:r>
              <a:rPr lang="hr-HR" sz="2400" dirty="0" err="1"/>
              <a:t>Praefectus</a:t>
            </a:r>
            <a:r>
              <a:rPr lang="hr-HR" sz="2400" dirty="0"/>
              <a:t> </a:t>
            </a:r>
            <a:r>
              <a:rPr lang="hr-HR" sz="2400" dirty="0" err="1"/>
              <a:t>Equitum</a:t>
            </a:r>
            <a:r>
              <a:rPr lang="hr-HR" sz="2400" dirty="0"/>
              <a:t>, a flote </a:t>
            </a:r>
            <a:r>
              <a:rPr lang="hr-HR" sz="2400" dirty="0" err="1"/>
              <a:t>Praefectus</a:t>
            </a:r>
            <a:r>
              <a:rPr lang="hr-HR" sz="2400" dirty="0"/>
              <a:t> </a:t>
            </a:r>
            <a:r>
              <a:rPr lang="hr-HR" sz="2400" dirty="0" err="1"/>
              <a:t>Classis</a:t>
            </a:r>
            <a:r>
              <a:rPr lang="hr-H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768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CD4A13C-EF41-48AF-9107-D85E51C80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20" y="0"/>
            <a:ext cx="8534400" cy="1507067"/>
          </a:xfrm>
        </p:spPr>
        <p:txBody>
          <a:bodyPr/>
          <a:lstStyle/>
          <a:p>
            <a:r>
              <a:rPr lang="hr-HR" dirty="0"/>
              <a:t>Naoružanje i ratne sprave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B55367B-4445-4005-9044-13FC1D069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20" y="1253847"/>
            <a:ext cx="10190114" cy="6133513"/>
          </a:xfrm>
        </p:spPr>
        <p:txBody>
          <a:bodyPr>
            <a:normAutofit/>
          </a:bodyPr>
          <a:lstStyle/>
          <a:p>
            <a:r>
              <a:rPr lang="hr-HR" dirty="0"/>
              <a:t>Glavno oružje rimske vojske je bilo: kratki mač </a:t>
            </a:r>
            <a:r>
              <a:rPr lang="hr-HR" dirty="0" err="1"/>
              <a:t>gladijus</a:t>
            </a:r>
            <a:r>
              <a:rPr lang="hr-HR" dirty="0"/>
              <a:t>, koplje </a:t>
            </a:r>
            <a:r>
              <a:rPr lang="hr-HR" dirty="0" err="1"/>
              <a:t>pilum</a:t>
            </a:r>
            <a:r>
              <a:rPr lang="hr-HR" dirty="0"/>
              <a:t>, strijela </a:t>
            </a:r>
            <a:r>
              <a:rPr lang="hr-HR" dirty="0" err="1"/>
              <a:t>sagitta</a:t>
            </a:r>
            <a:r>
              <a:rPr lang="hr-HR" dirty="0"/>
              <a:t> i štit u obliku pravokutnika ili kruga </a:t>
            </a:r>
            <a:r>
              <a:rPr lang="hr-HR" dirty="0" err="1"/>
              <a:t>scutum</a:t>
            </a:r>
            <a:r>
              <a:rPr lang="hr-HR" dirty="0"/>
              <a:t>.</a:t>
            </a:r>
          </a:p>
          <a:p>
            <a:r>
              <a:rPr lang="hr-HR" dirty="0"/>
              <a:t>Rimljani su uz lako oružje poznavali i bojne sprave za izbacivanje strijela i kopalja - </a:t>
            </a:r>
            <a:r>
              <a:rPr lang="hr-HR" dirty="0" err="1"/>
              <a:t>catapulta</a:t>
            </a:r>
            <a:r>
              <a:rPr lang="hr-HR" dirty="0"/>
              <a:t> i </a:t>
            </a:r>
            <a:r>
              <a:rPr lang="hr-HR" dirty="0" err="1"/>
              <a:t>ballista</a:t>
            </a:r>
            <a:r>
              <a:rPr lang="hr-HR" dirty="0"/>
              <a:t>. Upotrebljavali su i praćke (</a:t>
            </a:r>
            <a:r>
              <a:rPr lang="hr-HR" dirty="0" err="1"/>
              <a:t>funda</a:t>
            </a:r>
            <a:r>
              <a:rPr lang="hr-HR" dirty="0"/>
              <a:t> i </a:t>
            </a:r>
            <a:r>
              <a:rPr lang="hr-HR" dirty="0" err="1"/>
              <a:t>tormentum</a:t>
            </a:r>
            <a:r>
              <a:rPr lang="hr-HR" dirty="0"/>
              <a:t>).</a:t>
            </a:r>
          </a:p>
          <a:p>
            <a:r>
              <a:rPr lang="hr-HR" dirty="0"/>
              <a:t>Vojna oprema rimske vojske je uključivala šljem dok su na sebi su imali kaput bez rukava (</a:t>
            </a:r>
            <a:r>
              <a:rPr lang="hr-HR" i="1" dirty="0" err="1"/>
              <a:t>tunica</a:t>
            </a:r>
            <a:r>
              <a:rPr lang="hr-HR" dirty="0"/>
              <a:t>) i kabanicu (</a:t>
            </a:r>
            <a:r>
              <a:rPr lang="hr-HR" i="1" dirty="0" err="1"/>
              <a:t>sagulum</a:t>
            </a:r>
            <a:r>
              <a:rPr lang="hr-HR" dirty="0"/>
              <a:t>) kao i kratke hlačice (</a:t>
            </a:r>
            <a:r>
              <a:rPr lang="hr-HR" i="1" dirty="0" err="1"/>
              <a:t>bracae</a:t>
            </a:r>
            <a:r>
              <a:rPr lang="hr-HR" dirty="0"/>
              <a:t>). Na prsima su imali oklope i štitnike (</a:t>
            </a:r>
            <a:r>
              <a:rPr lang="hr-HR" i="1" dirty="0" err="1"/>
              <a:t>thorax</a:t>
            </a:r>
            <a:r>
              <a:rPr lang="hr-HR" dirty="0"/>
              <a:t> i </a:t>
            </a:r>
            <a:r>
              <a:rPr lang="hr-HR" i="1" dirty="0" err="1"/>
              <a:t>lorica</a:t>
            </a:r>
            <a:r>
              <a:rPr lang="hr-HR" dirty="0"/>
              <a:t>) od kože i metala. Na nogama su im bile čizme (</a:t>
            </a:r>
            <a:r>
              <a:rPr lang="hr-HR" i="1" dirty="0" err="1"/>
              <a:t>caliga</a:t>
            </a:r>
            <a:r>
              <a:rPr lang="hr-HR" dirty="0"/>
              <a:t>). Pored toga, svaki vojnik nosi sa sobom i hranu za izvjesno vrijeme kao i druge potrebne stvari.</a:t>
            </a:r>
          </a:p>
          <a:p>
            <a:r>
              <a:rPr lang="hr-HR" dirty="0"/>
              <a:t>Za označavanje pokreta, napada ili povlačenja imali su više bojnih truba: </a:t>
            </a:r>
            <a:r>
              <a:rPr lang="hr-HR" i="1" dirty="0"/>
              <a:t>tuba</a:t>
            </a:r>
            <a:r>
              <a:rPr lang="hr-HR" dirty="0"/>
              <a:t>, </a:t>
            </a:r>
            <a:r>
              <a:rPr lang="hr-HR" i="1" dirty="0" err="1"/>
              <a:t>cornu</a:t>
            </a:r>
            <a:r>
              <a:rPr lang="hr-HR" dirty="0"/>
              <a:t>, </a:t>
            </a:r>
            <a:r>
              <a:rPr lang="hr-HR" i="1" dirty="0" err="1"/>
              <a:t>lituus</a:t>
            </a:r>
            <a:r>
              <a:rPr lang="hr-HR" dirty="0"/>
              <a:t>, </a:t>
            </a:r>
            <a:r>
              <a:rPr lang="hr-HR" i="1" dirty="0" err="1"/>
              <a:t>classicum</a:t>
            </a:r>
            <a:r>
              <a:rPr lang="hr-HR" dirty="0"/>
              <a:t>, a za izmjenu straže korištena je </a:t>
            </a:r>
            <a:r>
              <a:rPr lang="hr-HR" i="1" dirty="0" err="1"/>
              <a:t>bucina</a:t>
            </a:r>
            <a:r>
              <a:rPr lang="hr-HR" dirty="0"/>
              <a:t>.</a:t>
            </a:r>
          </a:p>
          <a:p>
            <a:r>
              <a:rPr lang="hr-HR" dirty="0"/>
              <a:t>U bojne znakove spadali su: orao (</a:t>
            </a:r>
            <a:r>
              <a:rPr lang="hr-HR" i="1" dirty="0" err="1"/>
              <a:t>aquila</a:t>
            </a:r>
            <a:r>
              <a:rPr lang="hr-HR" dirty="0"/>
              <a:t>) i zastava (</a:t>
            </a:r>
            <a:r>
              <a:rPr lang="hr-HR" i="1" dirty="0" err="1"/>
              <a:t>vexillum</a:t>
            </a:r>
            <a:r>
              <a:rPr lang="hr-HR" dirty="0"/>
              <a:t>). </a:t>
            </a:r>
            <a:r>
              <a:rPr lang="hr-HR" dirty="0" err="1"/>
              <a:t>Aquila</a:t>
            </a:r>
            <a:r>
              <a:rPr lang="hr-HR" dirty="0"/>
              <a:t> je predstavljao lik orla, nasađen na visoku motku, a </a:t>
            </a:r>
            <a:r>
              <a:rPr lang="hr-HR" dirty="0" err="1"/>
              <a:t>vexillum</a:t>
            </a:r>
            <a:r>
              <a:rPr lang="hr-HR" dirty="0"/>
              <a:t> je bio komad crvena ili bijela platna, u formi zastave. Njih su nosili </a:t>
            </a:r>
            <a:r>
              <a:rPr lang="hr-HR" dirty="0" err="1"/>
              <a:t>orlonoše</a:t>
            </a:r>
            <a:r>
              <a:rPr lang="hr-HR" dirty="0"/>
              <a:t> (</a:t>
            </a:r>
            <a:r>
              <a:rPr lang="hr-HR" i="1" dirty="0" err="1"/>
              <a:t>Aquiliferi</a:t>
            </a:r>
            <a:r>
              <a:rPr lang="hr-HR" dirty="0"/>
              <a:t>) i zastavnici (</a:t>
            </a:r>
            <a:r>
              <a:rPr lang="hr-HR" i="1" dirty="0" err="1"/>
              <a:t>Signiferi</a:t>
            </a:r>
            <a:r>
              <a:rPr lang="hr-HR" dirty="0"/>
              <a:t>).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79998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98CBE39-6F03-47D2-A1F3-B30FA5B45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0"/>
            <a:ext cx="8534400" cy="1507067"/>
          </a:xfrm>
        </p:spPr>
        <p:txBody>
          <a:bodyPr/>
          <a:lstStyle/>
          <a:p>
            <a:r>
              <a:rPr lang="hr-HR" dirty="0"/>
              <a:t>taktika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596487C-8C13-4E27-BC7E-3EE8CD3BC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1097280"/>
            <a:ext cx="11076380" cy="5760720"/>
          </a:xfrm>
        </p:spPr>
        <p:txBody>
          <a:bodyPr>
            <a:normAutofit/>
          </a:bodyPr>
          <a:lstStyle/>
          <a:p>
            <a:r>
              <a:rPr lang="hr-HR" sz="2400" dirty="0"/>
              <a:t>Legija se pred borbu postavljala u tri bojna reda (</a:t>
            </a:r>
            <a:r>
              <a:rPr lang="hr-HR" sz="2400" i="1" dirty="0" err="1"/>
              <a:t>acies</a:t>
            </a:r>
            <a:r>
              <a:rPr lang="hr-HR" sz="2400" dirty="0"/>
              <a:t>). U prvom redu su bile četiri, a u druga dva po tri kohorte. Treći bojni red je obično predstavljao rezervu. Sa strana su bila krila (</a:t>
            </a:r>
            <a:r>
              <a:rPr lang="hr-HR" sz="2400" i="1" dirty="0" err="1"/>
              <a:t>cornua</a:t>
            </a:r>
            <a:r>
              <a:rPr lang="hr-HR" sz="2400" dirty="0"/>
              <a:t>) i tu su se nalazile konjica i pomoćne grupe.</a:t>
            </a:r>
          </a:p>
          <a:p>
            <a:r>
              <a:rPr lang="hr-HR" sz="2400" dirty="0"/>
              <a:t>Kod kretanja vojske postojale su tri vrste marša: obični (</a:t>
            </a:r>
            <a:r>
              <a:rPr lang="hr-HR" sz="2400" i="1" dirty="0" err="1"/>
              <a:t>Iter</a:t>
            </a:r>
            <a:r>
              <a:rPr lang="hr-HR" sz="2400" i="1" dirty="0"/>
              <a:t> </a:t>
            </a:r>
            <a:r>
              <a:rPr lang="hr-HR" sz="2400" i="1" dirty="0" err="1"/>
              <a:t>iustum</a:t>
            </a:r>
            <a:r>
              <a:rPr lang="hr-HR" sz="2400" dirty="0"/>
              <a:t>), ubrzani (</a:t>
            </a:r>
            <a:r>
              <a:rPr lang="hr-HR" sz="2400" i="1" dirty="0" err="1"/>
              <a:t>Iter</a:t>
            </a:r>
            <a:r>
              <a:rPr lang="hr-HR" sz="2400" i="1" dirty="0"/>
              <a:t> </a:t>
            </a:r>
            <a:r>
              <a:rPr lang="hr-HR" sz="2400" i="1" dirty="0" err="1"/>
              <a:t>magnum</a:t>
            </a:r>
            <a:r>
              <a:rPr lang="hr-HR" sz="2400" dirty="0"/>
              <a:t>) i brzi (</a:t>
            </a:r>
            <a:r>
              <a:rPr lang="hr-HR" sz="2400" i="1" dirty="0" err="1"/>
              <a:t>Iter</a:t>
            </a:r>
            <a:r>
              <a:rPr lang="hr-HR" sz="2400" i="1" dirty="0"/>
              <a:t> </a:t>
            </a:r>
            <a:r>
              <a:rPr lang="hr-HR" sz="2400" i="1" dirty="0" err="1"/>
              <a:t>maximum</a:t>
            </a:r>
            <a:r>
              <a:rPr lang="hr-HR" sz="2400" dirty="0"/>
              <a:t>). U toku običnog marša vojska je prelazila između 25—30 kilometara na dan. Kod napada na gradove vojska se služila pokretljivim drvenim kulama na katove(</a:t>
            </a:r>
            <a:r>
              <a:rPr lang="hr-HR" sz="2400" i="1" dirty="0" err="1"/>
              <a:t>Turres</a:t>
            </a:r>
            <a:r>
              <a:rPr lang="hr-HR" sz="2400" i="1" dirty="0"/>
              <a:t> </a:t>
            </a:r>
            <a:r>
              <a:rPr lang="hr-HR" sz="2400" i="1" dirty="0" err="1"/>
              <a:t>tabulatae</a:t>
            </a:r>
            <a:r>
              <a:rPr lang="hr-HR" sz="2400" dirty="0"/>
              <a:t>), koje su bile na kotačima, zatim ovnovima (</a:t>
            </a:r>
            <a:r>
              <a:rPr lang="hr-HR" sz="2400" i="1" dirty="0" err="1"/>
              <a:t>Arietes</a:t>
            </a:r>
            <a:r>
              <a:rPr lang="hr-HR" sz="2400" dirty="0"/>
              <a:t>). To su bile debele drvene grede, koje su </a:t>
            </a:r>
            <a:r>
              <a:rPr lang="hr-HR" sz="2400" dirty="0" err="1"/>
              <a:t>visile</a:t>
            </a:r>
            <a:r>
              <a:rPr lang="hr-HR" sz="2400" dirty="0"/>
              <a:t> na lancima, a čiji je prednji dio od metala imao figuru ovna. Tom se gredom udaralo o zidove i nastojalo provaliti bedem. Na bedeme se jurišalo i pod štitovima, gdje je više vojnika stupalo u obliku kornjače (</a:t>
            </a:r>
            <a:r>
              <a:rPr lang="hr-HR" sz="2400" i="1" dirty="0" err="1"/>
              <a:t>Testudo</a:t>
            </a:r>
            <a:r>
              <a:rPr lang="hr-HR" sz="2400" dirty="0"/>
              <a:t>), a upotrebljavali su se i srpovi (</a:t>
            </a:r>
            <a:r>
              <a:rPr lang="hr-HR" sz="2400" i="1" dirty="0" err="1"/>
              <a:t>falces</a:t>
            </a:r>
            <a:r>
              <a:rPr lang="hr-HR" sz="2400" dirty="0"/>
              <a:t>) za razvaljivanje zidova. Srpovi su služili i za kidanje konopa kojim su bili vezani jarboli.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66826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A08B2AC-83F1-4928-B2F3-66AAEC7DC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282" y="5246987"/>
            <a:ext cx="8534400" cy="1507067"/>
          </a:xfrm>
        </p:spPr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A42B58E-5623-40F0-B057-181D2D314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99" y="506438"/>
            <a:ext cx="11310424" cy="5275384"/>
          </a:xfrm>
        </p:spPr>
        <p:txBody>
          <a:bodyPr>
            <a:normAutofit/>
          </a:bodyPr>
          <a:lstStyle/>
          <a:p>
            <a:r>
              <a:rPr lang="hr-HR" sz="2400" dirty="0"/>
              <a:t>Kada se vojska trebala odmoriti ili neko vrijeme zadržati na nekom mjestu, podizan je logor (</a:t>
            </a:r>
            <a:r>
              <a:rPr lang="hr-HR" sz="2400" i="1" dirty="0" err="1"/>
              <a:t>castrum</a:t>
            </a:r>
            <a:r>
              <a:rPr lang="hr-HR" sz="2400" dirty="0"/>
              <a:t>). On je imao četvrtast oblik sa vratima na sve četiri strane. One su se zvale: porta </a:t>
            </a:r>
            <a:r>
              <a:rPr lang="hr-HR" sz="2400" dirty="0" err="1"/>
              <a:t>praetoria</a:t>
            </a:r>
            <a:r>
              <a:rPr lang="hr-HR" sz="2400" dirty="0"/>
              <a:t>, — porta </a:t>
            </a:r>
            <a:r>
              <a:rPr lang="hr-HR" sz="2400" dirty="0" err="1"/>
              <a:t>decumana</a:t>
            </a:r>
            <a:r>
              <a:rPr lang="hr-HR" sz="2400" dirty="0"/>
              <a:t> — porta </a:t>
            </a:r>
            <a:r>
              <a:rPr lang="hr-HR" sz="2400" dirty="0" err="1"/>
              <a:t>principalis</a:t>
            </a:r>
            <a:r>
              <a:rPr lang="hr-HR" sz="2400" dirty="0"/>
              <a:t> </a:t>
            </a:r>
            <a:r>
              <a:rPr lang="hr-HR" sz="2400" dirty="0" err="1"/>
              <a:t>dextra</a:t>
            </a:r>
            <a:r>
              <a:rPr lang="hr-HR" sz="2400" dirty="0"/>
              <a:t> — i porta </a:t>
            </a:r>
            <a:r>
              <a:rPr lang="hr-HR" sz="2400" dirty="0" err="1"/>
              <a:t>principalis</a:t>
            </a:r>
            <a:r>
              <a:rPr lang="hr-HR" sz="2400" dirty="0"/>
              <a:t> </a:t>
            </a:r>
            <a:r>
              <a:rPr lang="hr-HR" sz="2400" dirty="0" err="1"/>
              <a:t>sinistra</a:t>
            </a:r>
            <a:r>
              <a:rPr lang="hr-HR" sz="2400" dirty="0"/>
              <a:t>. Svoje logore, utvrde i gradove rimska vojska je opasavala bedemima (</a:t>
            </a:r>
            <a:r>
              <a:rPr lang="hr-HR" sz="2400" i="1" dirty="0" err="1"/>
              <a:t>moenia</a:t>
            </a:r>
            <a:r>
              <a:rPr lang="hr-HR" sz="2400" dirty="0"/>
              <a:t>) i jarkom (</a:t>
            </a:r>
            <a:r>
              <a:rPr lang="hr-HR" sz="2400" i="1" dirty="0" err="1"/>
              <a:t>fossae</a:t>
            </a:r>
            <a:r>
              <a:rPr lang="hr-HR" sz="2400" dirty="0"/>
              <a:t>), šancem (</a:t>
            </a:r>
            <a:r>
              <a:rPr lang="hr-HR" sz="2400" i="1" dirty="0" err="1"/>
              <a:t>aggeres</a:t>
            </a:r>
            <a:r>
              <a:rPr lang="hr-HR" sz="2400" dirty="0"/>
              <a:t> i </a:t>
            </a:r>
            <a:r>
              <a:rPr lang="hr-HR" sz="2400" i="1" dirty="0" err="1"/>
              <a:t>valla</a:t>
            </a:r>
            <a:r>
              <a:rPr lang="hr-HR" sz="2400" dirty="0"/>
              <a:t>) i ogradama (</a:t>
            </a:r>
            <a:r>
              <a:rPr lang="hr-HR" sz="2400" i="1" dirty="0" err="1"/>
              <a:t>pinnae-loricae</a:t>
            </a:r>
            <a:r>
              <a:rPr lang="hr-HR" sz="2400" dirty="0"/>
              <a:t>). U sredini se nalazio imperatorov šator (</a:t>
            </a:r>
            <a:r>
              <a:rPr lang="hr-HR" sz="2400" i="1" dirty="0" err="1"/>
              <a:t>praetorium</a:t>
            </a:r>
            <a:r>
              <a:rPr lang="hr-HR" sz="2400" dirty="0"/>
              <a:t>), dok je ostali prostor bio raspoređen na vojne jedinice između kojih su bili prolazi. Logor su čuvale straže (</a:t>
            </a:r>
            <a:r>
              <a:rPr lang="hr-HR" sz="2400" i="1" dirty="0" err="1"/>
              <a:t>vigiliae</a:t>
            </a:r>
            <a:r>
              <a:rPr lang="hr-HR" sz="2400" dirty="0"/>
              <a:t>), po čemu se kod Rimljana i noćno vrijeme dijelilo na četiri </a:t>
            </a:r>
            <a:r>
              <a:rPr lang="hr-HR" sz="2400" dirty="0" err="1"/>
              <a:t>vigilije</a:t>
            </a:r>
            <a:r>
              <a:rPr lang="hr-HR" sz="2400" dirty="0"/>
              <a:t>, a dnevno na satove.</a:t>
            </a:r>
          </a:p>
        </p:txBody>
      </p:sp>
    </p:spTree>
    <p:extLst>
      <p:ext uri="{BB962C8B-B14F-4D97-AF65-F5344CB8AC3E}">
        <p14:creationId xmlns:p14="http://schemas.microsoft.com/office/powerpoint/2010/main" val="1840368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D94044-0616-4BCB-9CEB-B5EBA225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618" y="-169074"/>
            <a:ext cx="8534400" cy="1507067"/>
          </a:xfrm>
        </p:spPr>
        <p:txBody>
          <a:bodyPr/>
          <a:lstStyle/>
          <a:p>
            <a:r>
              <a:rPr lang="hr-HR" dirty="0"/>
              <a:t>odlikovanja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8043196-ACF7-4DB9-920A-EEBE57380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430" y="1026942"/>
            <a:ext cx="10485952" cy="5205046"/>
          </a:xfrm>
        </p:spPr>
        <p:txBody>
          <a:bodyPr>
            <a:normAutofit fontScale="70000" lnSpcReduction="20000"/>
          </a:bodyPr>
          <a:lstStyle/>
          <a:p>
            <a:r>
              <a:rPr lang="hr-HR" sz="3400" dirty="0"/>
              <a:t>Za zasluge u vojsci dijelila su se različita odlikovanja, a zvala su se vijenci (</a:t>
            </a:r>
            <a:r>
              <a:rPr lang="hr-HR" sz="3400" i="1" dirty="0" err="1"/>
              <a:t>coronae</a:t>
            </a:r>
            <a:r>
              <a:rPr lang="hr-HR" sz="3400" dirty="0"/>
              <a:t>), jer su imala oblik vijenaca, koji su bili napravljeni od lišća ili kakva metala.</a:t>
            </a:r>
          </a:p>
          <a:p>
            <a:r>
              <a:rPr lang="hr-HR" sz="3400" dirty="0"/>
              <a:t>Ta odlikovanja su bila:</a:t>
            </a:r>
          </a:p>
          <a:p>
            <a:r>
              <a:rPr lang="hr-HR" sz="3400" dirty="0" err="1">
                <a:hlinkClick r:id="rId2" tooltip="Corona castrensis (stranica ne postoji)"/>
              </a:rPr>
              <a:t>Corona</a:t>
            </a:r>
            <a:r>
              <a:rPr lang="hr-HR" sz="3400" dirty="0">
                <a:hlinkClick r:id="rId2" tooltip="Corona castrensis (stranica ne postoji)"/>
              </a:rPr>
              <a:t> </a:t>
            </a:r>
            <a:r>
              <a:rPr lang="hr-HR" sz="3400" dirty="0" err="1">
                <a:hlinkClick r:id="rId2" tooltip="Corona castrensis (stranica ne postoji)"/>
              </a:rPr>
              <a:t>castrensis</a:t>
            </a:r>
            <a:r>
              <a:rPr lang="hr-HR" sz="3400" dirty="0"/>
              <a:t> - Dobivao ga je onaj vojnik koji se istaknuo pri opsadi logora.</a:t>
            </a:r>
          </a:p>
          <a:p>
            <a:r>
              <a:rPr lang="hr-HR" sz="3400" dirty="0" err="1">
                <a:hlinkClick r:id="rId3" tooltip="Corona civica (stranica ne postoji)"/>
              </a:rPr>
              <a:t>Corona</a:t>
            </a:r>
            <a:r>
              <a:rPr lang="hr-HR" sz="3400" dirty="0">
                <a:hlinkClick r:id="rId3" tooltip="Corona civica (stranica ne postoji)"/>
              </a:rPr>
              <a:t> </a:t>
            </a:r>
            <a:r>
              <a:rPr lang="hr-HR" sz="3400" dirty="0" err="1">
                <a:hlinkClick r:id="rId3" tooltip="Corona civica (stranica ne postoji)"/>
              </a:rPr>
              <a:t>civica</a:t>
            </a:r>
            <a:r>
              <a:rPr lang="hr-HR" sz="3400" dirty="0"/>
              <a:t> se davala onome tko spasi život rimskoga građanina. To odlikovanje je Cezar dobio kod opsade </a:t>
            </a:r>
            <a:r>
              <a:rPr lang="hr-HR" sz="3400" dirty="0" err="1"/>
              <a:t>Mitilene</a:t>
            </a:r>
            <a:r>
              <a:rPr lang="hr-HR" sz="3400" dirty="0"/>
              <a:t>.</a:t>
            </a:r>
          </a:p>
          <a:p>
            <a:r>
              <a:rPr lang="hr-HR" sz="3400" dirty="0" err="1">
                <a:hlinkClick r:id="rId4" tooltip="Corona muralis (stranica ne postoji)"/>
              </a:rPr>
              <a:t>Corona</a:t>
            </a:r>
            <a:r>
              <a:rPr lang="hr-HR" sz="3400" dirty="0">
                <a:hlinkClick r:id="rId4" tooltip="Corona muralis (stranica ne postoji)"/>
              </a:rPr>
              <a:t> </a:t>
            </a:r>
            <a:r>
              <a:rPr lang="hr-HR" sz="3400" dirty="0" err="1">
                <a:hlinkClick r:id="rId4" tooltip="Corona muralis (stranica ne postoji)"/>
              </a:rPr>
              <a:t>muralis</a:t>
            </a:r>
            <a:r>
              <a:rPr lang="hr-HR" sz="3400" dirty="0"/>
              <a:t> je za onoga tko se uspne na neprijateljske zidove.</a:t>
            </a:r>
          </a:p>
          <a:p>
            <a:r>
              <a:rPr lang="hr-HR" sz="3400" dirty="0" err="1">
                <a:hlinkClick r:id="rId5" tooltip="Corona navalis (stranica ne postoji)"/>
              </a:rPr>
              <a:t>Corona</a:t>
            </a:r>
            <a:r>
              <a:rPr lang="hr-HR" sz="3400" dirty="0">
                <a:hlinkClick r:id="rId5" tooltip="Corona navalis (stranica ne postoji)"/>
              </a:rPr>
              <a:t> </a:t>
            </a:r>
            <a:r>
              <a:rPr lang="hr-HR" sz="3400" dirty="0" err="1">
                <a:hlinkClick r:id="rId5" tooltip="Corona navalis (stranica ne postoji)"/>
              </a:rPr>
              <a:t>navalis</a:t>
            </a:r>
            <a:r>
              <a:rPr lang="hr-HR" sz="3400" dirty="0"/>
              <a:t> se davala kod pobjede na moru.</a:t>
            </a:r>
          </a:p>
          <a:p>
            <a:r>
              <a:rPr lang="hr-HR" sz="3400" dirty="0" err="1">
                <a:hlinkClick r:id="rId6" tooltip="Corona obsidionalis (stranica ne postoji)"/>
              </a:rPr>
              <a:t>Corona</a:t>
            </a:r>
            <a:r>
              <a:rPr lang="hr-HR" sz="3400" dirty="0">
                <a:hlinkClick r:id="rId6" tooltip="Corona obsidionalis (stranica ne postoji)"/>
              </a:rPr>
              <a:t> </a:t>
            </a:r>
            <a:r>
              <a:rPr lang="hr-HR" sz="3400" dirty="0" err="1">
                <a:hlinkClick r:id="rId6" tooltip="Corona obsidionalis (stranica ne postoji)"/>
              </a:rPr>
              <a:t>obsidionalis</a:t>
            </a:r>
            <a:r>
              <a:rPr lang="hr-HR" sz="3400" dirty="0"/>
              <a:t> je za onoga koji druge oslobodi od opsade.</a:t>
            </a:r>
          </a:p>
          <a:p>
            <a:r>
              <a:rPr lang="hr-HR" sz="3400" dirty="0" err="1">
                <a:hlinkClick r:id="rId7" tooltip="Corona vallaris (stranica ne postoji)"/>
              </a:rPr>
              <a:t>Corona</a:t>
            </a:r>
            <a:r>
              <a:rPr lang="hr-HR" sz="3400" dirty="0">
                <a:hlinkClick r:id="rId7" tooltip="Corona vallaris (stranica ne postoji)"/>
              </a:rPr>
              <a:t> </a:t>
            </a:r>
            <a:r>
              <a:rPr lang="hr-HR" sz="3400" dirty="0" err="1">
                <a:hlinkClick r:id="rId7" tooltip="Corona vallaris (stranica ne postoji)"/>
              </a:rPr>
              <a:t>vallaris</a:t>
            </a:r>
            <a:r>
              <a:rPr lang="hr-HR" sz="3400" dirty="0"/>
              <a:t> je odlikovanje koje vojnik zaslužuje ako prvi uđe u neprijateljski rov.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18218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135</TotalTime>
  <Words>238</Words>
  <Application>Microsoft Office PowerPoint</Application>
  <PresentationFormat>Široki zaslon</PresentationFormat>
  <Paragraphs>37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</vt:lpstr>
      <vt:lpstr>Rimska vojska</vt:lpstr>
      <vt:lpstr>PowerPoint prezentacija</vt:lpstr>
      <vt:lpstr>Sastav kopnene vojske</vt:lpstr>
      <vt:lpstr>Sastav mornarice</vt:lpstr>
      <vt:lpstr>Zapovjedni lanac</vt:lpstr>
      <vt:lpstr>Naoružanje i ratne sprave</vt:lpstr>
      <vt:lpstr>taktika</vt:lpstr>
      <vt:lpstr>PowerPoint prezentacija</vt:lpstr>
      <vt:lpstr>odlikovanja</vt:lpstr>
      <vt:lpstr>PowerPoint prezentacija</vt:lpstr>
      <vt:lpstr>legija</vt:lpstr>
      <vt:lpstr>KRAJ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Rimska vojska</dc:title>
  <dc:creator>Goran Šumonja</dc:creator>
  <cp:lastModifiedBy>Goran Šumonja</cp:lastModifiedBy>
  <cp:revision>9</cp:revision>
  <dcterms:created xsi:type="dcterms:W3CDTF">2018-04-07T17:51:16Z</dcterms:created>
  <dcterms:modified xsi:type="dcterms:W3CDTF">2018-04-12T10:12:29Z</dcterms:modified>
</cp:coreProperties>
</file>