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84" autoAdjust="0"/>
  </p:normalViewPr>
  <p:slideViewPr>
    <p:cSldViewPr>
      <p:cViewPr varScale="1">
        <p:scale>
          <a:sx n="84" d="100"/>
          <a:sy n="84" d="100"/>
        </p:scale>
        <p:origin x="-155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1154-7C65-4C46-BA13-BC147A343970}" type="datetimeFigureOut">
              <a:rPr lang="sr-Latn-CS" smtClean="0"/>
              <a:pPr/>
              <a:t>11.4.2018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1270-18A4-43C1-8DF5-EA010029A2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1154-7C65-4C46-BA13-BC147A343970}" type="datetimeFigureOut">
              <a:rPr lang="sr-Latn-CS" smtClean="0"/>
              <a:pPr/>
              <a:t>11.4.2018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1270-18A4-43C1-8DF5-EA010029A2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1154-7C65-4C46-BA13-BC147A343970}" type="datetimeFigureOut">
              <a:rPr lang="sr-Latn-CS" smtClean="0"/>
              <a:pPr/>
              <a:t>11.4.2018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1270-18A4-43C1-8DF5-EA010029A2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1154-7C65-4C46-BA13-BC147A343970}" type="datetimeFigureOut">
              <a:rPr lang="sr-Latn-CS" smtClean="0"/>
              <a:pPr/>
              <a:t>11.4.2018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1270-18A4-43C1-8DF5-EA010029A2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1154-7C65-4C46-BA13-BC147A343970}" type="datetimeFigureOut">
              <a:rPr lang="sr-Latn-CS" smtClean="0"/>
              <a:pPr/>
              <a:t>11.4.2018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1270-18A4-43C1-8DF5-EA010029A2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1154-7C65-4C46-BA13-BC147A343970}" type="datetimeFigureOut">
              <a:rPr lang="sr-Latn-CS" smtClean="0"/>
              <a:pPr/>
              <a:t>11.4.2018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1270-18A4-43C1-8DF5-EA010029A2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1154-7C65-4C46-BA13-BC147A343970}" type="datetimeFigureOut">
              <a:rPr lang="sr-Latn-CS" smtClean="0"/>
              <a:pPr/>
              <a:t>11.4.2018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1270-18A4-43C1-8DF5-EA010029A2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1154-7C65-4C46-BA13-BC147A343970}" type="datetimeFigureOut">
              <a:rPr lang="sr-Latn-CS" smtClean="0"/>
              <a:pPr/>
              <a:t>11.4.2018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1270-18A4-43C1-8DF5-EA010029A2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1154-7C65-4C46-BA13-BC147A343970}" type="datetimeFigureOut">
              <a:rPr lang="sr-Latn-CS" smtClean="0"/>
              <a:pPr/>
              <a:t>11.4.2018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1270-18A4-43C1-8DF5-EA010029A2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1154-7C65-4C46-BA13-BC147A343970}" type="datetimeFigureOut">
              <a:rPr lang="sr-Latn-CS" smtClean="0"/>
              <a:pPr/>
              <a:t>11.4.2018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1270-18A4-43C1-8DF5-EA010029A2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1154-7C65-4C46-BA13-BC147A343970}" type="datetimeFigureOut">
              <a:rPr lang="sr-Latn-CS" smtClean="0"/>
              <a:pPr/>
              <a:t>11.4.2018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0451270-18A4-43C1-8DF5-EA010029A24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61154-7C65-4C46-BA13-BC147A343970}" type="datetimeFigureOut">
              <a:rPr lang="sr-Latn-CS" smtClean="0"/>
              <a:pPr/>
              <a:t>11.4.2018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451270-18A4-43C1-8DF5-EA010029A24E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860" y="500042"/>
            <a:ext cx="3429024" cy="4214818"/>
          </a:xfrm>
        </p:spPr>
        <p:txBody>
          <a:bodyPr>
            <a:normAutofit/>
          </a:bodyPr>
          <a:lstStyle/>
          <a:p>
            <a:r>
              <a:rPr lang="hr-HR" sz="6600" dirty="0" smtClean="0">
                <a:solidFill>
                  <a:srgbClr val="FF0000"/>
                </a:solidFill>
              </a:rPr>
              <a:t>Anubis</a:t>
            </a:r>
          </a:p>
          <a:p>
            <a:endParaRPr lang="hr-HR" sz="4000" dirty="0"/>
          </a:p>
        </p:txBody>
      </p:sp>
      <p:pic>
        <p:nvPicPr>
          <p:cNvPr id="1026" name="Picture 2" descr="C:\Users\Neo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4478" y="9715544"/>
            <a:ext cx="9144000" cy="1071546"/>
          </a:xfrm>
          <a:prstGeom prst="rect">
            <a:avLst/>
          </a:prstGeom>
          <a:noFill/>
        </p:spPr>
      </p:pic>
      <p:pic>
        <p:nvPicPr>
          <p:cNvPr id="1027" name="Picture 3" descr="C:\Users\Neo\Desktop\CSbgw2vUsAEOd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9501230"/>
            <a:ext cx="9144000" cy="1214398"/>
          </a:xfrm>
          <a:prstGeom prst="rect">
            <a:avLst/>
          </a:prstGeom>
          <a:noFill/>
        </p:spPr>
      </p:pic>
      <p:pic>
        <p:nvPicPr>
          <p:cNvPr id="1028" name="Picture 4" descr="C:\Users\Neo\Desktop\anubis_2_by_el_grimlock-d6x2bm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9644106"/>
            <a:ext cx="9144000" cy="1285932"/>
          </a:xfrm>
          <a:prstGeom prst="rect">
            <a:avLst/>
          </a:prstGeom>
          <a:noFill/>
        </p:spPr>
      </p:pic>
      <p:pic>
        <p:nvPicPr>
          <p:cNvPr id="1029" name="Picture 5" descr="C:\Users\Neo\Desktop\03840f1403580f495efd3d09e5989afb--anubis-tattoo-tomb-king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01486" y="-142900"/>
            <a:ext cx="428595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28992" y="5143512"/>
            <a:ext cx="5542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bg1"/>
                </a:solidFill>
              </a:rPr>
              <a:t>Prezentacija: Neo Ćemanović i Viktor Barišić 5.c</a:t>
            </a:r>
          </a:p>
          <a:p>
            <a:r>
              <a:rPr lang="hr-HR" sz="2000" dirty="0" smtClean="0">
                <a:solidFill>
                  <a:schemeClr val="bg1"/>
                </a:solidFill>
              </a:rPr>
              <a:t>     Profesorica: Vesna Lokner Kralj</a:t>
            </a:r>
          </a:p>
          <a:p>
            <a:r>
              <a:rPr lang="hr-HR" sz="2000" dirty="0" smtClean="0">
                <a:solidFill>
                  <a:schemeClr val="bg1"/>
                </a:solidFill>
              </a:rPr>
              <a:t>            Predmet: povijest </a:t>
            </a:r>
            <a:endParaRPr lang="hr-HR" sz="2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Neo\Documents\ancient-egyptian-god-anubis-isolated-vector-80343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10787114"/>
            <a:ext cx="6350000" cy="1643050"/>
          </a:xfrm>
          <a:prstGeom prst="rect">
            <a:avLst/>
          </a:prstGeom>
          <a:noFill/>
        </p:spPr>
      </p:pic>
      <p:pic>
        <p:nvPicPr>
          <p:cNvPr id="2051" name="Picture 3" descr="C:\Users\Neo\Desktop\ancient-egyptian-god-anubis-isolated-vector-80343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2" y="1643050"/>
            <a:ext cx="4749573" cy="329994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eo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1787246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Neo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44494" y="714356"/>
            <a:ext cx="214314" cy="3495665"/>
          </a:xfrm>
          <a:prstGeom prst="rect">
            <a:avLst/>
          </a:prstGeom>
          <a:noFill/>
        </p:spPr>
      </p:pic>
      <p:pic>
        <p:nvPicPr>
          <p:cNvPr id="2052" name="Picture 4" descr="C:\Users\Neo\Desktop\CSbgw2vUsAEOds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2286048" y="0"/>
            <a:ext cx="357190" cy="4571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12" y="0"/>
            <a:ext cx="5072098" cy="1643050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O Anubisu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Neo\Desktop\586038096-egyptian-god-wallpap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214422"/>
            <a:ext cx="2748177" cy="53257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28802"/>
            <a:ext cx="6572264" cy="4929198"/>
          </a:xfrm>
        </p:spPr>
        <p:txBody>
          <a:bodyPr>
            <a:normAutofit/>
          </a:bodyPr>
          <a:lstStyle/>
          <a:p>
            <a:r>
              <a:rPr lang="hr-HR" sz="3600" dirty="0" smtClean="0"/>
              <a:t>Anubis bog </a:t>
            </a:r>
            <a:r>
              <a:rPr lang="hr-HR" sz="3600" dirty="0" smtClean="0"/>
              <a:t>smrti,balzamiranja </a:t>
            </a:r>
            <a:r>
              <a:rPr lang="hr-HR" sz="3600" dirty="0" smtClean="0"/>
              <a:t>i uskrsnuća</a:t>
            </a:r>
          </a:p>
          <a:p>
            <a:r>
              <a:rPr lang="hr-HR" sz="3600" dirty="0" smtClean="0"/>
              <a:t>Sin Ozirisa i Neftis</a:t>
            </a:r>
          </a:p>
          <a:p>
            <a:r>
              <a:rPr lang="hr-HR" sz="3600" dirty="0" smtClean="0"/>
              <a:t>Prikazivan kao najavljivač smrti</a:t>
            </a:r>
          </a:p>
          <a:p>
            <a:r>
              <a:rPr lang="hr-HR" sz="3600" dirty="0" smtClean="0"/>
              <a:t>Prikazivan kao ratnik koji nosi bodeže i sklupčanu kobru</a:t>
            </a:r>
          </a:p>
          <a:p>
            <a:endParaRPr lang="hr-HR" sz="3600" dirty="0" smtClean="0">
              <a:solidFill>
                <a:srgbClr val="0070C0"/>
              </a:solidFill>
            </a:endParaRPr>
          </a:p>
          <a:p>
            <a:endParaRPr lang="hr-HR" sz="3600" dirty="0" smtClean="0"/>
          </a:p>
          <a:p>
            <a:endParaRPr lang="hr-HR" sz="36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7106" y="704088"/>
            <a:ext cx="571504" cy="1143000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6146" name="Picture 2" descr="C:\Users\Neo\Documents\198px-Nepthys.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14742" y="0"/>
            <a:ext cx="45719" cy="4000528"/>
          </a:xfrm>
          <a:prstGeom prst="rect">
            <a:avLst/>
          </a:prstGeom>
          <a:noFill/>
        </p:spPr>
      </p:pic>
      <p:pic>
        <p:nvPicPr>
          <p:cNvPr id="6147" name="Picture 3" descr="C:\Users\Neo\Desktop\Neft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14676" y="-1714536"/>
            <a:ext cx="2285984" cy="71438"/>
          </a:xfrm>
          <a:prstGeom prst="rect">
            <a:avLst/>
          </a:prstGeom>
          <a:noFill/>
        </p:spPr>
      </p:pic>
      <p:pic>
        <p:nvPicPr>
          <p:cNvPr id="6148" name="Picture 4" descr="C:\Users\Neo\Documents\downloa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01552" y="1643050"/>
            <a:ext cx="214282" cy="3929066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10715668" y="2285992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flipH="1">
            <a:off x="12715932" y="2500306"/>
            <a:ext cx="714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600" dirty="0" smtClean="0"/>
              <a:t>Ra</a:t>
            </a:r>
            <a:endParaRPr lang="hr-HR" sz="9600" dirty="0"/>
          </a:p>
        </p:txBody>
      </p:sp>
      <p:sp>
        <p:nvSpPr>
          <p:cNvPr id="11" name="Right Arrow 10"/>
          <p:cNvSpPr/>
          <p:nvPr/>
        </p:nvSpPr>
        <p:spPr>
          <a:xfrm flipH="1">
            <a:off x="12430179" y="3643314"/>
            <a:ext cx="45719" cy="714380"/>
          </a:xfrm>
          <a:prstGeom prst="rightArrow">
            <a:avLst>
              <a:gd name="adj1" fmla="val 24149"/>
              <a:gd name="adj2" fmla="val 774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3357554" y="1357298"/>
            <a:ext cx="22129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flipV="1">
            <a:off x="2571736" y="4857760"/>
            <a:ext cx="3214710" cy="35719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 rot="6477436">
            <a:off x="10774118" y="3767284"/>
            <a:ext cx="3872089" cy="835639"/>
          </a:xfrm>
          <a:custGeom>
            <a:avLst/>
            <a:gdLst>
              <a:gd name="connsiteX0" fmla="*/ 0 w 3872089"/>
              <a:gd name="connsiteY0" fmla="*/ 835378 h 1444978"/>
              <a:gd name="connsiteX1" fmla="*/ 90311 w 3872089"/>
              <a:gd name="connsiteY1" fmla="*/ 846667 h 1444978"/>
              <a:gd name="connsiteX2" fmla="*/ 203200 w 3872089"/>
              <a:gd name="connsiteY2" fmla="*/ 869245 h 1444978"/>
              <a:gd name="connsiteX3" fmla="*/ 395111 w 3872089"/>
              <a:gd name="connsiteY3" fmla="*/ 891823 h 1444978"/>
              <a:gd name="connsiteX4" fmla="*/ 790222 w 3872089"/>
              <a:gd name="connsiteY4" fmla="*/ 880534 h 1444978"/>
              <a:gd name="connsiteX5" fmla="*/ 1309511 w 3872089"/>
              <a:gd name="connsiteY5" fmla="*/ 869245 h 1444978"/>
              <a:gd name="connsiteX6" fmla="*/ 1399822 w 3872089"/>
              <a:gd name="connsiteY6" fmla="*/ 801512 h 1444978"/>
              <a:gd name="connsiteX7" fmla="*/ 1433689 w 3872089"/>
              <a:gd name="connsiteY7" fmla="*/ 745067 h 1444978"/>
              <a:gd name="connsiteX8" fmla="*/ 1467555 w 3872089"/>
              <a:gd name="connsiteY8" fmla="*/ 699912 h 1444978"/>
              <a:gd name="connsiteX9" fmla="*/ 1501422 w 3872089"/>
              <a:gd name="connsiteY9" fmla="*/ 575734 h 1444978"/>
              <a:gd name="connsiteX10" fmla="*/ 1512711 w 3872089"/>
              <a:gd name="connsiteY10" fmla="*/ 530578 h 1444978"/>
              <a:gd name="connsiteX11" fmla="*/ 1535289 w 3872089"/>
              <a:gd name="connsiteY11" fmla="*/ 485423 h 1444978"/>
              <a:gd name="connsiteX12" fmla="*/ 1557866 w 3872089"/>
              <a:gd name="connsiteY12" fmla="*/ 395112 h 1444978"/>
              <a:gd name="connsiteX13" fmla="*/ 1535289 w 3872089"/>
              <a:gd name="connsiteY13" fmla="*/ 270934 h 1444978"/>
              <a:gd name="connsiteX14" fmla="*/ 1478844 w 3872089"/>
              <a:gd name="connsiteY14" fmla="*/ 180623 h 1444978"/>
              <a:gd name="connsiteX15" fmla="*/ 1444977 w 3872089"/>
              <a:gd name="connsiteY15" fmla="*/ 135467 h 1444978"/>
              <a:gd name="connsiteX16" fmla="*/ 1388533 w 3872089"/>
              <a:gd name="connsiteY16" fmla="*/ 101600 h 1444978"/>
              <a:gd name="connsiteX17" fmla="*/ 1298222 w 3872089"/>
              <a:gd name="connsiteY17" fmla="*/ 45156 h 1444978"/>
              <a:gd name="connsiteX18" fmla="*/ 1219200 w 3872089"/>
              <a:gd name="connsiteY18" fmla="*/ 0 h 1444978"/>
              <a:gd name="connsiteX19" fmla="*/ 1106311 w 3872089"/>
              <a:gd name="connsiteY19" fmla="*/ 11289 h 1444978"/>
              <a:gd name="connsiteX20" fmla="*/ 1072444 w 3872089"/>
              <a:gd name="connsiteY20" fmla="*/ 22578 h 1444978"/>
              <a:gd name="connsiteX21" fmla="*/ 959555 w 3872089"/>
              <a:gd name="connsiteY21" fmla="*/ 101600 h 1444978"/>
              <a:gd name="connsiteX22" fmla="*/ 925689 w 3872089"/>
              <a:gd name="connsiteY22" fmla="*/ 135467 h 1444978"/>
              <a:gd name="connsiteX23" fmla="*/ 903111 w 3872089"/>
              <a:gd name="connsiteY23" fmla="*/ 180623 h 1444978"/>
              <a:gd name="connsiteX24" fmla="*/ 869244 w 3872089"/>
              <a:gd name="connsiteY24" fmla="*/ 225778 h 1444978"/>
              <a:gd name="connsiteX25" fmla="*/ 846666 w 3872089"/>
              <a:gd name="connsiteY25" fmla="*/ 327378 h 1444978"/>
              <a:gd name="connsiteX26" fmla="*/ 835377 w 3872089"/>
              <a:gd name="connsiteY26" fmla="*/ 361245 h 1444978"/>
              <a:gd name="connsiteX27" fmla="*/ 812800 w 3872089"/>
              <a:gd name="connsiteY27" fmla="*/ 451556 h 1444978"/>
              <a:gd name="connsiteX28" fmla="*/ 790222 w 3872089"/>
              <a:gd name="connsiteY28" fmla="*/ 598312 h 1444978"/>
              <a:gd name="connsiteX29" fmla="*/ 767644 w 3872089"/>
              <a:gd name="connsiteY29" fmla="*/ 699912 h 1444978"/>
              <a:gd name="connsiteX30" fmla="*/ 778933 w 3872089"/>
              <a:gd name="connsiteY30" fmla="*/ 880534 h 1444978"/>
              <a:gd name="connsiteX31" fmla="*/ 801511 w 3872089"/>
              <a:gd name="connsiteY31" fmla="*/ 914400 h 1444978"/>
              <a:gd name="connsiteX32" fmla="*/ 812800 w 3872089"/>
              <a:gd name="connsiteY32" fmla="*/ 948267 h 1444978"/>
              <a:gd name="connsiteX33" fmla="*/ 857955 w 3872089"/>
              <a:gd name="connsiteY33" fmla="*/ 1061156 h 1444978"/>
              <a:gd name="connsiteX34" fmla="*/ 880533 w 3872089"/>
              <a:gd name="connsiteY34" fmla="*/ 1095023 h 1444978"/>
              <a:gd name="connsiteX35" fmla="*/ 891822 w 3872089"/>
              <a:gd name="connsiteY35" fmla="*/ 1128889 h 1444978"/>
              <a:gd name="connsiteX36" fmla="*/ 925689 w 3872089"/>
              <a:gd name="connsiteY36" fmla="*/ 1162756 h 1444978"/>
              <a:gd name="connsiteX37" fmla="*/ 936977 w 3872089"/>
              <a:gd name="connsiteY37" fmla="*/ 1196623 h 1444978"/>
              <a:gd name="connsiteX38" fmla="*/ 1072444 w 3872089"/>
              <a:gd name="connsiteY38" fmla="*/ 1298223 h 1444978"/>
              <a:gd name="connsiteX39" fmla="*/ 1106311 w 3872089"/>
              <a:gd name="connsiteY39" fmla="*/ 1320800 h 1444978"/>
              <a:gd name="connsiteX40" fmla="*/ 1151466 w 3872089"/>
              <a:gd name="connsiteY40" fmla="*/ 1354667 h 1444978"/>
              <a:gd name="connsiteX41" fmla="*/ 1219200 w 3872089"/>
              <a:gd name="connsiteY41" fmla="*/ 1388534 h 1444978"/>
              <a:gd name="connsiteX42" fmla="*/ 1253066 w 3872089"/>
              <a:gd name="connsiteY42" fmla="*/ 1399823 h 1444978"/>
              <a:gd name="connsiteX43" fmla="*/ 1286933 w 3872089"/>
              <a:gd name="connsiteY43" fmla="*/ 1422400 h 1444978"/>
              <a:gd name="connsiteX44" fmla="*/ 1332089 w 3872089"/>
              <a:gd name="connsiteY44" fmla="*/ 1444978 h 1444978"/>
              <a:gd name="connsiteX45" fmla="*/ 1614311 w 3872089"/>
              <a:gd name="connsiteY45" fmla="*/ 1433689 h 1444978"/>
              <a:gd name="connsiteX46" fmla="*/ 1648177 w 3872089"/>
              <a:gd name="connsiteY46" fmla="*/ 1422400 h 1444978"/>
              <a:gd name="connsiteX47" fmla="*/ 1727200 w 3872089"/>
              <a:gd name="connsiteY47" fmla="*/ 1411112 h 1444978"/>
              <a:gd name="connsiteX48" fmla="*/ 1783644 w 3872089"/>
              <a:gd name="connsiteY48" fmla="*/ 1388534 h 1444978"/>
              <a:gd name="connsiteX49" fmla="*/ 1862666 w 3872089"/>
              <a:gd name="connsiteY49" fmla="*/ 1377245 h 1444978"/>
              <a:gd name="connsiteX50" fmla="*/ 1952977 w 3872089"/>
              <a:gd name="connsiteY50" fmla="*/ 1320800 h 1444978"/>
              <a:gd name="connsiteX51" fmla="*/ 2009422 w 3872089"/>
              <a:gd name="connsiteY51" fmla="*/ 1230489 h 1444978"/>
              <a:gd name="connsiteX52" fmla="*/ 2020711 w 3872089"/>
              <a:gd name="connsiteY52" fmla="*/ 1196623 h 1444978"/>
              <a:gd name="connsiteX53" fmla="*/ 2043289 w 3872089"/>
              <a:gd name="connsiteY53" fmla="*/ 1140178 h 1444978"/>
              <a:gd name="connsiteX54" fmla="*/ 2088444 w 3872089"/>
              <a:gd name="connsiteY54" fmla="*/ 1027289 h 1444978"/>
              <a:gd name="connsiteX55" fmla="*/ 2144889 w 3872089"/>
              <a:gd name="connsiteY55" fmla="*/ 959556 h 1444978"/>
              <a:gd name="connsiteX56" fmla="*/ 2190044 w 3872089"/>
              <a:gd name="connsiteY56" fmla="*/ 891823 h 1444978"/>
              <a:gd name="connsiteX57" fmla="*/ 2257777 w 3872089"/>
              <a:gd name="connsiteY57" fmla="*/ 778934 h 1444978"/>
              <a:gd name="connsiteX58" fmla="*/ 2325511 w 3872089"/>
              <a:gd name="connsiteY58" fmla="*/ 688623 h 1444978"/>
              <a:gd name="connsiteX59" fmla="*/ 2348089 w 3872089"/>
              <a:gd name="connsiteY59" fmla="*/ 643467 h 1444978"/>
              <a:gd name="connsiteX60" fmla="*/ 2359377 w 3872089"/>
              <a:gd name="connsiteY60" fmla="*/ 609600 h 1444978"/>
              <a:gd name="connsiteX61" fmla="*/ 2381955 w 3872089"/>
              <a:gd name="connsiteY61" fmla="*/ 575734 h 1444978"/>
              <a:gd name="connsiteX62" fmla="*/ 2393244 w 3872089"/>
              <a:gd name="connsiteY62" fmla="*/ 519289 h 1444978"/>
              <a:gd name="connsiteX63" fmla="*/ 2427111 w 3872089"/>
              <a:gd name="connsiteY63" fmla="*/ 451556 h 1444978"/>
              <a:gd name="connsiteX64" fmla="*/ 2438400 w 3872089"/>
              <a:gd name="connsiteY64" fmla="*/ 383823 h 1444978"/>
              <a:gd name="connsiteX65" fmla="*/ 2460977 w 3872089"/>
              <a:gd name="connsiteY65" fmla="*/ 316089 h 1444978"/>
              <a:gd name="connsiteX66" fmla="*/ 2494844 w 3872089"/>
              <a:gd name="connsiteY66" fmla="*/ 248356 h 1444978"/>
              <a:gd name="connsiteX67" fmla="*/ 2528711 w 3872089"/>
              <a:gd name="connsiteY67" fmla="*/ 214489 h 1444978"/>
              <a:gd name="connsiteX68" fmla="*/ 2630311 w 3872089"/>
              <a:gd name="connsiteY68" fmla="*/ 191912 h 1444978"/>
              <a:gd name="connsiteX69" fmla="*/ 2777066 w 3872089"/>
              <a:gd name="connsiteY69" fmla="*/ 203200 h 1444978"/>
              <a:gd name="connsiteX70" fmla="*/ 2810933 w 3872089"/>
              <a:gd name="connsiteY70" fmla="*/ 225778 h 1444978"/>
              <a:gd name="connsiteX71" fmla="*/ 2923822 w 3872089"/>
              <a:gd name="connsiteY71" fmla="*/ 282223 h 1444978"/>
              <a:gd name="connsiteX72" fmla="*/ 3149600 w 3872089"/>
              <a:gd name="connsiteY72" fmla="*/ 383823 h 1444978"/>
              <a:gd name="connsiteX73" fmla="*/ 3307644 w 3872089"/>
              <a:gd name="connsiteY73" fmla="*/ 474134 h 1444978"/>
              <a:gd name="connsiteX74" fmla="*/ 3330222 w 3872089"/>
              <a:gd name="connsiteY74" fmla="*/ 508000 h 1444978"/>
              <a:gd name="connsiteX75" fmla="*/ 3409244 w 3872089"/>
              <a:gd name="connsiteY75" fmla="*/ 553156 h 1444978"/>
              <a:gd name="connsiteX76" fmla="*/ 3454400 w 3872089"/>
              <a:gd name="connsiteY76" fmla="*/ 654756 h 1444978"/>
              <a:gd name="connsiteX77" fmla="*/ 3488266 w 3872089"/>
              <a:gd name="connsiteY77" fmla="*/ 699912 h 1444978"/>
              <a:gd name="connsiteX78" fmla="*/ 3510844 w 3872089"/>
              <a:gd name="connsiteY78" fmla="*/ 745067 h 1444978"/>
              <a:gd name="connsiteX79" fmla="*/ 3556000 w 3872089"/>
              <a:gd name="connsiteY79" fmla="*/ 756356 h 1444978"/>
              <a:gd name="connsiteX80" fmla="*/ 3623733 w 3872089"/>
              <a:gd name="connsiteY80" fmla="*/ 733778 h 1444978"/>
              <a:gd name="connsiteX81" fmla="*/ 3646311 w 3872089"/>
              <a:gd name="connsiteY81" fmla="*/ 688623 h 1444978"/>
              <a:gd name="connsiteX82" fmla="*/ 3702755 w 3872089"/>
              <a:gd name="connsiteY82" fmla="*/ 609600 h 1444978"/>
              <a:gd name="connsiteX83" fmla="*/ 3736622 w 3872089"/>
              <a:gd name="connsiteY83" fmla="*/ 575734 h 1444978"/>
              <a:gd name="connsiteX84" fmla="*/ 3770489 w 3872089"/>
              <a:gd name="connsiteY84" fmla="*/ 564445 h 1444978"/>
              <a:gd name="connsiteX85" fmla="*/ 3781777 w 3872089"/>
              <a:gd name="connsiteY85" fmla="*/ 530578 h 1444978"/>
              <a:gd name="connsiteX86" fmla="*/ 3872089 w 3872089"/>
              <a:gd name="connsiteY86" fmla="*/ 508000 h 144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872089" h="1444978">
                <a:moveTo>
                  <a:pt x="0" y="835378"/>
                </a:moveTo>
                <a:cubicBezTo>
                  <a:pt x="30104" y="839141"/>
                  <a:pt x="60386" y="841679"/>
                  <a:pt x="90311" y="846667"/>
                </a:cubicBezTo>
                <a:cubicBezTo>
                  <a:pt x="128164" y="852976"/>
                  <a:pt x="165060" y="865007"/>
                  <a:pt x="203200" y="869245"/>
                </a:cubicBezTo>
                <a:cubicBezTo>
                  <a:pt x="334952" y="883884"/>
                  <a:pt x="270988" y="876307"/>
                  <a:pt x="395111" y="891823"/>
                </a:cubicBezTo>
                <a:lnTo>
                  <a:pt x="790222" y="880534"/>
                </a:lnTo>
                <a:lnTo>
                  <a:pt x="1309511" y="869245"/>
                </a:lnTo>
                <a:cubicBezTo>
                  <a:pt x="1346828" y="864408"/>
                  <a:pt x="1399822" y="801512"/>
                  <a:pt x="1399822" y="801512"/>
                </a:cubicBezTo>
                <a:cubicBezTo>
                  <a:pt x="1411111" y="782697"/>
                  <a:pt x="1421518" y="763324"/>
                  <a:pt x="1433689" y="745067"/>
                </a:cubicBezTo>
                <a:cubicBezTo>
                  <a:pt x="1444125" y="729412"/>
                  <a:pt x="1459141" y="716740"/>
                  <a:pt x="1467555" y="699912"/>
                </a:cubicBezTo>
                <a:cubicBezTo>
                  <a:pt x="1488700" y="657621"/>
                  <a:pt x="1491512" y="620328"/>
                  <a:pt x="1501422" y="575734"/>
                </a:cubicBezTo>
                <a:cubicBezTo>
                  <a:pt x="1504788" y="560588"/>
                  <a:pt x="1507263" y="545105"/>
                  <a:pt x="1512711" y="530578"/>
                </a:cubicBezTo>
                <a:cubicBezTo>
                  <a:pt x="1518620" y="514821"/>
                  <a:pt x="1528660" y="500891"/>
                  <a:pt x="1535289" y="485423"/>
                </a:cubicBezTo>
                <a:cubicBezTo>
                  <a:pt x="1548304" y="455055"/>
                  <a:pt x="1551242" y="428232"/>
                  <a:pt x="1557866" y="395112"/>
                </a:cubicBezTo>
                <a:cubicBezTo>
                  <a:pt x="1555594" y="379210"/>
                  <a:pt x="1546493" y="296143"/>
                  <a:pt x="1535289" y="270934"/>
                </a:cubicBezTo>
                <a:cubicBezTo>
                  <a:pt x="1529083" y="256971"/>
                  <a:pt x="1492173" y="199284"/>
                  <a:pt x="1478844" y="180623"/>
                </a:cubicBezTo>
                <a:cubicBezTo>
                  <a:pt x="1467908" y="165313"/>
                  <a:pt x="1459137" y="147857"/>
                  <a:pt x="1444977" y="135467"/>
                </a:cubicBezTo>
                <a:cubicBezTo>
                  <a:pt x="1428464" y="121018"/>
                  <a:pt x="1407220" y="113100"/>
                  <a:pt x="1388533" y="101600"/>
                </a:cubicBezTo>
                <a:cubicBezTo>
                  <a:pt x="1358299" y="82995"/>
                  <a:pt x="1326622" y="66456"/>
                  <a:pt x="1298222" y="45156"/>
                </a:cubicBezTo>
                <a:cubicBezTo>
                  <a:pt x="1243547" y="4149"/>
                  <a:pt x="1270915" y="17239"/>
                  <a:pt x="1219200" y="0"/>
                </a:cubicBezTo>
                <a:cubicBezTo>
                  <a:pt x="1181570" y="3763"/>
                  <a:pt x="1143689" y="5539"/>
                  <a:pt x="1106311" y="11289"/>
                </a:cubicBezTo>
                <a:cubicBezTo>
                  <a:pt x="1094550" y="13098"/>
                  <a:pt x="1082846" y="16799"/>
                  <a:pt x="1072444" y="22578"/>
                </a:cubicBezTo>
                <a:cubicBezTo>
                  <a:pt x="1054046" y="32799"/>
                  <a:pt x="981357" y="82913"/>
                  <a:pt x="959555" y="101600"/>
                </a:cubicBezTo>
                <a:cubicBezTo>
                  <a:pt x="947434" y="111990"/>
                  <a:pt x="934968" y="122476"/>
                  <a:pt x="925689" y="135467"/>
                </a:cubicBezTo>
                <a:cubicBezTo>
                  <a:pt x="915908" y="149161"/>
                  <a:pt x="912030" y="166352"/>
                  <a:pt x="903111" y="180623"/>
                </a:cubicBezTo>
                <a:cubicBezTo>
                  <a:pt x="893139" y="196578"/>
                  <a:pt x="880533" y="210726"/>
                  <a:pt x="869244" y="225778"/>
                </a:cubicBezTo>
                <a:cubicBezTo>
                  <a:pt x="843831" y="302018"/>
                  <a:pt x="873157" y="208171"/>
                  <a:pt x="846666" y="327378"/>
                </a:cubicBezTo>
                <a:cubicBezTo>
                  <a:pt x="844085" y="338994"/>
                  <a:pt x="838263" y="349701"/>
                  <a:pt x="835377" y="361245"/>
                </a:cubicBezTo>
                <a:lnTo>
                  <a:pt x="812800" y="451556"/>
                </a:lnTo>
                <a:cubicBezTo>
                  <a:pt x="793680" y="604513"/>
                  <a:pt x="810908" y="484538"/>
                  <a:pt x="790222" y="598312"/>
                </a:cubicBezTo>
                <a:cubicBezTo>
                  <a:pt x="774328" y="685729"/>
                  <a:pt x="787548" y="640199"/>
                  <a:pt x="767644" y="699912"/>
                </a:cubicBezTo>
                <a:cubicBezTo>
                  <a:pt x="771407" y="760119"/>
                  <a:pt x="769524" y="820947"/>
                  <a:pt x="778933" y="880534"/>
                </a:cubicBezTo>
                <a:cubicBezTo>
                  <a:pt x="781049" y="893935"/>
                  <a:pt x="795443" y="902265"/>
                  <a:pt x="801511" y="914400"/>
                </a:cubicBezTo>
                <a:cubicBezTo>
                  <a:pt x="806833" y="925043"/>
                  <a:pt x="808528" y="937160"/>
                  <a:pt x="812800" y="948267"/>
                </a:cubicBezTo>
                <a:cubicBezTo>
                  <a:pt x="827349" y="986094"/>
                  <a:pt x="835474" y="1027434"/>
                  <a:pt x="857955" y="1061156"/>
                </a:cubicBezTo>
                <a:cubicBezTo>
                  <a:pt x="865481" y="1072445"/>
                  <a:pt x="874465" y="1082888"/>
                  <a:pt x="880533" y="1095023"/>
                </a:cubicBezTo>
                <a:cubicBezTo>
                  <a:pt x="885855" y="1105666"/>
                  <a:pt x="885221" y="1118988"/>
                  <a:pt x="891822" y="1128889"/>
                </a:cubicBezTo>
                <a:cubicBezTo>
                  <a:pt x="900678" y="1142173"/>
                  <a:pt x="914400" y="1151467"/>
                  <a:pt x="925689" y="1162756"/>
                </a:cubicBezTo>
                <a:cubicBezTo>
                  <a:pt x="929452" y="1174045"/>
                  <a:pt x="930376" y="1186722"/>
                  <a:pt x="936977" y="1196623"/>
                </a:cubicBezTo>
                <a:cubicBezTo>
                  <a:pt x="962034" y="1234208"/>
                  <a:pt x="1053403" y="1285529"/>
                  <a:pt x="1072444" y="1298223"/>
                </a:cubicBezTo>
                <a:cubicBezTo>
                  <a:pt x="1083733" y="1305749"/>
                  <a:pt x="1095457" y="1312659"/>
                  <a:pt x="1106311" y="1320800"/>
                </a:cubicBezTo>
                <a:cubicBezTo>
                  <a:pt x="1121363" y="1332089"/>
                  <a:pt x="1135333" y="1344987"/>
                  <a:pt x="1151466" y="1354667"/>
                </a:cubicBezTo>
                <a:cubicBezTo>
                  <a:pt x="1173112" y="1367654"/>
                  <a:pt x="1196133" y="1378282"/>
                  <a:pt x="1219200" y="1388534"/>
                </a:cubicBezTo>
                <a:cubicBezTo>
                  <a:pt x="1230074" y="1393367"/>
                  <a:pt x="1242423" y="1394502"/>
                  <a:pt x="1253066" y="1399823"/>
                </a:cubicBezTo>
                <a:cubicBezTo>
                  <a:pt x="1265201" y="1405891"/>
                  <a:pt x="1275153" y="1415669"/>
                  <a:pt x="1286933" y="1422400"/>
                </a:cubicBezTo>
                <a:cubicBezTo>
                  <a:pt x="1301544" y="1430749"/>
                  <a:pt x="1317037" y="1437452"/>
                  <a:pt x="1332089" y="1444978"/>
                </a:cubicBezTo>
                <a:cubicBezTo>
                  <a:pt x="1426163" y="1441215"/>
                  <a:pt x="1520401" y="1440397"/>
                  <a:pt x="1614311" y="1433689"/>
                </a:cubicBezTo>
                <a:cubicBezTo>
                  <a:pt x="1626180" y="1432841"/>
                  <a:pt x="1636509" y="1424734"/>
                  <a:pt x="1648177" y="1422400"/>
                </a:cubicBezTo>
                <a:cubicBezTo>
                  <a:pt x="1674269" y="1417182"/>
                  <a:pt x="1700859" y="1414875"/>
                  <a:pt x="1727200" y="1411112"/>
                </a:cubicBezTo>
                <a:cubicBezTo>
                  <a:pt x="1746015" y="1403586"/>
                  <a:pt x="1763985" y="1393449"/>
                  <a:pt x="1783644" y="1388534"/>
                </a:cubicBezTo>
                <a:cubicBezTo>
                  <a:pt x="1809458" y="1382080"/>
                  <a:pt x="1837961" y="1387127"/>
                  <a:pt x="1862666" y="1377245"/>
                </a:cubicBezTo>
                <a:cubicBezTo>
                  <a:pt x="1895627" y="1364061"/>
                  <a:pt x="1952977" y="1320800"/>
                  <a:pt x="1952977" y="1320800"/>
                </a:cubicBezTo>
                <a:cubicBezTo>
                  <a:pt x="1971792" y="1290696"/>
                  <a:pt x="1998196" y="1264167"/>
                  <a:pt x="2009422" y="1230489"/>
                </a:cubicBezTo>
                <a:cubicBezTo>
                  <a:pt x="2013185" y="1219200"/>
                  <a:pt x="2016533" y="1207765"/>
                  <a:pt x="2020711" y="1196623"/>
                </a:cubicBezTo>
                <a:cubicBezTo>
                  <a:pt x="2027826" y="1177649"/>
                  <a:pt x="2036881" y="1159403"/>
                  <a:pt x="2043289" y="1140178"/>
                </a:cubicBezTo>
                <a:cubicBezTo>
                  <a:pt x="2063948" y="1078201"/>
                  <a:pt x="2042353" y="1096425"/>
                  <a:pt x="2088444" y="1027289"/>
                </a:cubicBezTo>
                <a:cubicBezTo>
                  <a:pt x="2104747" y="1002835"/>
                  <a:pt x="2127255" y="983068"/>
                  <a:pt x="2144889" y="959556"/>
                </a:cubicBezTo>
                <a:cubicBezTo>
                  <a:pt x="2161170" y="937848"/>
                  <a:pt x="2175823" y="914933"/>
                  <a:pt x="2190044" y="891823"/>
                </a:cubicBezTo>
                <a:cubicBezTo>
                  <a:pt x="2223806" y="836960"/>
                  <a:pt x="2226477" y="821971"/>
                  <a:pt x="2257777" y="778934"/>
                </a:cubicBezTo>
                <a:cubicBezTo>
                  <a:pt x="2279910" y="748502"/>
                  <a:pt x="2308682" y="722280"/>
                  <a:pt x="2325511" y="688623"/>
                </a:cubicBezTo>
                <a:cubicBezTo>
                  <a:pt x="2333037" y="673571"/>
                  <a:pt x="2341460" y="658935"/>
                  <a:pt x="2348089" y="643467"/>
                </a:cubicBezTo>
                <a:cubicBezTo>
                  <a:pt x="2352776" y="632530"/>
                  <a:pt x="2354055" y="620243"/>
                  <a:pt x="2359377" y="609600"/>
                </a:cubicBezTo>
                <a:cubicBezTo>
                  <a:pt x="2365444" y="597465"/>
                  <a:pt x="2374429" y="587023"/>
                  <a:pt x="2381955" y="575734"/>
                </a:cubicBezTo>
                <a:cubicBezTo>
                  <a:pt x="2385718" y="556919"/>
                  <a:pt x="2386507" y="537255"/>
                  <a:pt x="2393244" y="519289"/>
                </a:cubicBezTo>
                <a:cubicBezTo>
                  <a:pt x="2426459" y="430717"/>
                  <a:pt x="2407992" y="537591"/>
                  <a:pt x="2427111" y="451556"/>
                </a:cubicBezTo>
                <a:cubicBezTo>
                  <a:pt x="2432076" y="429212"/>
                  <a:pt x="2432849" y="406029"/>
                  <a:pt x="2438400" y="383823"/>
                </a:cubicBezTo>
                <a:cubicBezTo>
                  <a:pt x="2444172" y="360734"/>
                  <a:pt x="2453451" y="338667"/>
                  <a:pt x="2460977" y="316089"/>
                </a:cubicBezTo>
                <a:cubicBezTo>
                  <a:pt x="2472290" y="282148"/>
                  <a:pt x="2470530" y="277533"/>
                  <a:pt x="2494844" y="248356"/>
                </a:cubicBezTo>
                <a:cubicBezTo>
                  <a:pt x="2505065" y="236091"/>
                  <a:pt x="2514849" y="222410"/>
                  <a:pt x="2528711" y="214489"/>
                </a:cubicBezTo>
                <a:cubicBezTo>
                  <a:pt x="2537299" y="209582"/>
                  <a:pt x="2626897" y="192595"/>
                  <a:pt x="2630311" y="191912"/>
                </a:cubicBezTo>
                <a:cubicBezTo>
                  <a:pt x="2679229" y="195675"/>
                  <a:pt x="2728843" y="194158"/>
                  <a:pt x="2777066" y="203200"/>
                </a:cubicBezTo>
                <a:cubicBezTo>
                  <a:pt x="2790401" y="205700"/>
                  <a:pt x="2798987" y="219346"/>
                  <a:pt x="2810933" y="225778"/>
                </a:cubicBezTo>
                <a:cubicBezTo>
                  <a:pt x="2847976" y="245724"/>
                  <a:pt x="2885152" y="265650"/>
                  <a:pt x="2923822" y="282223"/>
                </a:cubicBezTo>
                <a:cubicBezTo>
                  <a:pt x="2978981" y="305863"/>
                  <a:pt x="3086133" y="348123"/>
                  <a:pt x="3149600" y="383823"/>
                </a:cubicBezTo>
                <a:cubicBezTo>
                  <a:pt x="3353325" y="498418"/>
                  <a:pt x="3193939" y="417280"/>
                  <a:pt x="3307644" y="474134"/>
                </a:cubicBezTo>
                <a:cubicBezTo>
                  <a:pt x="3315170" y="485423"/>
                  <a:pt x="3320628" y="498406"/>
                  <a:pt x="3330222" y="508000"/>
                </a:cubicBezTo>
                <a:cubicBezTo>
                  <a:pt x="3364395" y="542173"/>
                  <a:pt x="3370494" y="540239"/>
                  <a:pt x="3409244" y="553156"/>
                </a:cubicBezTo>
                <a:cubicBezTo>
                  <a:pt x="3475656" y="652773"/>
                  <a:pt x="3373800" y="493554"/>
                  <a:pt x="3454400" y="654756"/>
                </a:cubicBezTo>
                <a:cubicBezTo>
                  <a:pt x="3462814" y="671584"/>
                  <a:pt x="3478294" y="683957"/>
                  <a:pt x="3488266" y="699912"/>
                </a:cubicBezTo>
                <a:cubicBezTo>
                  <a:pt x="3497185" y="714182"/>
                  <a:pt x="3497916" y="734294"/>
                  <a:pt x="3510844" y="745067"/>
                </a:cubicBezTo>
                <a:cubicBezTo>
                  <a:pt x="3522763" y="755000"/>
                  <a:pt x="3540948" y="752593"/>
                  <a:pt x="3556000" y="756356"/>
                </a:cubicBezTo>
                <a:cubicBezTo>
                  <a:pt x="3578578" y="748830"/>
                  <a:pt x="3604694" y="748057"/>
                  <a:pt x="3623733" y="733778"/>
                </a:cubicBezTo>
                <a:cubicBezTo>
                  <a:pt x="3637196" y="723681"/>
                  <a:pt x="3637962" y="703234"/>
                  <a:pt x="3646311" y="688623"/>
                </a:cubicBezTo>
                <a:cubicBezTo>
                  <a:pt x="3656520" y="670757"/>
                  <a:pt x="3692374" y="621712"/>
                  <a:pt x="3702755" y="609600"/>
                </a:cubicBezTo>
                <a:cubicBezTo>
                  <a:pt x="3713145" y="597479"/>
                  <a:pt x="3723338" y="584590"/>
                  <a:pt x="3736622" y="575734"/>
                </a:cubicBezTo>
                <a:cubicBezTo>
                  <a:pt x="3746523" y="569133"/>
                  <a:pt x="3759200" y="568208"/>
                  <a:pt x="3770489" y="564445"/>
                </a:cubicBezTo>
                <a:cubicBezTo>
                  <a:pt x="3774252" y="553156"/>
                  <a:pt x="3771375" y="536357"/>
                  <a:pt x="3781777" y="530578"/>
                </a:cubicBezTo>
                <a:cubicBezTo>
                  <a:pt x="3808902" y="515508"/>
                  <a:pt x="3872089" y="508000"/>
                  <a:pt x="3872089" y="5080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TextBox 34"/>
          <p:cNvSpPr txBox="1"/>
          <p:nvPr/>
        </p:nvSpPr>
        <p:spPr>
          <a:xfrm>
            <a:off x="5715008" y="714356"/>
            <a:ext cx="39290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 smtClean="0"/>
              <a:t>Neftis</a:t>
            </a:r>
            <a:endParaRPr lang="hr-HR" sz="6600" dirty="0"/>
          </a:p>
        </p:txBody>
      </p:sp>
      <p:sp>
        <p:nvSpPr>
          <p:cNvPr id="36" name="TextBox 35"/>
          <p:cNvSpPr txBox="1"/>
          <p:nvPr/>
        </p:nvSpPr>
        <p:spPr>
          <a:xfrm>
            <a:off x="13073122" y="3786190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Roditelji anubisa</a:t>
            </a:r>
            <a:endParaRPr lang="hr-HR" sz="3600" dirty="0"/>
          </a:p>
        </p:txBody>
      </p:sp>
      <p:pic>
        <p:nvPicPr>
          <p:cNvPr id="6149" name="Picture 5" descr="C:\Users\Neo\Desktop\Neft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95792"/>
            <a:ext cx="3214678" cy="40962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50" name="Picture 6" descr="C:\Users\Neo\Documents\5a202953dae11f8febbe0c22e727959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16095" y="2500306"/>
            <a:ext cx="3227905" cy="4357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2" name="TextBox 41"/>
          <p:cNvSpPr txBox="1"/>
          <p:nvPr/>
        </p:nvSpPr>
        <p:spPr>
          <a:xfrm>
            <a:off x="142844" y="4714884"/>
            <a:ext cx="24288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 smtClean="0"/>
              <a:t>Oziris</a:t>
            </a:r>
            <a:endParaRPr lang="hr-HR" sz="66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eo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0072726" y="0"/>
            <a:ext cx="7143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84" y="214290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Zanimljivosti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929190" cy="5257800"/>
          </a:xfrm>
        </p:spPr>
        <p:txBody>
          <a:bodyPr>
            <a:normAutofit fontScale="92500" lnSpcReduction="10000"/>
          </a:bodyPr>
          <a:lstStyle/>
          <a:p>
            <a:r>
              <a:rPr lang="hr-HR" sz="3200" dirty="0" smtClean="0"/>
              <a:t>Poistoviječivali</a:t>
            </a:r>
            <a:r>
              <a:rPr lang="hr-HR" sz="3200" dirty="0" smtClean="0">
                <a:solidFill>
                  <a:srgbClr val="FF0000"/>
                </a:solidFill>
              </a:rPr>
              <a:t> </a:t>
            </a:r>
            <a:r>
              <a:rPr lang="hr-HR" sz="3200" dirty="0" smtClean="0"/>
              <a:t>su ga sa šakalom</a:t>
            </a:r>
          </a:p>
          <a:p>
            <a:r>
              <a:rPr lang="hr-HR" sz="3200" dirty="0" smtClean="0"/>
              <a:t>Najtajanstvenije božanstvo je Anubis </a:t>
            </a:r>
          </a:p>
          <a:p>
            <a:r>
              <a:rPr lang="hr-HR" sz="3200" dirty="0" smtClean="0"/>
              <a:t>Od Grka dolazi naziv Anubis ,a Egipčani su ga zvali Anpu</a:t>
            </a:r>
          </a:p>
          <a:p>
            <a:r>
              <a:rPr lang="hr-HR" sz="3200" dirty="0" smtClean="0"/>
              <a:t>Na pronađenom svitku papirusa navodi se da njegovo ime dolazi od riječi “pročistit“</a:t>
            </a:r>
          </a:p>
        </p:txBody>
      </p:sp>
      <p:pic>
        <p:nvPicPr>
          <p:cNvPr id="4" name="Picture 2" descr="C:\Users\Neo\Desktop\anubis-vector-drawing-ancient-egyptian-god-32978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3116" y="1357299"/>
            <a:ext cx="4143372" cy="5498108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8478" y="274638"/>
            <a:ext cx="1643074" cy="1143000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098" name="Picture 2" descr="C:\Users\Neo\Desktop\Anub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01486" y="714356"/>
            <a:ext cx="71438" cy="6143643"/>
          </a:xfrm>
          <a:prstGeom prst="rect">
            <a:avLst/>
          </a:prstGeom>
          <a:noFill/>
        </p:spPr>
      </p:pic>
      <p:pic>
        <p:nvPicPr>
          <p:cNvPr id="4" name="Picture 2" descr="C:\Users\Neo\Desktop\maxresdefault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429000"/>
            <a:ext cx="5857916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858280" cy="685800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Anubis čuva i vodi duše pokojnika do Ozirisovog suda , mjesta gdje se odvija ”Vaganje duše” nakon što dovede dušu do vage , zauzima mjesto pored nje i tada mu je dužnost da točno i precizno podesi njen jezičak i izvaže je li duša pokojnika teža od pera božice Maat-pravde,koje se nalazi na drugoj plitici vage.</a:t>
            </a:r>
            <a:endParaRPr lang="hr-HR" sz="32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4296" y="274638"/>
            <a:ext cx="142876" cy="1143000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5122" name="Picture 2" descr="C:\Users\Neo\Desktop\03840f1403580f495efd3d09e5989afb--anubis-tattoo-tomb-k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88" y="-901700"/>
            <a:ext cx="1514412" cy="9344025"/>
          </a:xfrm>
          <a:prstGeom prst="rect">
            <a:avLst/>
          </a:prstGeom>
          <a:noFill/>
        </p:spPr>
      </p:pic>
      <p:pic>
        <p:nvPicPr>
          <p:cNvPr id="5124" name="Picture 4" descr="C:\Users\Neo\Desktop\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44362" y="-142900"/>
            <a:ext cx="142875" cy="6858000"/>
          </a:xfrm>
          <a:prstGeom prst="rect">
            <a:avLst/>
          </a:prstGeom>
          <a:noFill/>
        </p:spPr>
      </p:pic>
      <p:pic>
        <p:nvPicPr>
          <p:cNvPr id="1026" name="Picture 2" descr="C:\Users\Neo\Desktop\39134-10891789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1715767" y="0"/>
            <a:ext cx="45719" cy="6858000"/>
          </a:xfrm>
          <a:prstGeom prst="rect">
            <a:avLst/>
          </a:prstGeom>
          <a:noFill/>
        </p:spPr>
      </p:pic>
      <p:pic>
        <p:nvPicPr>
          <p:cNvPr id="4" name="Picture 2" descr="C:\Users\Neo\Desktop\T_Anubis_Albino_Car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85728"/>
            <a:ext cx="4429156" cy="63462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357686" cy="685800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Dio teksta sa papirusa:</a:t>
            </a:r>
          </a:p>
          <a:p>
            <a:pPr>
              <a:buNone/>
            </a:pPr>
            <a:r>
              <a:rPr lang="hr-HR" sz="3200" dirty="0" smtClean="0"/>
              <a:t>   Ono što bogovi mrze su laž i bezbožnost,</a:t>
            </a:r>
          </a:p>
          <a:p>
            <a:pPr>
              <a:buNone/>
            </a:pPr>
            <a:r>
              <a:rPr lang="hr-HR" sz="3200" dirty="0"/>
              <a:t> </a:t>
            </a:r>
            <a:r>
              <a:rPr lang="hr-HR" sz="3200" dirty="0" smtClean="0"/>
              <a:t>  a onaj tko kroz mjesto</a:t>
            </a:r>
          </a:p>
          <a:p>
            <a:pPr>
              <a:buNone/>
            </a:pPr>
            <a:r>
              <a:rPr lang="hr-HR" sz="3200" dirty="0"/>
              <a:t> </a:t>
            </a:r>
            <a:r>
              <a:rPr lang="hr-HR" sz="3200" dirty="0" smtClean="0"/>
              <a:t>  očištenja u Mesktet prođe je Anubis što se uz kovčeg nalazi u kojem nutrina  Ozirisova stoji.</a:t>
            </a:r>
          </a:p>
          <a:p>
            <a:pPr>
              <a:buNone/>
            </a:pPr>
            <a:endParaRPr lang="hr-HR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4404"/>
            <a:ext cx="8229600" cy="7143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1026" name="Picture 2" descr="C:\Users\Neo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71867" y="4634818"/>
            <a:ext cx="785817" cy="1716755"/>
          </a:xfrm>
          <a:prstGeom prst="rect">
            <a:avLst/>
          </a:prstGeom>
          <a:noFill/>
        </p:spPr>
      </p:pic>
      <p:pic>
        <p:nvPicPr>
          <p:cNvPr id="1027" name="Picture 3" descr="C:\Users\Neo\Desktop\anubis_tier2_web_by_chrisbjors-d957vz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786906" y="-785842"/>
            <a:ext cx="4500594" cy="6858000"/>
          </a:xfrm>
          <a:prstGeom prst="rect">
            <a:avLst/>
          </a:prstGeom>
          <a:noFill/>
        </p:spPr>
      </p:pic>
      <p:pic>
        <p:nvPicPr>
          <p:cNvPr id="7170" name="Picture 2" descr="C:\Users\Neo\Documents\372395b5-4a9a-4388-bef6-ea96f0cba963---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79544">
            <a:off x="-6593148" y="-1293807"/>
            <a:ext cx="3663485" cy="45674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12" y="0"/>
            <a:ext cx="6429388" cy="6858000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hr-HR" sz="3200" dirty="0" smtClean="0"/>
              <a:t>-Anubis kao vladar podzemlja ima žene Anput, Neheb Kau, Nehebku i Kebechet</a:t>
            </a:r>
          </a:p>
          <a:p>
            <a:pPr algn="r">
              <a:buNone/>
            </a:pPr>
            <a:r>
              <a:rPr lang="hr-HR" sz="3200" dirty="0" smtClean="0"/>
              <a:t>-on je izvorno  Raov 4. sin i odgajala ga je božica  Izida</a:t>
            </a:r>
          </a:p>
          <a:p>
            <a:pPr algn="r">
              <a:buNone/>
            </a:pPr>
            <a:r>
              <a:rPr lang="hr-HR" sz="3200" dirty="0" smtClean="0"/>
              <a:t>-budući da je više povezan sa vijerovanjima o vaganju srca nego Oziris, Anubis je zadržao ovu titulu i postao “čuvar smrti”</a:t>
            </a:r>
          </a:p>
          <a:p>
            <a:pPr algn="r">
              <a:buNone/>
            </a:pPr>
            <a:r>
              <a:rPr lang="hr-HR" sz="3200" dirty="0" smtClean="0"/>
              <a:t>-tjekom pogrebnog obreda, mumifikacije ilustracije iz Knjige mrtvih često pokazuju svečenika kako nosi Anubisovu masku pred mumijom</a:t>
            </a:r>
          </a:p>
        </p:txBody>
      </p:sp>
      <p:pic>
        <p:nvPicPr>
          <p:cNvPr id="4" name="Picture 2" descr="C:\Users\Neo\Desktop\1200px-Anubis_standing.svg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35490">
            <a:off x="-56402" y="857232"/>
            <a:ext cx="3592784" cy="36488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916" y="1071546"/>
            <a:ext cx="8229600" cy="1143000"/>
          </a:xfrm>
        </p:spPr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4230" y="2214554"/>
            <a:ext cx="8229600" cy="438912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4" name="Smiley Face 3"/>
          <p:cNvSpPr/>
          <p:nvPr/>
        </p:nvSpPr>
        <p:spPr>
          <a:xfrm>
            <a:off x="11572924" y="2643182"/>
            <a:ext cx="357190" cy="392909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 descr="C:\Users\Neo\Documents\hvala-na-panj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00" cy="607222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455</TotalTime>
  <Words>256</Words>
  <Application>Microsoft Office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    </vt:lpstr>
      <vt:lpstr>O Anubisu</vt:lpstr>
      <vt:lpstr>Slide 3</vt:lpstr>
      <vt:lpstr>Zanimljivosti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</dc:title>
  <dc:creator>engleski skola</dc:creator>
  <cp:lastModifiedBy>engleski skola</cp:lastModifiedBy>
  <cp:revision>48</cp:revision>
  <dcterms:created xsi:type="dcterms:W3CDTF">2018-03-04T13:26:18Z</dcterms:created>
  <dcterms:modified xsi:type="dcterms:W3CDTF">2018-04-11T18:14:44Z</dcterms:modified>
</cp:coreProperties>
</file>