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099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7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6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52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9979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553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1907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76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239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54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04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40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349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96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05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17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64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5EB8D-C658-4B5A-9108-0537F650AF40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6876-5A9D-4166-8B80-74FDAF10AF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533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5E36-15E4-4E8F-BF91-3036C394A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cap="none" spc="-150" dirty="0">
                <a:latin typeface="Book Antiqua" panose="02040602050305030304" pitchFamily="18" charset="0"/>
              </a:rPr>
              <a:t>Mumificiranje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295FC-DC64-4060-A2F3-8153E0C02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3602037"/>
            <a:ext cx="9001462" cy="1977127"/>
          </a:xfrm>
        </p:spPr>
        <p:txBody>
          <a:bodyPr>
            <a:normAutofit/>
          </a:bodyPr>
          <a:lstStyle/>
          <a:p>
            <a:r>
              <a:rPr lang="hr-HR" sz="2800" dirty="0"/>
              <a:t>Napravile:Iva Bedeković i Ivana Gusak</a:t>
            </a:r>
          </a:p>
          <a:p>
            <a:r>
              <a:rPr lang="hr-HR" sz="2800" dirty="0"/>
              <a:t>5.b</a:t>
            </a:r>
          </a:p>
          <a:p>
            <a:r>
              <a:rPr lang="hr-HR" sz="2800" dirty="0"/>
              <a:t>Datum:12.4.2018.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834285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F10A-E5BE-4936-8038-E04CA26B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Mumija i mumificiranje?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5E36D-C811-444E-8896-21E0F404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865" y="2321351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effectLst/>
              </a:rPr>
              <a:t>Riječ mumija danas označava dobro očuvano mrtvo tijelo, bilo ljudsko ili životinjsko.</a:t>
            </a:r>
          </a:p>
          <a:p>
            <a:pPr marL="0" indent="0">
              <a:buNone/>
            </a:pPr>
            <a:r>
              <a:rPr lang="hr-HR" dirty="0">
                <a:effectLst/>
              </a:rPr>
              <a:t>Egipatsko mumificiranje je vrlo dobro poznato i rastumačeno.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http://www.skole.hr/upload/portalzaskole/images/newsimg/5963/Mumija.jpg">
            <a:extLst>
              <a:ext uri="{FF2B5EF4-FFF2-40B4-BE49-F238E27FC236}">
                <a16:creationId xmlns:a16="http://schemas.microsoft.com/office/drawing/2014/main" id="{1781E930-E563-4F8A-BB26-C3332B39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7" y="3790122"/>
            <a:ext cx="3657600" cy="21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0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577B2-AE63-488F-93E3-755ECA5B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  <a:latin typeface="Book Antiqua" panose="02040602050305030304" pitchFamily="18" charset="0"/>
              </a:rPr>
              <a:t>Mumificiranje u starom egipu?</a:t>
            </a:r>
            <a:br>
              <a:rPr lang="hr-HR" dirty="0">
                <a:effectLst/>
              </a:rPr>
            </a:br>
            <a:endParaRPr lang="hr-HR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8E1E6-86AC-48C8-9575-4382011A7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effectLst/>
              </a:rPr>
              <a:t> Nakon smrti se iz pokojnikova tijela odstrane svi unutrašnji organi, osim srca.</a:t>
            </a:r>
          </a:p>
          <a:p>
            <a:r>
              <a:rPr lang="hr-HR" dirty="0">
                <a:effectLst/>
              </a:rPr>
              <a:t> Ti organi smještaju se u posebne urne (kanope).</a:t>
            </a:r>
          </a:p>
          <a:p>
            <a:r>
              <a:rPr lang="hr-HR" dirty="0">
                <a:effectLst/>
              </a:rPr>
              <a:t> Kanope se nalaze pod zaštitom četvorice božanskim Horusovih sinova (Imset,Duamutef,Hapi i Kebehsenuef).</a:t>
            </a:r>
            <a:endParaRPr lang="hr-HR" dirty="0"/>
          </a:p>
        </p:txBody>
      </p:sp>
      <p:pic>
        <p:nvPicPr>
          <p:cNvPr id="2050" name="Picture 2" descr="Slikovni rezultat za horusovi sinovi">
            <a:extLst>
              <a:ext uri="{FF2B5EF4-FFF2-40B4-BE49-F238E27FC236}">
                <a16:creationId xmlns:a16="http://schemas.microsoft.com/office/drawing/2014/main" id="{FA4A2756-4C34-4A44-B106-3948C9E1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49" y="3670854"/>
            <a:ext cx="3326295" cy="291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20516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853DE-0F5E-427E-AFDA-6122027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Oetzi?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2D3B7-827F-43AE-940B-7B7F2260C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94847"/>
            <a:ext cx="10353762" cy="3695136"/>
          </a:xfrm>
        </p:spPr>
        <p:txBody>
          <a:bodyPr/>
          <a:lstStyle/>
          <a:p>
            <a:r>
              <a:rPr lang="hr-HR" dirty="0">
                <a:effectLst/>
              </a:rPr>
              <a:t>Zanimljiva je priča vezana za Oetzija, mumiju pronađenu 1991. godine u ledenjaku u Tirolskim alpama na austrijsko-talijanskoj granici.</a:t>
            </a:r>
          </a:p>
          <a:p>
            <a:r>
              <a:rPr lang="hr-HR" dirty="0">
                <a:effectLst/>
              </a:rPr>
              <a:t>Mumija je najprije prevezena u austrijski Innsbruck, a kad se pokazalo da je nalazište ipak na talijanskoj strani granice, mumija je premještena u Bolzano.</a:t>
            </a:r>
          </a:p>
          <a:p>
            <a:endParaRPr lang="hr-HR" dirty="0"/>
          </a:p>
        </p:txBody>
      </p:sp>
      <p:pic>
        <p:nvPicPr>
          <p:cNvPr id="3074" name="Picture 2" descr="http://www.skole.hr/upload/portalzaskole/images/newsimg/5963/Image/Mumije%203.jpg">
            <a:extLst>
              <a:ext uri="{FF2B5EF4-FFF2-40B4-BE49-F238E27FC236}">
                <a16:creationId xmlns:a16="http://schemas.microsoft.com/office/drawing/2014/main" id="{FA46ECCB-D919-4553-93BC-D081DDA5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23" y="4041914"/>
            <a:ext cx="3841060" cy="25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5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B91B-1A29-48CC-8A18-A2B2E8B2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  <a:latin typeface="Book Antiqua" panose="02040602050305030304" pitchFamily="18" charset="0"/>
              </a:rPr>
              <a:t>Tajna mumificiranja?</a:t>
            </a:r>
            <a:br>
              <a:rPr lang="hr-HR" dirty="0">
                <a:effectLst/>
              </a:rPr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2AE64-56D7-4F73-8E32-D7A31DE5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0630" y="2652655"/>
            <a:ext cx="10353762" cy="3695136"/>
          </a:xfrm>
        </p:spPr>
        <p:txBody>
          <a:bodyPr/>
          <a:lstStyle/>
          <a:p>
            <a:r>
              <a:rPr lang="pt-BR" dirty="0">
                <a:effectLst/>
              </a:rPr>
              <a:t>Brojni znanstvenici bave se tajnom mumificiranja</a:t>
            </a:r>
            <a:r>
              <a:rPr lang="hr-HR" dirty="0">
                <a:effectLst/>
              </a:rPr>
              <a:t>.</a:t>
            </a:r>
          </a:p>
          <a:p>
            <a:r>
              <a:rPr lang="hr-HR" dirty="0">
                <a:effectLst/>
              </a:rPr>
              <a:t>Prema najnovijim saznanjima, stari su Egipćani mumificiranje obavljali na mnogo složeniji način nego što se pretpostavljalo.</a:t>
            </a:r>
          </a:p>
          <a:p>
            <a:r>
              <a:rPr lang="hr-HR" dirty="0">
                <a:effectLst/>
              </a:rPr>
              <a:t>Koristili su biljna ulja, smolu i pčelinji vosak.</a:t>
            </a:r>
          </a:p>
          <a:p>
            <a:r>
              <a:rPr lang="hr-HR" dirty="0">
                <a:effectLst/>
              </a:rPr>
              <a:t>Poznavali su i osnove antibakterijskih djelovanja.</a:t>
            </a:r>
            <a:endParaRPr lang="hr-HR" dirty="0"/>
          </a:p>
        </p:txBody>
      </p:sp>
      <p:pic>
        <p:nvPicPr>
          <p:cNvPr id="4098" name="Picture 2" descr="http://www.skole.hr/upload/portalzaskole/images/newsimg/5963/Image/Mumije%202.JPG">
            <a:extLst>
              <a:ext uri="{FF2B5EF4-FFF2-40B4-BE49-F238E27FC236}">
                <a16:creationId xmlns:a16="http://schemas.microsoft.com/office/drawing/2014/main" id="{05A8EC1E-0931-401C-B722-4818B0085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85" y="3803373"/>
            <a:ext cx="3741790" cy="2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21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4D47-9851-4DC9-8385-101318160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/>
                <a:latin typeface="Book Antiqua" panose="02040602050305030304" pitchFamily="18" charset="0"/>
              </a:rPr>
              <a:t>Mumije životinja?</a:t>
            </a:r>
            <a:br>
              <a:rPr lang="hr-HR" dirty="0">
                <a:effectLst/>
              </a:rPr>
            </a:br>
            <a:endParaRPr lang="hr-HR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C983-4EAC-4D0F-B0BE-94CA577CF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effectLst/>
              </a:rPr>
              <a:t>Stari su Egipćani kao kućne ljubimce držali razne životinje: mačke, pse, majmune, gazele i ptice, a sokole i mungose su trenirali da love s njima.</a:t>
            </a:r>
          </a:p>
          <a:p>
            <a:r>
              <a:rPr lang="pl-PL" dirty="0">
                <a:effectLst/>
              </a:rPr>
              <a:t>Često su ih slikali na zidnim slikarijama.</a:t>
            </a:r>
            <a:endParaRPr lang="hr-HR" dirty="0">
              <a:effectLst/>
            </a:endParaRPr>
          </a:p>
          <a:p>
            <a:endParaRPr lang="hr-HR" dirty="0"/>
          </a:p>
        </p:txBody>
      </p:sp>
      <p:pic>
        <p:nvPicPr>
          <p:cNvPr id="5122" name="Picture 2" descr="Slikovni rezultat za mumije Å¾ivotinje">
            <a:extLst>
              <a:ext uri="{FF2B5EF4-FFF2-40B4-BE49-F238E27FC236}">
                <a16:creationId xmlns:a16="http://schemas.microsoft.com/office/drawing/2014/main" id="{A22F3A47-959A-43A6-BF16-494CBBA8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12" y="3429000"/>
            <a:ext cx="4345471" cy="270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3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92D6-3378-4276-B4AB-9571E646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ook Antiqua" panose="02040602050305030304" pitchFamily="18" charset="0"/>
              </a:rPr>
              <a:t>Lažne mumije?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4849A-44CF-4F51-87CB-C3191BAC5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effectLst/>
              </a:rPr>
              <a:t>Otkad postoji proces mumificiranja, postoje i lažne mumije, kako ljudske tako i životinjske.</a:t>
            </a:r>
          </a:p>
          <a:p>
            <a:r>
              <a:rPr lang="hr-HR" dirty="0">
                <a:effectLst/>
              </a:rPr>
              <a:t>Danas je vrlo jednostavno pomoću rendgenskih zraka otkriti radi li se o pravoj ili lažnoj mumiji, no nekada je to bilo nemoguće bez odmotavanja.</a:t>
            </a:r>
          </a:p>
          <a:p>
            <a:r>
              <a:rPr lang="hr-HR" dirty="0">
                <a:effectLst/>
              </a:rPr>
              <a:t>Najveći broj lažnih mumija pojavio se krajem šesnaestog stoljeća, kada je egipatska vlada zabranila njihov izvoz zbog prave pošasti njihova iznošenja iz zemlje.</a:t>
            </a:r>
          </a:p>
          <a:p>
            <a:r>
              <a:rPr lang="hr-HR" dirty="0">
                <a:effectLst/>
              </a:rPr>
              <a:t>Lažne mumije najčešće su prodavane turistima kao prave, i to za veliku svotu novca. U Egiptu, ništa ne sluteći, kupovali su ih i hodočasnici.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02816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90CA-7956-4745-AA43-E668699C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Slike!!!</a:t>
            </a:r>
          </a:p>
        </p:txBody>
      </p:sp>
      <p:sp>
        <p:nvSpPr>
          <p:cNvPr id="5" name="AutoShape 4" descr="Slikovni rezultat za Å¡to je mumificiranje">
            <a:extLst>
              <a:ext uri="{FF2B5EF4-FFF2-40B4-BE49-F238E27FC236}">
                <a16:creationId xmlns:a16="http://schemas.microsoft.com/office/drawing/2014/main" id="{2C1DBA83-5E04-448A-8305-798FC3A4FE3A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090675" y="2096064"/>
            <a:ext cx="5176881" cy="18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hr-HR" sz="2800" dirty="0"/>
          </a:p>
          <a:p>
            <a:endParaRPr lang="hr-HR" sz="2800" dirty="0"/>
          </a:p>
        </p:txBody>
      </p:sp>
      <p:sp>
        <p:nvSpPr>
          <p:cNvPr id="6" name="AutoShape 6" descr="Slikovni rezultat za Å¡to je mumificiranje">
            <a:extLst>
              <a:ext uri="{FF2B5EF4-FFF2-40B4-BE49-F238E27FC236}">
                <a16:creationId xmlns:a16="http://schemas.microsoft.com/office/drawing/2014/main" id="{FD519764-A927-4435-83EF-213278848E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276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C98CC-703A-440D-8876-2D651B639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42" y="1363899"/>
            <a:ext cx="2971800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48BE03-29FD-4CD4-8E85-2A1C8A179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02" y="1199956"/>
            <a:ext cx="3176159" cy="1715126"/>
          </a:xfrm>
          <a:prstGeom prst="rect">
            <a:avLst/>
          </a:prstGeom>
        </p:spPr>
      </p:pic>
      <p:pic>
        <p:nvPicPr>
          <p:cNvPr id="7178" name="Picture 10" descr="Slikovni rezultat za Å¡to je mumificiranje">
            <a:extLst>
              <a:ext uri="{FF2B5EF4-FFF2-40B4-BE49-F238E27FC236}">
                <a16:creationId xmlns:a16="http://schemas.microsoft.com/office/drawing/2014/main" id="{60D23853-2BDB-4C97-B076-87A09327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371" y="4054760"/>
            <a:ext cx="3296454" cy="21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Povezana slika">
            <a:extLst>
              <a:ext uri="{FF2B5EF4-FFF2-40B4-BE49-F238E27FC236}">
                <a16:creationId xmlns:a16="http://schemas.microsoft.com/office/drawing/2014/main" id="{79A69F6E-6425-4C7E-A4C6-2C709A02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7" y="4922079"/>
            <a:ext cx="3517321" cy="15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Slikovni rezultat za Å¡to je mumificiranje">
            <a:extLst>
              <a:ext uri="{FF2B5EF4-FFF2-40B4-BE49-F238E27FC236}">
                <a16:creationId xmlns:a16="http://schemas.microsoft.com/office/drawing/2014/main" id="{5AC95B30-3083-488B-B033-4625D82E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376429"/>
            <a:ext cx="4047185" cy="24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2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C9E8F-6F00-48FA-BE5D-58657911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9E900-4D7F-4B8B-923A-C0DE16B35705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r-HR" sz="5400" dirty="0"/>
              <a:t>               Hvala na pažnji!!!  </a:t>
            </a:r>
          </a:p>
          <a:p>
            <a:pPr marL="0" indent="0">
              <a:buNone/>
            </a:pPr>
            <a:r>
              <a:rPr lang="hr-HR" sz="5400" dirty="0"/>
              <a:t>                Povijest !!!</a:t>
            </a:r>
          </a:p>
          <a:p>
            <a:pPr marL="0" indent="0">
              <a:buNone/>
            </a:pPr>
            <a:endParaRPr lang="hr-HR" sz="5400" dirty="0"/>
          </a:p>
          <a:p>
            <a:pPr marL="0" indent="0">
              <a:buNone/>
            </a:pP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3171948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85</TotalTime>
  <Words>293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Bookman Old Style</vt:lpstr>
      <vt:lpstr>Rockwell</vt:lpstr>
      <vt:lpstr>Damask</vt:lpstr>
      <vt:lpstr>Mumificiranje</vt:lpstr>
      <vt:lpstr>Mumija i mumificiranje?</vt:lpstr>
      <vt:lpstr>Mumificiranje u starom egipu? </vt:lpstr>
      <vt:lpstr>Oetzi?</vt:lpstr>
      <vt:lpstr>Tajna mumificiranja? </vt:lpstr>
      <vt:lpstr>Mumije životinja? </vt:lpstr>
      <vt:lpstr>Lažne mumije?</vt:lpstr>
      <vt:lpstr>Slike!!!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Mumificiranje</dc:title>
  <dc:creator>Josip Gusak</dc:creator>
  <cp:lastModifiedBy>Josip Gusak</cp:lastModifiedBy>
  <cp:revision>10</cp:revision>
  <dcterms:created xsi:type="dcterms:W3CDTF">2018-04-12T09:47:30Z</dcterms:created>
  <dcterms:modified xsi:type="dcterms:W3CDTF">2018-04-12T11:13:17Z</dcterms:modified>
</cp:coreProperties>
</file>