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9" r:id="rId15"/>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82" d="100"/>
          <a:sy n="82" d="100"/>
        </p:scale>
        <p:origin x="1474"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a:t>Kliknite da biste uredili stil naslova matrice</a:t>
            </a: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Kliknite da biste uredili stil podnaslova matrice</a:t>
            </a:r>
          </a:p>
        </p:txBody>
      </p:sp>
      <p:sp>
        <p:nvSpPr>
          <p:cNvPr id="4" name="Rezervirano mjesto datuma 3"/>
          <p:cNvSpPr>
            <a:spLocks noGrp="1"/>
          </p:cNvSpPr>
          <p:nvPr>
            <p:ph type="dt" sz="half" idx="10"/>
          </p:nvPr>
        </p:nvSpPr>
        <p:spPr/>
        <p:txBody>
          <a:bodyPr/>
          <a:lstStyle/>
          <a:p>
            <a:fld id="{E00D1FC4-4A41-4967-80E6-5015F1721CEE}" type="datetimeFigureOut">
              <a:rPr lang="hr-HR" smtClean="0"/>
              <a:pPr/>
              <a:t>22.4.2018.</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EF54767-94FA-4AD8-8973-9317C7E0E272}"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Kliknite da biste uredili stil naslova matrice</a:t>
            </a:r>
          </a:p>
        </p:txBody>
      </p:sp>
      <p:sp>
        <p:nvSpPr>
          <p:cNvPr id="3" name="Rezervirano mjesto okomitog teksta 2"/>
          <p:cNvSpPr>
            <a:spLocks noGrp="1"/>
          </p:cNvSpPr>
          <p:nvPr>
            <p:ph type="body" orient="vert" idx="1"/>
          </p:nvPr>
        </p:nvSpPr>
        <p:spPr/>
        <p:txBody>
          <a:bodyPr vert="eaVert"/>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E00D1FC4-4A41-4967-80E6-5015F1721CEE}" type="datetimeFigureOut">
              <a:rPr lang="hr-HR" smtClean="0"/>
              <a:pPr/>
              <a:t>22.4.2018.</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EF54767-94FA-4AD8-8973-9317C7E0E272}"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a:t>Kliknite da biste uredili stil naslova matrice</a:t>
            </a: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E00D1FC4-4A41-4967-80E6-5015F1721CEE}" type="datetimeFigureOut">
              <a:rPr lang="hr-HR" smtClean="0"/>
              <a:pPr/>
              <a:t>22.4.2018.</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EF54767-94FA-4AD8-8973-9317C7E0E272}"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Kliknite da biste uredili stil naslova matrice</a:t>
            </a:r>
          </a:p>
        </p:txBody>
      </p:sp>
      <p:sp>
        <p:nvSpPr>
          <p:cNvPr id="3" name="Rezervirano mjesto sadržaja 2"/>
          <p:cNvSpPr>
            <a:spLocks noGrp="1"/>
          </p:cNvSpPr>
          <p:nvPr>
            <p:ph idx="1"/>
          </p:nvPr>
        </p:nvSpPr>
        <p:spPr/>
        <p:txBody>
          <a:body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E00D1FC4-4A41-4967-80E6-5015F1721CEE}" type="datetimeFigureOut">
              <a:rPr lang="hr-HR" smtClean="0"/>
              <a:pPr/>
              <a:t>22.4.2018.</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EF54767-94FA-4AD8-8973-9317C7E0E272}"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a:t>Kliknite da biste uredili stil naslova matrice</a:t>
            </a: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stilove teksta matrice</a:t>
            </a:r>
          </a:p>
        </p:txBody>
      </p:sp>
      <p:sp>
        <p:nvSpPr>
          <p:cNvPr id="4" name="Rezervirano mjesto datuma 3"/>
          <p:cNvSpPr>
            <a:spLocks noGrp="1"/>
          </p:cNvSpPr>
          <p:nvPr>
            <p:ph type="dt" sz="half" idx="10"/>
          </p:nvPr>
        </p:nvSpPr>
        <p:spPr/>
        <p:txBody>
          <a:bodyPr/>
          <a:lstStyle/>
          <a:p>
            <a:fld id="{E00D1FC4-4A41-4967-80E6-5015F1721CEE}" type="datetimeFigureOut">
              <a:rPr lang="hr-HR" smtClean="0"/>
              <a:pPr/>
              <a:t>22.4.2018.</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EF54767-94FA-4AD8-8973-9317C7E0E272}" type="slidenum">
              <a:rPr lang="hr-HR" smtClean="0"/>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Kliknite da biste uredili stil naslova matrice</a:t>
            </a: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datuma 4"/>
          <p:cNvSpPr>
            <a:spLocks noGrp="1"/>
          </p:cNvSpPr>
          <p:nvPr>
            <p:ph type="dt" sz="half" idx="10"/>
          </p:nvPr>
        </p:nvSpPr>
        <p:spPr/>
        <p:txBody>
          <a:bodyPr/>
          <a:lstStyle/>
          <a:p>
            <a:fld id="{E00D1FC4-4A41-4967-80E6-5015F1721CEE}" type="datetimeFigureOut">
              <a:rPr lang="hr-HR" smtClean="0"/>
              <a:pPr/>
              <a:t>22.4.2018.</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EF54767-94FA-4AD8-8973-9317C7E0E272}"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a:t>Kliknite da biste uredili stil naslova matrice</a:t>
            </a: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7" name="Rezervirano mjesto datuma 6"/>
          <p:cNvSpPr>
            <a:spLocks noGrp="1"/>
          </p:cNvSpPr>
          <p:nvPr>
            <p:ph type="dt" sz="half" idx="10"/>
          </p:nvPr>
        </p:nvSpPr>
        <p:spPr/>
        <p:txBody>
          <a:bodyPr/>
          <a:lstStyle/>
          <a:p>
            <a:fld id="{E00D1FC4-4A41-4967-80E6-5015F1721CEE}" type="datetimeFigureOut">
              <a:rPr lang="hr-HR" smtClean="0"/>
              <a:pPr/>
              <a:t>22.4.2018.</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FEF54767-94FA-4AD8-8973-9317C7E0E272}"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Kliknite da biste uredili stil naslova matrice</a:t>
            </a:r>
          </a:p>
        </p:txBody>
      </p:sp>
      <p:sp>
        <p:nvSpPr>
          <p:cNvPr id="3" name="Rezervirano mjesto datuma 2"/>
          <p:cNvSpPr>
            <a:spLocks noGrp="1"/>
          </p:cNvSpPr>
          <p:nvPr>
            <p:ph type="dt" sz="half" idx="10"/>
          </p:nvPr>
        </p:nvSpPr>
        <p:spPr/>
        <p:txBody>
          <a:bodyPr/>
          <a:lstStyle/>
          <a:p>
            <a:fld id="{E00D1FC4-4A41-4967-80E6-5015F1721CEE}" type="datetimeFigureOut">
              <a:rPr lang="hr-HR" smtClean="0"/>
              <a:pPr/>
              <a:t>22.4.2018.</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FEF54767-94FA-4AD8-8973-9317C7E0E272}"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E00D1FC4-4A41-4967-80E6-5015F1721CEE}" type="datetimeFigureOut">
              <a:rPr lang="hr-HR" smtClean="0"/>
              <a:pPr/>
              <a:t>22.4.2018.</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FEF54767-94FA-4AD8-8973-9317C7E0E272}"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a:t>Kliknite da biste uredili stil naslova matrice</a:t>
            </a: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stilove teksta matrice</a:t>
            </a:r>
          </a:p>
        </p:txBody>
      </p:sp>
      <p:sp>
        <p:nvSpPr>
          <p:cNvPr id="5" name="Rezervirano mjesto datuma 4"/>
          <p:cNvSpPr>
            <a:spLocks noGrp="1"/>
          </p:cNvSpPr>
          <p:nvPr>
            <p:ph type="dt" sz="half" idx="10"/>
          </p:nvPr>
        </p:nvSpPr>
        <p:spPr/>
        <p:txBody>
          <a:bodyPr/>
          <a:lstStyle/>
          <a:p>
            <a:fld id="{E00D1FC4-4A41-4967-80E6-5015F1721CEE}" type="datetimeFigureOut">
              <a:rPr lang="hr-HR" smtClean="0"/>
              <a:pPr/>
              <a:t>22.4.2018.</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EF54767-94FA-4AD8-8973-9317C7E0E272}"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a:t>Kliknite da biste uredili stil naslova matrice</a:t>
            </a: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stilove teksta matrice</a:t>
            </a:r>
          </a:p>
        </p:txBody>
      </p:sp>
      <p:sp>
        <p:nvSpPr>
          <p:cNvPr id="5" name="Rezervirano mjesto datuma 4"/>
          <p:cNvSpPr>
            <a:spLocks noGrp="1"/>
          </p:cNvSpPr>
          <p:nvPr>
            <p:ph type="dt" sz="half" idx="10"/>
          </p:nvPr>
        </p:nvSpPr>
        <p:spPr/>
        <p:txBody>
          <a:bodyPr/>
          <a:lstStyle/>
          <a:p>
            <a:fld id="{E00D1FC4-4A41-4967-80E6-5015F1721CEE}" type="datetimeFigureOut">
              <a:rPr lang="hr-HR" smtClean="0"/>
              <a:pPr/>
              <a:t>22.4.2018.</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EF54767-94FA-4AD8-8973-9317C7E0E272}" type="slidenum">
              <a:rPr lang="hr-HR" smtClean="0"/>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r-HR"/>
              <a:t>Kliknite da biste uredili stil naslova matrice</a:t>
            </a:r>
          </a:p>
        </p:txBody>
      </p:sp>
      <p:sp>
        <p:nvSpPr>
          <p:cNvPr id="3" name="Rezervirano mjesto tekst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0D1FC4-4A41-4967-80E6-5015F1721CEE}" type="datetimeFigureOut">
              <a:rPr lang="hr-HR" smtClean="0"/>
              <a:pPr/>
              <a:t>22.4.2018.</a:t>
            </a:fld>
            <a:endParaRPr lang="hr-HR"/>
          </a:p>
        </p:txBody>
      </p:sp>
      <p:sp>
        <p:nvSpPr>
          <p:cNvPr id="5" name="Rezervirano mjesto podnožj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F54767-94FA-4AD8-8973-9317C7E0E272}"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hr.wikipedia.org/wiki/Kagera" TargetMode="External"/><Relationship Id="rId3" Type="http://schemas.openxmlformats.org/officeDocument/2006/relationships/hyperlink" Target="https://hr.wikipedia.org/wiki/Uganda" TargetMode="External"/><Relationship Id="rId7" Type="http://schemas.openxmlformats.org/officeDocument/2006/relationships/hyperlink" Target="https://hr.wikipedia.org/wiki/Burundi" TargetMode="External"/><Relationship Id="rId2" Type="http://schemas.openxmlformats.org/officeDocument/2006/relationships/hyperlink" Target="https://hr.wikipedia.org/wiki/Viktorijino_jezero" TargetMode="External"/><Relationship Id="rId1" Type="http://schemas.openxmlformats.org/officeDocument/2006/relationships/slideLayout" Target="../slideLayouts/slideLayout2.xml"/><Relationship Id="rId6" Type="http://schemas.openxmlformats.org/officeDocument/2006/relationships/hyperlink" Target="https://hr.wikipedia.org/w/index.php?title=Ruvyronza&amp;action=edit&amp;redlink=1" TargetMode="External"/><Relationship Id="rId11" Type="http://schemas.openxmlformats.org/officeDocument/2006/relationships/hyperlink" Target="https://hr.wikipedia.org/wiki/Kartum" TargetMode="External"/><Relationship Id="rId5" Type="http://schemas.openxmlformats.org/officeDocument/2006/relationships/hyperlink" Target="https://hr.wikipedia.org/wiki/Tanzanija" TargetMode="External"/><Relationship Id="rId10" Type="http://schemas.openxmlformats.org/officeDocument/2006/relationships/hyperlink" Target="https://hr.wikipedia.org/wiki/Bijeli_Nil" TargetMode="External"/><Relationship Id="rId4" Type="http://schemas.openxmlformats.org/officeDocument/2006/relationships/hyperlink" Target="https://hr.wikipedia.org/wiki/Kenija" TargetMode="External"/><Relationship Id="rId9" Type="http://schemas.openxmlformats.org/officeDocument/2006/relationships/hyperlink" Target="https://hr.wikipedia.org/wiki/Suda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hr.wikipedia.org/wiki/Jezero_Tana" TargetMode="External"/><Relationship Id="rId2" Type="http://schemas.openxmlformats.org/officeDocument/2006/relationships/hyperlink" Target="https://hr.wikipedia.org/wiki/Plavi_Nil" TargetMode="External"/><Relationship Id="rId1" Type="http://schemas.openxmlformats.org/officeDocument/2006/relationships/slideLayout" Target="../slideLayouts/slideLayout2.xml"/><Relationship Id="rId6" Type="http://schemas.openxmlformats.org/officeDocument/2006/relationships/hyperlink" Target="https://hr.wikipedia.org/wiki/Etiopska_visoravan" TargetMode="External"/><Relationship Id="rId5" Type="http://schemas.openxmlformats.org/officeDocument/2006/relationships/hyperlink" Target="https://hr.wikipedia.org/wiki/Etiopija" TargetMode="External"/><Relationship Id="rId4" Type="http://schemas.openxmlformats.org/officeDocument/2006/relationships/hyperlink" Target="https://hr.wikipedia.org/wiki/Kartu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hr.wikipedia.org/w/index.php?title=Slapovi_Nila&amp;action=edit&amp;redlink=1" TargetMode="External"/><Relationship Id="rId2" Type="http://schemas.openxmlformats.org/officeDocument/2006/relationships/hyperlink" Target="https://hr.wikipedia.org/w/index.php?title=Atbara&amp;action=edit&amp;redlink=1" TargetMode="External"/><Relationship Id="rId1" Type="http://schemas.openxmlformats.org/officeDocument/2006/relationships/slideLayout" Target="../slideLayouts/slideLayout2.xml"/><Relationship Id="rId5" Type="http://schemas.openxmlformats.org/officeDocument/2006/relationships/hyperlink" Target="https://hr.wikipedia.org/wiki/Eponim" TargetMode="External"/><Relationship Id="rId4" Type="http://schemas.openxmlformats.org/officeDocument/2006/relationships/hyperlink" Target="https://hr.wikipedia.org/wiki/Delta_Nila"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hr.wikipedia.org/wiki/Ratarstvo" TargetMode="External"/><Relationship Id="rId13" Type="http://schemas.openxmlformats.org/officeDocument/2006/relationships/hyperlink" Target="https://hr.wikipedia.org/wiki/Demokratska_Republika_Kongo" TargetMode="External"/><Relationship Id="rId18" Type="http://schemas.openxmlformats.org/officeDocument/2006/relationships/hyperlink" Target="https://hr.wikipedia.org/w/index.php?title=John_Hanning_Speke&amp;action=edit&amp;redlink=1" TargetMode="External"/><Relationship Id="rId3" Type="http://schemas.openxmlformats.org/officeDocument/2006/relationships/hyperlink" Target="https://hr.wikipedia.org/wiki/Stari_Egipat" TargetMode="External"/><Relationship Id="rId21" Type="http://schemas.openxmlformats.org/officeDocument/2006/relationships/hyperlink" Target="https://hr.wikipedia.org/wiki/Jezero_Tanganjika" TargetMode="External"/><Relationship Id="rId7" Type="http://schemas.openxmlformats.org/officeDocument/2006/relationships/hyperlink" Target="https://hr.wikipedia.org/wiki/Sahara" TargetMode="External"/><Relationship Id="rId12" Type="http://schemas.openxmlformats.org/officeDocument/2006/relationships/hyperlink" Target="https://hr.wikipedia.org/w/index.php?title=Jezero_Edward&amp;action=edit&amp;redlink=1" TargetMode="External"/><Relationship Id="rId17" Type="http://schemas.openxmlformats.org/officeDocument/2006/relationships/hyperlink" Target="https://hr.wikipedia.org/w/index.php?title=Sudd&amp;action=edit&amp;redlink=1" TargetMode="External"/><Relationship Id="rId2" Type="http://schemas.openxmlformats.org/officeDocument/2006/relationships/hyperlink" Target="https://hr.wikipedia.org/wiki/Egipatski_jezik" TargetMode="External"/><Relationship Id="rId16" Type="http://schemas.openxmlformats.org/officeDocument/2006/relationships/hyperlink" Target="https://hr.wikipedia.org/wiki/Rim" TargetMode="External"/><Relationship Id="rId20" Type="http://schemas.openxmlformats.org/officeDocument/2006/relationships/hyperlink" Target="https://hr.wikipedia.org/w/index.php?title=Richard_Francis_Burton&amp;action=edit&amp;redlink=1" TargetMode="External"/><Relationship Id="rId1" Type="http://schemas.openxmlformats.org/officeDocument/2006/relationships/slideLayout" Target="../slideLayouts/slideLayout2.xml"/><Relationship Id="rId6" Type="http://schemas.openxmlformats.org/officeDocument/2006/relationships/hyperlink" Target="https://hr.wikipedia.org/wiki/Kameno_doba" TargetMode="External"/><Relationship Id="rId11" Type="http://schemas.openxmlformats.org/officeDocument/2006/relationships/hyperlink" Target="https://hr.wikipedia.org/w/index.php?title=Mumifikacija&amp;action=edit&amp;redlink=1" TargetMode="External"/><Relationship Id="rId5" Type="http://schemas.openxmlformats.org/officeDocument/2006/relationships/hyperlink" Target="https://hr.wikipedia.org/wiki/Asuan" TargetMode="External"/><Relationship Id="rId15" Type="http://schemas.openxmlformats.org/officeDocument/2006/relationships/hyperlink" Target="https://hr.wikipedia.org/wiki/Gr%C4%8Dka" TargetMode="External"/><Relationship Id="rId10" Type="http://schemas.openxmlformats.org/officeDocument/2006/relationships/hyperlink" Target="https://hr.wikipedia.org/w/index.php?title=Kost_iz_Ishanga&amp;action=edit&amp;redlink=1" TargetMode="External"/><Relationship Id="rId19" Type="http://schemas.openxmlformats.org/officeDocument/2006/relationships/hyperlink" Target="https://hr.wikipedia.org/wiki/Viktorijino_jezero" TargetMode="External"/><Relationship Id="rId4" Type="http://schemas.openxmlformats.org/officeDocument/2006/relationships/hyperlink" Target="https://hr.wikipedia.org/wiki/Egipat" TargetMode="External"/><Relationship Id="rId9" Type="http://schemas.openxmlformats.org/officeDocument/2006/relationships/hyperlink" Target="https://hr.wikipedia.org/wiki/Gospodarstvo" TargetMode="External"/><Relationship Id="rId14" Type="http://schemas.openxmlformats.org/officeDocument/2006/relationships/hyperlink" Target="https://hr.wikipedia.org/wiki/Gornji_paleolitik"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hr.wikipedia.org/wiki/Jezero_Tanganjika" TargetMode="External"/><Relationship Id="rId2" Type="http://schemas.openxmlformats.org/officeDocument/2006/relationships/hyperlink" Target="https://hr.wikipedia.org/w/index.php?title=Richard_Francis_Burton&amp;action=edit&amp;redlink=1" TargetMode="External"/><Relationship Id="rId1" Type="http://schemas.openxmlformats.org/officeDocument/2006/relationships/slideLayout" Target="../slideLayouts/slideLayout2.xml"/><Relationship Id="rId4" Type="http://schemas.openxmlformats.org/officeDocument/2006/relationships/hyperlink" Target="https://hr.wikipedia.org/wiki/Viktorijino_jezero"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hr.wikipedia.org/wiki/Biblija" TargetMode="External"/><Relationship Id="rId2" Type="http://schemas.openxmlformats.org/officeDocument/2006/relationships/hyperlink" Target="https://hr.wikipedia.org/w/index.php?title=Nilometar&amp;action=edit&amp;redlink=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hr-HR" dirty="0"/>
              <a:t>RIJEKA NIL</a:t>
            </a:r>
          </a:p>
        </p:txBody>
      </p:sp>
      <p:sp>
        <p:nvSpPr>
          <p:cNvPr id="3" name="Podnaslov 2"/>
          <p:cNvSpPr>
            <a:spLocks noGrp="1"/>
          </p:cNvSpPr>
          <p:nvPr>
            <p:ph type="subTitle" idx="1"/>
          </p:nvPr>
        </p:nvSpPr>
        <p:spPr>
          <a:xfrm>
            <a:off x="5076056" y="3861048"/>
            <a:ext cx="2696344" cy="864096"/>
          </a:xfrm>
        </p:spPr>
        <p:txBody>
          <a:bodyPr/>
          <a:lstStyle/>
          <a:p>
            <a:r>
              <a:rPr lang="hr-HR" dirty="0"/>
              <a:t>Leo </a:t>
            </a:r>
            <a:r>
              <a:rPr lang="hr-HR" dirty="0" err="1"/>
              <a:t>Žužić</a:t>
            </a:r>
            <a:r>
              <a:rPr lang="hr-HR"/>
              <a:t>, 5.b</a:t>
            </a:r>
            <a:endParaRPr lang="hr-HR" dirty="0"/>
          </a:p>
        </p:txBody>
      </p:sp>
      <p:pic>
        <p:nvPicPr>
          <p:cNvPr id="1026" name="Picture 2" descr="C:\Users\User\Desktop\preuzmi.jpg"/>
          <p:cNvPicPr>
            <a:picLocks noChangeAspect="1" noChangeArrowheads="1"/>
          </p:cNvPicPr>
          <p:nvPr/>
        </p:nvPicPr>
        <p:blipFill>
          <a:blip r:embed="rId2" cstate="print"/>
          <a:srcRect/>
          <a:stretch>
            <a:fillRect/>
          </a:stretch>
        </p:blipFill>
        <p:spPr bwMode="auto">
          <a:xfrm>
            <a:off x="360362" y="3068960"/>
            <a:ext cx="4571677" cy="3096344"/>
          </a:xfrm>
          <a:prstGeom prst="rect">
            <a:avLst/>
          </a:prstGeom>
          <a:noFill/>
        </p:spPr>
      </p:pic>
    </p:spTree>
  </p:cSld>
  <p:clrMapOvr>
    <a:masterClrMapping/>
  </p:clrMapOvr>
  <p:transition>
    <p:checke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JOŠ NEKE SLIKE NILA</a:t>
            </a:r>
          </a:p>
        </p:txBody>
      </p:sp>
      <p:sp>
        <p:nvSpPr>
          <p:cNvPr id="3" name="Rezervirano mjesto sadržaja 2"/>
          <p:cNvSpPr>
            <a:spLocks noGrp="1"/>
          </p:cNvSpPr>
          <p:nvPr>
            <p:ph idx="1"/>
          </p:nvPr>
        </p:nvSpPr>
        <p:spPr/>
        <p:txBody>
          <a:bodyPr/>
          <a:lstStyle/>
          <a:p>
            <a:pPr>
              <a:buNone/>
            </a:pPr>
            <a:endParaRPr lang="hr-HR" dirty="0"/>
          </a:p>
        </p:txBody>
      </p:sp>
      <p:pic>
        <p:nvPicPr>
          <p:cNvPr id="3074" name="Picture 2" descr="C:\Users\User\Desktop\preuzmi (1).jpg"/>
          <p:cNvPicPr>
            <a:picLocks noChangeAspect="1" noChangeArrowheads="1"/>
          </p:cNvPicPr>
          <p:nvPr/>
        </p:nvPicPr>
        <p:blipFill>
          <a:blip r:embed="rId2" cstate="print"/>
          <a:srcRect/>
          <a:stretch>
            <a:fillRect/>
          </a:stretch>
        </p:blipFill>
        <p:spPr bwMode="auto">
          <a:xfrm>
            <a:off x="683568" y="2492896"/>
            <a:ext cx="3915519" cy="3600400"/>
          </a:xfrm>
          <a:prstGeom prst="rect">
            <a:avLst/>
          </a:prstGeom>
          <a:noFill/>
        </p:spPr>
      </p:pic>
      <p:pic>
        <p:nvPicPr>
          <p:cNvPr id="3075" name="Picture 3" descr="C:\Users\User\Desktop\preuzmi (2).jpg"/>
          <p:cNvPicPr>
            <a:picLocks noChangeAspect="1" noChangeArrowheads="1"/>
          </p:cNvPicPr>
          <p:nvPr/>
        </p:nvPicPr>
        <p:blipFill>
          <a:blip r:embed="rId3" cstate="print"/>
          <a:srcRect/>
          <a:stretch>
            <a:fillRect/>
          </a:stretch>
        </p:blipFill>
        <p:spPr bwMode="auto">
          <a:xfrm>
            <a:off x="4860032" y="2492896"/>
            <a:ext cx="3744416" cy="3600400"/>
          </a:xfrm>
          <a:prstGeom prst="rect">
            <a:avLst/>
          </a:prstGeom>
          <a:noFill/>
        </p:spPr>
      </p:pic>
    </p:spTree>
  </p:cSld>
  <p:clrMapOvr>
    <a:masterClrMapping/>
  </p:clrMapOvr>
  <p:transition>
    <p:randomBa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BOG NILA</a:t>
            </a:r>
          </a:p>
        </p:txBody>
      </p:sp>
      <p:sp>
        <p:nvSpPr>
          <p:cNvPr id="3" name="Rezervirano mjesto sadržaja 2"/>
          <p:cNvSpPr>
            <a:spLocks noGrp="1"/>
          </p:cNvSpPr>
          <p:nvPr>
            <p:ph idx="1"/>
          </p:nvPr>
        </p:nvSpPr>
        <p:spPr/>
        <p:txBody>
          <a:bodyPr>
            <a:normAutofit fontScale="62500" lnSpcReduction="20000"/>
          </a:bodyPr>
          <a:lstStyle/>
          <a:p>
            <a:r>
              <a:rPr lang="hr-HR" dirty="0" err="1"/>
              <a:t>Hapi</a:t>
            </a:r>
            <a:r>
              <a:rPr lang="hr-HR" dirty="0"/>
              <a:t> je bio Nil, život, obnova. Iako ne pripada niti jednoj </a:t>
            </a:r>
            <a:r>
              <a:rPr lang="hr-HR" dirty="0" err="1"/>
              <a:t>eneadi</a:t>
            </a:r>
            <a:r>
              <a:rPr lang="hr-HR" dirty="0"/>
              <a:t> bogova, nazivali su ga ocem bogova i povezivali s </a:t>
            </a:r>
            <a:r>
              <a:rPr lang="hr-HR" dirty="0" err="1"/>
              <a:t>Nunom</a:t>
            </a:r>
            <a:r>
              <a:rPr lang="hr-HR" dirty="0"/>
              <a:t>, primordijalnim vodama iz kojih je sve poteklo. Ne postoji hram posvećen samom </a:t>
            </a:r>
            <a:r>
              <a:rPr lang="hr-HR" dirty="0" err="1"/>
              <a:t>Hapiju</a:t>
            </a:r>
            <a:r>
              <a:rPr lang="hr-HR" dirty="0"/>
              <a:t>, ali nema hrama u kojem ne postoji bar jedan prikaz ovog neobičnog božanstva ili simbola koji su s njim povezani, ili barem hijeroglif njegova imena ili njegov simbol čvora, veze koja ujedinjuje Gornji i Donji Egipat. Pojavljuje se na skulpturama i reljefima iz najstarijih vremena, kao i na onima iz Nove države i </a:t>
            </a:r>
            <a:r>
              <a:rPr lang="hr-HR" dirty="0" err="1"/>
              <a:t>ptolemejskog</a:t>
            </a:r>
            <a:r>
              <a:rPr lang="hr-HR" dirty="0"/>
              <a:t> razdoblja. Prikazivan je kao muško-žensko božanstvo, hermafrodit. Na njegovom svijetloplavom ili zelenom tijelu ističu se ispupčen trbuh i velike grudi, simboli plodnosti i njegove sposobnosti davanja i održavanja života. Na glavi je nosio ili simbol </a:t>
            </a:r>
            <a:r>
              <a:rPr lang="hr-HR" dirty="0" err="1"/>
              <a:t>go</a:t>
            </a:r>
            <a:r>
              <a:rPr lang="hr-HR" dirty="0"/>
              <a:t>­</a:t>
            </a:r>
            <a:r>
              <a:rPr lang="hr-HR" dirty="0" err="1"/>
              <a:t>rnjeg</a:t>
            </a:r>
            <a:r>
              <a:rPr lang="hr-HR" dirty="0"/>
              <a:t> Egipta – papirus, ili Donjeg Egipta – lotos, te upletenu bradu. Gotovo je uvijek prikazivan kako prinosi žrtvene ponude koje se sastoje od papirusa i lotosa i dvije vaze, ili pak kako prinosi žrtvu </a:t>
            </a:r>
            <a:r>
              <a:rPr lang="hr-HR" dirty="0" err="1"/>
              <a:t>ljevanicu.Čvor</a:t>
            </a:r>
            <a:r>
              <a:rPr lang="hr-HR" dirty="0"/>
              <a:t> je simbol </a:t>
            </a:r>
            <a:r>
              <a:rPr lang="hr-HR" dirty="0" err="1"/>
              <a:t>Hapija</a:t>
            </a:r>
            <a:r>
              <a:rPr lang="hr-HR" dirty="0"/>
              <a:t> ujedinjenje Gornjeg i Donjeg Egipta.</a:t>
            </a:r>
          </a:p>
        </p:txBody>
      </p:sp>
    </p:spTree>
  </p:cSld>
  <p:clrMapOvr>
    <a:masterClrMapping/>
  </p:clrMapOvr>
  <p:transition>
    <p:zoom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NAROD</a:t>
            </a:r>
          </a:p>
        </p:txBody>
      </p:sp>
      <p:sp>
        <p:nvSpPr>
          <p:cNvPr id="3" name="Rezervirano mjesto sadržaja 2"/>
          <p:cNvSpPr>
            <a:spLocks noGrp="1"/>
          </p:cNvSpPr>
          <p:nvPr>
            <p:ph idx="1"/>
          </p:nvPr>
        </p:nvSpPr>
        <p:spPr/>
        <p:txBody>
          <a:bodyPr>
            <a:normAutofit fontScale="70000" lnSpcReduction="20000"/>
          </a:bodyPr>
          <a:lstStyle/>
          <a:p>
            <a:r>
              <a:rPr lang="vi-VN" dirty="0"/>
              <a:t>Pretpostavlja se da je olmečka kultura bila razvijena prije više od 3000 godina uz rijeku Coatzacoalcos (današnji Meksiko), na način sličan formiranju prvih civilizacija Starog svijeta uz rijeke Nil, Ind, Hoangho i Jangce.</a:t>
            </a:r>
          </a:p>
          <a:p>
            <a:r>
              <a:rPr lang="vi-VN" dirty="0"/>
              <a:t>Olmečka kultura poznavala je gumu, od toga joj i potječe ime. I danas uzbuđuje maštu i znatiželju znanstvenika zbog svoje začudne umjetnosti čiji su najpoznatiji element goleme kamene glave promjera 1-5-3.5 metara, teške od šest do čak 50 tona. Fascinantno oblikovane imajući u vidu da Olmeci nisu poznavali upotrebu metala, glave djeluju realistično - između ostalog i stoga što nisu rađene po istom obrascu, a likovi koje prikazuju fizički se poprilično razlikuju.</a:t>
            </a:r>
          </a:p>
          <a:p>
            <a:pPr>
              <a:buNone/>
            </a:pPr>
            <a:endParaRPr lang="hr-HR" dirty="0"/>
          </a:p>
        </p:txBody>
      </p:sp>
    </p:spTree>
  </p:cSld>
  <p:clrMapOvr>
    <a:masterClrMapping/>
  </p:clrMapOvr>
  <p:transition>
    <p:plus/>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dirty="0"/>
          </a:p>
        </p:txBody>
      </p:sp>
      <p:sp>
        <p:nvSpPr>
          <p:cNvPr id="3" name="Rezervirano mjesto sadržaja 2"/>
          <p:cNvSpPr>
            <a:spLocks noGrp="1"/>
          </p:cNvSpPr>
          <p:nvPr>
            <p:ph idx="1"/>
          </p:nvPr>
        </p:nvSpPr>
        <p:spPr/>
        <p:txBody>
          <a:bodyPr/>
          <a:lstStyle/>
          <a:p>
            <a:endParaRPr lang="hr-HR" dirty="0"/>
          </a:p>
        </p:txBody>
      </p:sp>
      <p:pic>
        <p:nvPicPr>
          <p:cNvPr id="4098" name="Picture 2" descr="C:\Users\User\Desktop\unname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ransition>
    <p:newsfla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HVALA NA PAŽNJI!</a:t>
            </a:r>
          </a:p>
        </p:txBody>
      </p:sp>
      <p:sp>
        <p:nvSpPr>
          <p:cNvPr id="3" name="Rezervirano mjesto sadržaja 2"/>
          <p:cNvSpPr>
            <a:spLocks noGrp="1"/>
          </p:cNvSpPr>
          <p:nvPr>
            <p:ph idx="1"/>
          </p:nvPr>
        </p:nvSpPr>
        <p:spPr/>
        <p:txBody>
          <a:bodyPr>
            <a:normAutofit/>
          </a:bodyPr>
          <a:lstStyle/>
          <a:p>
            <a:endParaRPr lang="hr-HR" dirty="0"/>
          </a:p>
        </p:txBody>
      </p:sp>
      <p:sp>
        <p:nvSpPr>
          <p:cNvPr id="10" name="Luk 9"/>
          <p:cNvSpPr/>
          <p:nvPr/>
        </p:nvSpPr>
        <p:spPr>
          <a:xfrm>
            <a:off x="3923928" y="4653136"/>
            <a:ext cx="1778496" cy="1346448"/>
          </a:xfrm>
          <a:prstGeom prst="arc">
            <a:avLst>
              <a:gd name="adj1" fmla="val 16355278"/>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hr-HR"/>
          </a:p>
        </p:txBody>
      </p:sp>
      <p:sp>
        <p:nvSpPr>
          <p:cNvPr id="14" name="Nasmiješeno lice 13"/>
          <p:cNvSpPr/>
          <p:nvPr/>
        </p:nvSpPr>
        <p:spPr>
          <a:xfrm>
            <a:off x="755576" y="1772816"/>
            <a:ext cx="5760640" cy="4392488"/>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ransition>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PODACI O NILU</a:t>
            </a:r>
          </a:p>
        </p:txBody>
      </p:sp>
      <p:sp>
        <p:nvSpPr>
          <p:cNvPr id="3" name="Rezervirano mjesto sadržaja 2"/>
          <p:cNvSpPr>
            <a:spLocks noGrp="1"/>
          </p:cNvSpPr>
          <p:nvPr>
            <p:ph idx="1"/>
          </p:nvPr>
        </p:nvSpPr>
        <p:spPr>
          <a:xfrm>
            <a:off x="0" y="1052736"/>
            <a:ext cx="8460432" cy="5805264"/>
          </a:xfrm>
        </p:spPr>
        <p:txBody>
          <a:bodyPr>
            <a:normAutofit fontScale="92500" lnSpcReduction="10000"/>
          </a:bodyPr>
          <a:lstStyle/>
          <a:p>
            <a:pPr>
              <a:buNone/>
            </a:pPr>
            <a:r>
              <a:rPr lang="hr-HR" dirty="0"/>
              <a:t>Duljina Nila je: 6,650 kilometara.</a:t>
            </a:r>
          </a:p>
          <a:p>
            <a:pPr>
              <a:buNone/>
            </a:pPr>
            <a:r>
              <a:rPr lang="hr-HR" dirty="0"/>
              <a:t>Nadmorska visina izvora je: 1,134 metra.</a:t>
            </a:r>
          </a:p>
          <a:p>
            <a:pPr>
              <a:buNone/>
            </a:pPr>
            <a:r>
              <a:rPr lang="hr-HR" dirty="0"/>
              <a:t>Prosječni </a:t>
            </a:r>
            <a:r>
              <a:rPr lang="hr-HR" dirty="0" err="1"/>
              <a:t>istjek</a:t>
            </a:r>
            <a:r>
              <a:rPr lang="hr-HR" dirty="0"/>
              <a:t> je: 2,830 metara 3/s.</a:t>
            </a:r>
          </a:p>
          <a:p>
            <a:pPr>
              <a:buNone/>
            </a:pPr>
            <a:r>
              <a:rPr lang="hr-HR" dirty="0"/>
              <a:t>Površina porječja je: 3.400.000 kilometara </a:t>
            </a:r>
          </a:p>
          <a:p>
            <a:pPr>
              <a:buNone/>
            </a:pPr>
            <a:r>
              <a:rPr lang="hr-HR" dirty="0"/>
              <a:t>kvadratnih.</a:t>
            </a:r>
          </a:p>
          <a:p>
            <a:pPr>
              <a:buNone/>
            </a:pPr>
            <a:r>
              <a:rPr lang="hr-HR" dirty="0"/>
              <a:t>Izvor je: Viktorijino jezero.</a:t>
            </a:r>
          </a:p>
          <a:p>
            <a:pPr>
              <a:buNone/>
            </a:pPr>
            <a:r>
              <a:rPr lang="hr-HR" dirty="0"/>
              <a:t>Ušće je: Delta Nila.</a:t>
            </a:r>
          </a:p>
          <a:p>
            <a:pPr>
              <a:buNone/>
            </a:pPr>
            <a:r>
              <a:rPr lang="hr-HR" dirty="0" err="1"/>
              <a:t>Priotoci</a:t>
            </a:r>
            <a:r>
              <a:rPr lang="hr-HR" dirty="0"/>
              <a:t> su: Bijeli Nil i Plavi Nil.</a:t>
            </a:r>
          </a:p>
          <a:p>
            <a:pPr>
              <a:buNone/>
            </a:pPr>
            <a:r>
              <a:rPr lang="hr-HR" dirty="0"/>
              <a:t>Države su: Uganda,Sudan i Egipat.</a:t>
            </a:r>
          </a:p>
          <a:p>
            <a:pPr>
              <a:buNone/>
            </a:pPr>
            <a:r>
              <a:rPr lang="hr-HR" dirty="0"/>
              <a:t>Gradovi su: Kartum i Kairo </a:t>
            </a:r>
            <a:r>
              <a:rPr lang="hr-HR" dirty="0" err="1"/>
              <a:t>Asuam</a:t>
            </a:r>
            <a:r>
              <a:rPr lang="hr-HR" dirty="0"/>
              <a:t>.</a:t>
            </a:r>
          </a:p>
          <a:p>
            <a:pPr>
              <a:buNone/>
            </a:pPr>
            <a:r>
              <a:rPr lang="hr-HR" dirty="0"/>
              <a:t>Ulijeva se u Sredozemno more.</a:t>
            </a:r>
          </a:p>
        </p:txBody>
      </p:sp>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BIJELI NIL</a:t>
            </a:r>
          </a:p>
        </p:txBody>
      </p:sp>
      <p:sp>
        <p:nvSpPr>
          <p:cNvPr id="3" name="Rezervirano mjesto sadržaja 2"/>
          <p:cNvSpPr>
            <a:spLocks noGrp="1"/>
          </p:cNvSpPr>
          <p:nvPr>
            <p:ph idx="1"/>
          </p:nvPr>
        </p:nvSpPr>
        <p:spPr/>
        <p:txBody>
          <a:bodyPr>
            <a:normAutofit fontScale="70000" lnSpcReduction="20000"/>
          </a:bodyPr>
          <a:lstStyle/>
          <a:p>
            <a:r>
              <a:rPr lang="vi-VN" dirty="0">
                <a:hlinkClick r:id="rId2" tooltip="Viktorijino jezero"/>
              </a:rPr>
              <a:t>Viktorijino jezero</a:t>
            </a:r>
            <a:r>
              <a:rPr lang="vi-VN" dirty="0"/>
              <a:t>, koje se nalazi između </a:t>
            </a:r>
            <a:r>
              <a:rPr lang="vi-VN" dirty="0">
                <a:hlinkClick r:id="rId3" tooltip="Uganda"/>
              </a:rPr>
              <a:t>Ugande</a:t>
            </a:r>
            <a:r>
              <a:rPr lang="vi-VN" dirty="0"/>
              <a:t>, </a:t>
            </a:r>
            <a:r>
              <a:rPr lang="vi-VN" dirty="0">
                <a:hlinkClick r:id="rId4" tooltip="Kenija"/>
              </a:rPr>
              <a:t>Kenije</a:t>
            </a:r>
            <a:r>
              <a:rPr lang="vi-VN" dirty="0"/>
              <a:t> i </a:t>
            </a:r>
            <a:r>
              <a:rPr lang="vi-VN" dirty="0">
                <a:hlinkClick r:id="rId5" tooltip="Tanzanija"/>
              </a:rPr>
              <a:t>Tanzanije</a:t>
            </a:r>
            <a:r>
              <a:rPr lang="vi-VN" dirty="0"/>
              <a:t>, smatra se izvorom Nila makar i u samo jezero utječu rijeke znatnih veličina iz ostalih velikih jezera Afrike. Ističe se najdalji odvojak rijeke </a:t>
            </a:r>
            <a:r>
              <a:rPr lang="vi-VN" dirty="0">
                <a:hlinkClick r:id="rId6" tooltip="Ruvyronza (stranica ne postoji)"/>
              </a:rPr>
              <a:t>Ruvyronza</a:t>
            </a:r>
            <a:r>
              <a:rPr lang="vi-VN" dirty="0"/>
              <a:t> u </a:t>
            </a:r>
            <a:r>
              <a:rPr lang="vi-VN" dirty="0">
                <a:hlinkClick r:id="rId7" tooltip="Burundi"/>
              </a:rPr>
              <a:t>Burundiju</a:t>
            </a:r>
            <a:r>
              <a:rPr lang="vi-VN" dirty="0"/>
              <a:t> koja je gornji Pritok rijeke </a:t>
            </a:r>
            <a:r>
              <a:rPr lang="vi-VN" dirty="0">
                <a:hlinkClick r:id="rId8" tooltip="Kagera"/>
              </a:rPr>
              <a:t>Kagera</a:t>
            </a:r>
            <a:r>
              <a:rPr lang="vi-VN" dirty="0"/>
              <a:t>. Kagera teče 690 km prije nego dosegne </a:t>
            </a:r>
            <a:r>
              <a:rPr lang="vi-VN" dirty="0">
                <a:hlinkClick r:id="rId2" tooltip="Viktorijino jezero"/>
              </a:rPr>
              <a:t>Viktorijino jezero</a:t>
            </a:r>
            <a:r>
              <a:rPr lang="vi-VN" dirty="0"/>
              <a:t>.</a:t>
            </a:r>
          </a:p>
          <a:p>
            <a:r>
              <a:rPr lang="vi-VN" dirty="0"/>
              <a:t>Po izlasku iz Viktorijinog jezera rijeka se naziva Viktorijin Nil. Teče dalje oko 500 km, Kroz jezero Kioga, dok ne dosegne Albertovo jezero. Nakon izlaska iz Albertovog jezera rijeka je poznata pod imenom Albertov Nil. Tada otječe u </a:t>
            </a:r>
            <a:r>
              <a:rPr lang="vi-VN" dirty="0">
                <a:hlinkClick r:id="rId9" tooltip="Sudan"/>
              </a:rPr>
              <a:t>Sudan</a:t>
            </a:r>
            <a:r>
              <a:rPr lang="vi-VN" dirty="0"/>
              <a:t>, gdje postaje poznata pod imenom Bahr el Džebel. Na stjecištu Bahr el Džebela s Bahr el Gazalom, rijekom koja je i sama duga 720 km, rijeka postaje poznata kao Bahr al Abjad, ili </a:t>
            </a:r>
            <a:r>
              <a:rPr lang="vi-VN" dirty="0">
                <a:hlinkClick r:id="rId10" tooltip="Bijeli Nil"/>
              </a:rPr>
              <a:t>Bijeli Nil</a:t>
            </a:r>
            <a:r>
              <a:rPr lang="vi-VN" dirty="0"/>
              <a:t>, po boji gline u njenim vodama. Od ove točke rijeka teče prema </a:t>
            </a:r>
            <a:r>
              <a:rPr lang="vi-VN" dirty="0">
                <a:hlinkClick r:id="rId11" tooltip="Kartum"/>
              </a:rPr>
              <a:t>Kartumu</a:t>
            </a:r>
            <a:r>
              <a:rPr lang="vi-VN" dirty="0"/>
              <a:t>.</a:t>
            </a:r>
          </a:p>
          <a:p>
            <a:pPr>
              <a:buNone/>
            </a:pPr>
            <a:endParaRPr lang="hr-HR"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PLAVI NIL</a:t>
            </a:r>
          </a:p>
        </p:txBody>
      </p:sp>
      <p:sp>
        <p:nvSpPr>
          <p:cNvPr id="3" name="Rezervirano mjesto sadržaja 2"/>
          <p:cNvSpPr>
            <a:spLocks noGrp="1"/>
          </p:cNvSpPr>
          <p:nvPr>
            <p:ph idx="1"/>
          </p:nvPr>
        </p:nvSpPr>
        <p:spPr>
          <a:xfrm>
            <a:off x="323528" y="1600200"/>
            <a:ext cx="7992888" cy="4565104"/>
          </a:xfrm>
        </p:spPr>
        <p:txBody>
          <a:bodyPr>
            <a:normAutofit fontScale="92500"/>
          </a:bodyPr>
          <a:lstStyle/>
          <a:p>
            <a:pPr>
              <a:buNone/>
            </a:pPr>
            <a:r>
              <a:rPr lang="hr-HR" dirty="0">
                <a:hlinkClick r:id="rId2" tooltip="Plavi Nil"/>
              </a:rPr>
              <a:t>Plavi Nil</a:t>
            </a:r>
            <a:r>
              <a:rPr lang="hr-HR" dirty="0"/>
              <a:t> (</a:t>
            </a:r>
            <a:r>
              <a:rPr lang="hr-HR" dirty="0" err="1"/>
              <a:t>Bahr</a:t>
            </a:r>
            <a:r>
              <a:rPr lang="hr-HR" dirty="0"/>
              <a:t> al </a:t>
            </a:r>
            <a:r>
              <a:rPr lang="hr-HR" dirty="0" err="1"/>
              <a:t>Azrak</a:t>
            </a:r>
            <a:r>
              <a:rPr lang="hr-HR" dirty="0"/>
              <a:t> u Sudanu, </a:t>
            </a:r>
            <a:r>
              <a:rPr lang="hr-HR" dirty="0" err="1"/>
              <a:t>Abaj</a:t>
            </a:r>
            <a:r>
              <a:rPr lang="hr-HR" dirty="0"/>
              <a:t> u Etiopiji) izvire iz </a:t>
            </a:r>
            <a:r>
              <a:rPr lang="hr-HR" dirty="0">
                <a:hlinkClick r:id="rId3" tooltip="Jezero Tana"/>
              </a:rPr>
              <a:t>jezera </a:t>
            </a:r>
            <a:r>
              <a:rPr lang="hr-HR" dirty="0" err="1">
                <a:hlinkClick r:id="rId3" tooltip="Jezero Tana"/>
              </a:rPr>
              <a:t>Tana</a:t>
            </a:r>
            <a:r>
              <a:rPr lang="hr-HR" dirty="0"/>
              <a:t> u Etiopskom gorju. Plavi nil teče oko 1.400 km do </a:t>
            </a:r>
            <a:r>
              <a:rPr lang="hr-HR" dirty="0">
                <a:hlinkClick r:id="rId4" tooltip="Kartum"/>
              </a:rPr>
              <a:t>Kartuma</a:t>
            </a:r>
            <a:r>
              <a:rPr lang="hr-HR" dirty="0"/>
              <a:t>, gdje se Plavi i Bijeli Nil spajaju i stvaraju “Nil.” Većina vode koju Nil nosi (oko 80-85%) dolazi iz </a:t>
            </a:r>
            <a:r>
              <a:rPr lang="hr-HR" dirty="0">
                <a:hlinkClick r:id="rId5" tooltip="Etiopija"/>
              </a:rPr>
              <a:t>Etiopije</a:t>
            </a:r>
            <a:r>
              <a:rPr lang="hr-HR" dirty="0"/>
              <a:t>, no veći dio vode prolazi koritom Nila samo ljeti kada na </a:t>
            </a:r>
            <a:r>
              <a:rPr lang="hr-HR" dirty="0">
                <a:hlinkClick r:id="rId6" tooltip="Etiopska visoravan"/>
              </a:rPr>
              <a:t>Etiopsku visoravan</a:t>
            </a:r>
            <a:r>
              <a:rPr lang="hr-HR" dirty="0"/>
              <a:t> padaju jake kiše. Ostatak godine velike rijeke u Etiopiji koje utječu u Nil nose vrlo malo vode ili su sasvim suhe.</a:t>
            </a:r>
          </a:p>
        </p:txBody>
      </p:sp>
    </p:spTree>
  </p:cSld>
  <p:clrMapOvr>
    <a:masterClrMapping/>
  </p:clrMapOvr>
  <p:transition>
    <p:pull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NIL</a:t>
            </a:r>
          </a:p>
        </p:txBody>
      </p:sp>
      <p:sp>
        <p:nvSpPr>
          <p:cNvPr id="3" name="Rezervirano mjesto sadržaja 2"/>
          <p:cNvSpPr>
            <a:spLocks noGrp="1"/>
          </p:cNvSpPr>
          <p:nvPr>
            <p:ph idx="1"/>
          </p:nvPr>
        </p:nvSpPr>
        <p:spPr/>
        <p:txBody>
          <a:bodyPr>
            <a:normAutofit fontScale="70000" lnSpcReduction="20000"/>
          </a:bodyPr>
          <a:lstStyle/>
          <a:p>
            <a:pPr>
              <a:buNone/>
            </a:pPr>
            <a:r>
              <a:rPr lang="hr-HR" dirty="0"/>
              <a:t>Nakon što se Plavi i Bijeli Nil spoje, jedino još rijeka </a:t>
            </a:r>
            <a:r>
              <a:rPr lang="hr-HR" dirty="0" err="1">
                <a:hlinkClick r:id="rId2" tooltip="Atbara (stranica ne postoji)"/>
              </a:rPr>
              <a:t>Atbara</a:t>
            </a:r>
            <a:r>
              <a:rPr lang="hr-HR" dirty="0"/>
              <a:t> znatnije doprinosi Nilu. Ona izvire u Etiopiji sjeverno od jezera </a:t>
            </a:r>
            <a:r>
              <a:rPr lang="hr-HR" dirty="0" err="1"/>
              <a:t>Tana</a:t>
            </a:r>
            <a:r>
              <a:rPr lang="hr-HR" dirty="0"/>
              <a:t> i duga je otprilike 800 km. Spaja se s Nilom oko 300 km nakon Kartuma, na otprilike pola njegovog puta prema moru. Od ove točke prema sjeveru Nil se smanjuje zbog isparavanja.</a:t>
            </a:r>
          </a:p>
          <a:p>
            <a:pPr>
              <a:buNone/>
            </a:pPr>
            <a:r>
              <a:rPr lang="hr-HR" dirty="0"/>
              <a:t>Nil u Sudanu poseban je iz dva razloga: 1) teče preko </a:t>
            </a:r>
            <a:r>
              <a:rPr lang="hr-HR" dirty="0">
                <a:hlinkClick r:id="rId3" tooltip="Slapovi Nila (stranica ne postoji)"/>
              </a:rPr>
              <a:t>6 skupina slapova</a:t>
            </a:r>
            <a:r>
              <a:rPr lang="hr-HR" dirty="0"/>
              <a:t>, od prve kod </a:t>
            </a:r>
            <a:r>
              <a:rPr lang="hr-HR" dirty="0" err="1"/>
              <a:t>Asuana</a:t>
            </a:r>
            <a:r>
              <a:rPr lang="hr-HR" dirty="0"/>
              <a:t> do šeste kod </a:t>
            </a:r>
            <a:r>
              <a:rPr lang="hr-HR" dirty="0" err="1"/>
              <a:t>Sabaloke</a:t>
            </a:r>
            <a:r>
              <a:rPr lang="hr-HR" dirty="0"/>
              <a:t> (sjeverno od Kartuma); i 2) okreće smjer velikim dijelom toka, teče natrag prema JZ da bi se opet okrenuo na sjever do mora. To je "Veliki riječni zavoj Nila."</a:t>
            </a:r>
          </a:p>
          <a:p>
            <a:pPr>
              <a:buNone/>
            </a:pPr>
            <a:r>
              <a:rPr lang="hr-HR" dirty="0"/>
              <a:t> </a:t>
            </a:r>
            <a:r>
              <a:rPr lang="hr-HR" dirty="0">
                <a:hlinkClick r:id="rId4" tooltip="Delta Nila"/>
              </a:rPr>
              <a:t>Delta Nila</a:t>
            </a:r>
            <a:r>
              <a:rPr lang="hr-HR" dirty="0"/>
              <a:t>, mjesto gdje se Nil ulijeva u Sredozemno more, je </a:t>
            </a:r>
            <a:r>
              <a:rPr lang="hr-HR" dirty="0">
                <a:hlinkClick r:id="rId5" tooltip="Eponim"/>
              </a:rPr>
              <a:t>eponim</a:t>
            </a:r>
            <a:r>
              <a:rPr lang="hr-HR" dirty="0"/>
              <a:t> svih riječnih delti svijeta. Bogati riječni mulj nošen na istok vodenim strujama poticao je ribolovnu industriju istočnog Sredozemlja, ili je barem tako bilo do izgradnje Asuanske brane.</a:t>
            </a:r>
          </a:p>
        </p:txBody>
      </p:sp>
    </p:spTree>
  </p:cSld>
  <p:clrMapOvr>
    <a:masterClrMapping/>
  </p:clrMapOvr>
  <p:transition>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POVIJEST NILA</a:t>
            </a:r>
          </a:p>
        </p:txBody>
      </p:sp>
      <p:sp>
        <p:nvSpPr>
          <p:cNvPr id="3" name="Rezervirano mjesto sadržaja 2"/>
          <p:cNvSpPr>
            <a:spLocks noGrp="1"/>
          </p:cNvSpPr>
          <p:nvPr>
            <p:ph idx="1"/>
          </p:nvPr>
        </p:nvSpPr>
        <p:spPr>
          <a:xfrm>
            <a:off x="0" y="1196752"/>
            <a:ext cx="9144000" cy="5661248"/>
          </a:xfrm>
        </p:spPr>
        <p:txBody>
          <a:bodyPr>
            <a:normAutofit fontScale="55000" lnSpcReduction="20000"/>
          </a:bodyPr>
          <a:lstStyle/>
          <a:p>
            <a:pPr>
              <a:buNone/>
            </a:pPr>
            <a:r>
              <a:rPr lang="hr-HR" dirty="0"/>
              <a:t>Nil (</a:t>
            </a:r>
            <a:r>
              <a:rPr lang="hr-HR" i="1" dirty="0" err="1"/>
              <a:t>iteru</a:t>
            </a:r>
            <a:r>
              <a:rPr lang="hr-HR" dirty="0"/>
              <a:t> na </a:t>
            </a:r>
            <a:r>
              <a:rPr lang="hr-HR" dirty="0">
                <a:hlinkClick r:id="rId2" tooltip="Egipatski jezik"/>
              </a:rPr>
              <a:t>staroegipatskom</a:t>
            </a:r>
            <a:r>
              <a:rPr lang="hr-HR" dirty="0"/>
              <a:t>) je davao život </a:t>
            </a:r>
            <a:r>
              <a:rPr lang="hr-HR" dirty="0">
                <a:hlinkClick r:id="rId3" tooltip="Stari Egipat"/>
              </a:rPr>
              <a:t>staroegipatskoj</a:t>
            </a:r>
            <a:r>
              <a:rPr lang="hr-HR" dirty="0"/>
              <a:t> civilizaciji, većina stanovništva i svi gradovi </a:t>
            </a:r>
            <a:r>
              <a:rPr lang="hr-HR" dirty="0">
                <a:hlinkClick r:id="rId4" tooltip="Egipat"/>
              </a:rPr>
              <a:t>Egipta</a:t>
            </a:r>
            <a:r>
              <a:rPr lang="hr-HR" dirty="0"/>
              <a:t> smješteni su uzduž doline Nila sjeverno od </a:t>
            </a:r>
            <a:r>
              <a:rPr lang="hr-HR" dirty="0" err="1">
                <a:hlinkClick r:id="rId5" tooltip="Asuan"/>
              </a:rPr>
              <a:t>Asuana</a:t>
            </a:r>
            <a:r>
              <a:rPr lang="hr-HR" dirty="0"/>
              <a:t>. Nil je bio žila kucavica egipatske kulture od </a:t>
            </a:r>
            <a:r>
              <a:rPr lang="hr-HR" dirty="0">
                <a:hlinkClick r:id="rId6" tooltip="Kameno doba"/>
              </a:rPr>
              <a:t>kamenog doba</a:t>
            </a:r>
            <a:r>
              <a:rPr lang="hr-HR" dirty="0"/>
              <a:t>. Klimatske promjene, ili možda pretjerana ispaša oko 8000 g.pr.Kr. isušile su pašnjake Egipatskih zemalja i stvorile </a:t>
            </a:r>
            <a:r>
              <a:rPr lang="hr-HR" dirty="0">
                <a:hlinkClick r:id="rId7" tooltip="Sahara"/>
              </a:rPr>
              <a:t>Saharu</a:t>
            </a:r>
            <a:r>
              <a:rPr lang="hr-HR" dirty="0"/>
              <a:t>. Plemena su prirodno selila prema rijeci, gdje se razvilo sjedilačko, </a:t>
            </a:r>
            <a:r>
              <a:rPr lang="hr-HR" dirty="0">
                <a:hlinkClick r:id="rId8" tooltip="Ratarstvo"/>
              </a:rPr>
              <a:t>ratarsko</a:t>
            </a:r>
            <a:r>
              <a:rPr lang="hr-HR" dirty="0"/>
              <a:t> </a:t>
            </a:r>
            <a:r>
              <a:rPr lang="hr-HR" dirty="0">
                <a:hlinkClick r:id="rId9" tooltip="Gospodarstvo"/>
              </a:rPr>
              <a:t>gospodarstvo</a:t>
            </a:r>
            <a:r>
              <a:rPr lang="hr-HR" dirty="0"/>
              <a:t>, i centraliziranije društvo.</a:t>
            </a:r>
            <a:r>
              <a:rPr lang="vi-VN" dirty="0">
                <a:hlinkClick r:id="rId10" tooltip="Kost iz Ishanga (stranica ne postoji)"/>
              </a:rPr>
              <a:t> Kost iz Ishanga</a:t>
            </a:r>
            <a:r>
              <a:rPr lang="vi-VN" dirty="0"/>
              <a:t>, najstariji otkriveni dokaz </a:t>
            </a:r>
            <a:r>
              <a:rPr lang="vi-VN" dirty="0">
                <a:hlinkClick r:id="rId11" tooltip="Mumifikacija (stranica ne postoji)"/>
              </a:rPr>
              <a:t>egipatske mumifikacije</a:t>
            </a:r>
            <a:r>
              <a:rPr lang="vi-VN" dirty="0"/>
              <a:t>, pronađena je uz jedan od manjih odvojaka rijeke Nil (blizu </a:t>
            </a:r>
            <a:r>
              <a:rPr lang="vi-VN" dirty="0">
                <a:hlinkClick r:id="rId12" tooltip="Jezero Edward (stranica ne postoji)"/>
              </a:rPr>
              <a:t>jezera Edward</a:t>
            </a:r>
            <a:r>
              <a:rPr lang="vi-VN" dirty="0"/>
              <a:t>, u sjeveroistočnom dijelu </a:t>
            </a:r>
            <a:r>
              <a:rPr lang="vi-VN" dirty="0">
                <a:hlinkClick r:id="rId13" tooltip="Demokratska Republika Kongo"/>
              </a:rPr>
              <a:t>Konga</a:t>
            </a:r>
            <a:r>
              <a:rPr lang="vi-VN" dirty="0"/>
              <a:t>. Starost joj je procijenjena na </a:t>
            </a:r>
            <a:r>
              <a:rPr lang="vi-VN" dirty="0">
                <a:hlinkClick r:id="rId14" tooltip="Gornji paleolitik"/>
              </a:rPr>
              <a:t>20.000 g. pr. Kr.</a:t>
            </a:r>
            <a:r>
              <a:rPr lang="hr-HR" dirty="0"/>
              <a:t> Usprkos pokušajima </a:t>
            </a:r>
            <a:r>
              <a:rPr lang="hr-HR" dirty="0">
                <a:hlinkClick r:id="rId15" tooltip="Grčka"/>
              </a:rPr>
              <a:t>Grka</a:t>
            </a:r>
            <a:r>
              <a:rPr lang="hr-HR" dirty="0"/>
              <a:t> i </a:t>
            </a:r>
            <a:r>
              <a:rPr lang="hr-HR" dirty="0">
                <a:hlinkClick r:id="rId16" tooltip="Rim"/>
              </a:rPr>
              <a:t>Rimljana</a:t>
            </a:r>
            <a:r>
              <a:rPr lang="hr-HR" dirty="0"/>
              <a:t> koji se nisu uspjeli probiti dalje od </a:t>
            </a:r>
            <a:r>
              <a:rPr lang="hr-HR" dirty="0" err="1">
                <a:hlinkClick r:id="rId17" tooltip="Sudd (stranica ne postoji)"/>
              </a:rPr>
              <a:t>Sudda</a:t>
            </a:r>
            <a:r>
              <a:rPr lang="hr-HR" dirty="0"/>
              <a:t>, izvor Nila ostao je neotkriven do 19. stoljeća. Tada je </a:t>
            </a:r>
            <a:r>
              <a:rPr lang="hr-HR" dirty="0" err="1">
                <a:hlinkClick r:id="rId18" tooltip="John Hanning Speke (stranica ne postoji)"/>
              </a:rPr>
              <a:t>John</a:t>
            </a:r>
            <a:r>
              <a:rPr lang="hr-HR" dirty="0">
                <a:hlinkClick r:id="rId18" tooltip="John Hanning Speke (stranica ne postoji)"/>
              </a:rPr>
              <a:t> </a:t>
            </a:r>
            <a:r>
              <a:rPr lang="hr-HR" dirty="0" err="1">
                <a:hlinkClick r:id="rId18" tooltip="John Hanning Speke (stranica ne postoji)"/>
              </a:rPr>
              <a:t>Hanning</a:t>
            </a:r>
            <a:r>
              <a:rPr lang="hr-HR" dirty="0">
                <a:hlinkClick r:id="rId18" tooltip="John Hanning Speke (stranica ne postoji)"/>
              </a:rPr>
              <a:t> </a:t>
            </a:r>
            <a:r>
              <a:rPr lang="hr-HR" dirty="0" err="1">
                <a:hlinkClick r:id="rId18" tooltip="John Hanning Speke (stranica ne postoji)"/>
              </a:rPr>
              <a:t>Speke</a:t>
            </a:r>
            <a:r>
              <a:rPr lang="hr-HR" dirty="0"/>
              <a:t> prvi prepoznao </a:t>
            </a:r>
            <a:r>
              <a:rPr lang="hr-HR" dirty="0">
                <a:hlinkClick r:id="rId19" tooltip="Viktorijino jezero"/>
              </a:rPr>
              <a:t>Viktorijino </a:t>
            </a:r>
            <a:r>
              <a:rPr lang="hr-HR" dirty="0" err="1">
                <a:hlinkClick r:id="rId19" tooltip="Viktorijino jezero"/>
              </a:rPr>
              <a:t>jezero</a:t>
            </a:r>
            <a:r>
              <a:rPr lang="hr-HR" dirty="0" err="1"/>
              <a:t>kao</a:t>
            </a:r>
            <a:r>
              <a:rPr lang="hr-HR" dirty="0"/>
              <a:t> izvor Nila. Razne su prijašnje ekspedicije još od drevnih vremena propale u pokušaju otkrivanja izvora rijeke. Zbog toga se klasičnim rimskim i helenističkim prikazima Nil prikazuje kao muški bog kojemu su lice i glava sakriveni zavjesama. </a:t>
            </a:r>
            <a:r>
              <a:rPr lang="hr-HR" dirty="0" err="1"/>
              <a:t>Speke</a:t>
            </a:r>
            <a:r>
              <a:rPr lang="hr-HR" dirty="0"/>
              <a:t> je sudjelovao u ekspediciji 1856.-1858. koju je vodio </a:t>
            </a:r>
            <a:r>
              <a:rPr lang="hr-HR" dirty="0">
                <a:hlinkClick r:id="rId20" tooltip="Richard Francis Burton (stranica ne postoji)"/>
              </a:rPr>
              <a:t>Richard </a:t>
            </a:r>
            <a:r>
              <a:rPr lang="hr-HR" dirty="0" err="1">
                <a:hlinkClick r:id="rId20" tooltip="Richard Francis Burton (stranica ne postoji)"/>
              </a:rPr>
              <a:t>Francis</a:t>
            </a:r>
            <a:r>
              <a:rPr lang="hr-HR" dirty="0">
                <a:hlinkClick r:id="rId20" tooltip="Richard Francis Burton (stranica ne postoji)"/>
              </a:rPr>
              <a:t> Burton</a:t>
            </a:r>
            <a:r>
              <a:rPr lang="hr-HR" dirty="0"/>
              <a:t>. </a:t>
            </a:r>
            <a:r>
              <a:rPr lang="hr-HR" dirty="0" err="1"/>
              <a:t>Barton</a:t>
            </a:r>
            <a:r>
              <a:rPr lang="hr-HR" dirty="0"/>
              <a:t> je namjeravao pronaći izvor Nila ulazeći u Afriku iz Dar-</a:t>
            </a:r>
            <a:r>
              <a:rPr lang="hr-HR" dirty="0" err="1"/>
              <a:t>Es</a:t>
            </a:r>
            <a:r>
              <a:rPr lang="hr-HR" dirty="0"/>
              <a:t>-</a:t>
            </a:r>
            <a:r>
              <a:rPr lang="hr-HR" dirty="0" err="1"/>
              <a:t>Salaama</a:t>
            </a:r>
            <a:r>
              <a:rPr lang="hr-HR" dirty="0"/>
              <a:t> (današnja </a:t>
            </a:r>
            <a:r>
              <a:rPr lang="hr-HR" dirty="0" err="1"/>
              <a:t>Tanzania</a:t>
            </a:r>
            <a:r>
              <a:rPr lang="hr-HR" dirty="0"/>
              <a:t>). Bio je uvjeren da je izvor </a:t>
            </a:r>
            <a:r>
              <a:rPr lang="hr-HR" dirty="0">
                <a:hlinkClick r:id="rId21" tooltip="Jezero Tanganjika"/>
              </a:rPr>
              <a:t>jezero Tanganjika</a:t>
            </a:r>
            <a:r>
              <a:rPr lang="hr-HR" dirty="0"/>
              <a:t>, no </a:t>
            </a:r>
            <a:r>
              <a:rPr lang="hr-HR" dirty="0" err="1"/>
              <a:t>Speke</a:t>
            </a:r>
            <a:r>
              <a:rPr lang="hr-HR" dirty="0"/>
              <a:t> je bio taj koji je, ostavivši bolesnog Burtona iza sebe, pronašao veliku vodenu površinu koja je danas poznata kao </a:t>
            </a:r>
            <a:r>
              <a:rPr lang="hr-HR" dirty="0">
                <a:hlinkClick r:id="rId19" tooltip="Viktorijino jezero"/>
              </a:rPr>
              <a:t>Viktorijino jezero</a:t>
            </a:r>
            <a:r>
              <a:rPr lang="hr-HR" dirty="0"/>
              <a:t>. </a:t>
            </a:r>
            <a:r>
              <a:rPr lang="hr-HR" dirty="0" err="1"/>
              <a:t>Speke</a:t>
            </a:r>
            <a:r>
              <a:rPr lang="hr-HR" dirty="0"/>
              <a:t> se uvjerio da je baš ta vodena površina pravi izvor rijeke Nil. </a:t>
            </a:r>
            <a:r>
              <a:rPr lang="hr-HR" dirty="0" err="1"/>
              <a:t>Speke</a:t>
            </a:r>
            <a:r>
              <a:rPr lang="hr-HR" dirty="0"/>
              <a:t> je sudjelovao u ekspediciji 1856.-1858. koju je vodio </a:t>
            </a:r>
            <a:r>
              <a:rPr lang="hr-HR" dirty="0">
                <a:hlinkClick r:id="rId20" tooltip="Richard Francis Burton (stranica ne postoji)"/>
              </a:rPr>
              <a:t>Richard </a:t>
            </a:r>
            <a:r>
              <a:rPr lang="hr-HR" dirty="0" err="1">
                <a:hlinkClick r:id="rId20" tooltip="Richard Francis Burton (stranica ne postoji)"/>
              </a:rPr>
              <a:t>Francis</a:t>
            </a:r>
            <a:r>
              <a:rPr lang="hr-HR" dirty="0">
                <a:hlinkClick r:id="rId20" tooltip="Richard Francis Burton (stranica ne postoji)"/>
              </a:rPr>
              <a:t> Burton</a:t>
            </a:r>
            <a:r>
              <a:rPr lang="hr-HR" dirty="0"/>
              <a:t>. </a:t>
            </a:r>
            <a:r>
              <a:rPr lang="hr-HR" dirty="0" err="1"/>
              <a:t>Barton</a:t>
            </a:r>
            <a:r>
              <a:rPr lang="hr-HR" dirty="0"/>
              <a:t> je namjeravao pronaći izvor Nila ulazeći u Afriku iz Dar-</a:t>
            </a:r>
            <a:r>
              <a:rPr lang="hr-HR" dirty="0" err="1"/>
              <a:t>Es</a:t>
            </a:r>
            <a:r>
              <a:rPr lang="hr-HR" dirty="0"/>
              <a:t>-</a:t>
            </a:r>
            <a:r>
              <a:rPr lang="hr-HR" dirty="0" err="1"/>
              <a:t>Salaama</a:t>
            </a:r>
            <a:r>
              <a:rPr lang="hr-HR" dirty="0"/>
              <a:t> (današnja </a:t>
            </a:r>
            <a:r>
              <a:rPr lang="hr-HR" dirty="0" err="1"/>
              <a:t>Tanzania</a:t>
            </a:r>
            <a:r>
              <a:rPr lang="hr-HR" dirty="0"/>
              <a:t>). Bio je uvjeren da je izvor </a:t>
            </a:r>
            <a:r>
              <a:rPr lang="hr-HR" dirty="0">
                <a:hlinkClick r:id="rId21" tooltip="Jezero Tanganjika"/>
              </a:rPr>
              <a:t>jezero Tanganjika</a:t>
            </a:r>
            <a:r>
              <a:rPr lang="hr-HR" dirty="0"/>
              <a:t>, no </a:t>
            </a:r>
            <a:r>
              <a:rPr lang="hr-HR" dirty="0" err="1"/>
              <a:t>Speke</a:t>
            </a:r>
            <a:r>
              <a:rPr lang="hr-HR" dirty="0"/>
              <a:t> je bio taj koji je, ostavivši bolesnog Burtona iza sebe, pronašao veliku vodenu površinu koja je danas poznata kao </a:t>
            </a:r>
            <a:r>
              <a:rPr lang="hr-HR" dirty="0">
                <a:hlinkClick r:id="rId19" tooltip="Viktorijino jezero"/>
              </a:rPr>
              <a:t>Viktorijino jezero</a:t>
            </a:r>
            <a:r>
              <a:rPr lang="hr-HR" dirty="0"/>
              <a:t>. </a:t>
            </a:r>
            <a:r>
              <a:rPr lang="hr-HR" dirty="0" err="1"/>
              <a:t>Speke</a:t>
            </a:r>
            <a:r>
              <a:rPr lang="hr-HR" dirty="0"/>
              <a:t> se uvjerio da je baš ta vodena površina pravi izvor rijeke Nil.</a:t>
            </a:r>
          </a:p>
        </p:txBody>
      </p:sp>
    </p:spTree>
  </p:cSld>
  <p:clrMapOvr>
    <a:masterClrMapping/>
  </p:clrMapOvr>
  <p:transition>
    <p:strips/>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NASTAVAK POVIJESTI NILA</a:t>
            </a:r>
          </a:p>
        </p:txBody>
      </p:sp>
      <p:sp>
        <p:nvSpPr>
          <p:cNvPr id="3" name="Rezervirano mjesto sadržaja 2"/>
          <p:cNvSpPr>
            <a:spLocks noGrp="1"/>
          </p:cNvSpPr>
          <p:nvPr>
            <p:ph idx="1"/>
          </p:nvPr>
        </p:nvSpPr>
        <p:spPr/>
        <p:txBody>
          <a:bodyPr>
            <a:normAutofit fontScale="77500" lnSpcReduction="20000"/>
          </a:bodyPr>
          <a:lstStyle/>
          <a:p>
            <a:pPr>
              <a:buNone/>
            </a:pPr>
            <a:r>
              <a:rPr lang="hr-HR" dirty="0" err="1"/>
              <a:t>Speke</a:t>
            </a:r>
            <a:r>
              <a:rPr lang="hr-HR" dirty="0"/>
              <a:t> je sudjelovao u ekspediciji 1856.-1858. koju je vodio </a:t>
            </a:r>
            <a:r>
              <a:rPr lang="hr-HR" dirty="0">
                <a:hlinkClick r:id="rId2" tooltip="Richard Francis Burton (stranica ne postoji)"/>
              </a:rPr>
              <a:t>Richard </a:t>
            </a:r>
            <a:r>
              <a:rPr lang="hr-HR" dirty="0" err="1">
                <a:hlinkClick r:id="rId2" tooltip="Richard Francis Burton (stranica ne postoji)"/>
              </a:rPr>
              <a:t>Francis</a:t>
            </a:r>
            <a:r>
              <a:rPr lang="hr-HR" dirty="0">
                <a:hlinkClick r:id="rId2" tooltip="Richard Francis Burton (stranica ne postoji)"/>
              </a:rPr>
              <a:t> Burton</a:t>
            </a:r>
            <a:r>
              <a:rPr lang="hr-HR" dirty="0"/>
              <a:t>. </a:t>
            </a:r>
            <a:r>
              <a:rPr lang="hr-HR" dirty="0" err="1"/>
              <a:t>Barton</a:t>
            </a:r>
            <a:r>
              <a:rPr lang="hr-HR" dirty="0"/>
              <a:t> je namjeravao pronaći izvor Nila ulazeći u Afriku iz Dar-</a:t>
            </a:r>
            <a:r>
              <a:rPr lang="hr-HR" dirty="0" err="1"/>
              <a:t>Es</a:t>
            </a:r>
            <a:r>
              <a:rPr lang="hr-HR" dirty="0"/>
              <a:t>-</a:t>
            </a:r>
            <a:r>
              <a:rPr lang="hr-HR" dirty="0" err="1"/>
              <a:t>Salaama</a:t>
            </a:r>
            <a:r>
              <a:rPr lang="hr-HR" dirty="0"/>
              <a:t> (današnja </a:t>
            </a:r>
            <a:r>
              <a:rPr lang="hr-HR" dirty="0" err="1"/>
              <a:t>Tanzania</a:t>
            </a:r>
            <a:r>
              <a:rPr lang="hr-HR" dirty="0"/>
              <a:t>). Bio je uvjeren da je izvor </a:t>
            </a:r>
            <a:r>
              <a:rPr lang="hr-HR" dirty="0">
                <a:hlinkClick r:id="rId3" tooltip="Jezero Tanganjika"/>
              </a:rPr>
              <a:t>jezero Tanganjika</a:t>
            </a:r>
            <a:r>
              <a:rPr lang="hr-HR" dirty="0"/>
              <a:t>, no </a:t>
            </a:r>
            <a:r>
              <a:rPr lang="hr-HR" dirty="0" err="1"/>
              <a:t>Speke</a:t>
            </a:r>
            <a:r>
              <a:rPr lang="hr-HR" dirty="0"/>
              <a:t> je bio taj koji je, ostavivši bolesnog Burtona iza sebe, pronašao veliku vodenu površinu koja je danas poznata kao </a:t>
            </a:r>
            <a:r>
              <a:rPr lang="hr-HR" dirty="0">
                <a:hlinkClick r:id="rId4" tooltip="Viktorijino jezero"/>
              </a:rPr>
              <a:t>Viktorijino jezero</a:t>
            </a:r>
            <a:r>
              <a:rPr lang="hr-HR" dirty="0"/>
              <a:t>. </a:t>
            </a:r>
            <a:r>
              <a:rPr lang="hr-HR" dirty="0" err="1"/>
              <a:t>Speke</a:t>
            </a:r>
            <a:r>
              <a:rPr lang="hr-HR" dirty="0"/>
              <a:t> se uvjerio da je baš ta vodena površina pravi izvor rijeke Nil. Nil se koristio, i još se koristi, za transport roba duž njegovog toka. Posebno zato što zimski vjetrovi u ovom području pušu uz rijeku, brodovi su mogli putovati uzvodno koristeći jedra, a nizvodno koristeći tok rijeke. Iako većina Egipćana još uvijek živi u dolini Nila, izgradnja Asuanske brane značila je kraj poplava i donošenja plodnog riječnog mulja.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POPLAVE NILA</a:t>
            </a:r>
          </a:p>
        </p:txBody>
      </p:sp>
      <p:sp>
        <p:nvSpPr>
          <p:cNvPr id="3" name="Rezervirano mjesto sadržaja 2"/>
          <p:cNvSpPr>
            <a:spLocks noGrp="1"/>
          </p:cNvSpPr>
          <p:nvPr>
            <p:ph idx="1"/>
          </p:nvPr>
        </p:nvSpPr>
        <p:spPr/>
        <p:txBody>
          <a:bodyPr>
            <a:normAutofit fontScale="55000" lnSpcReduction="20000"/>
          </a:bodyPr>
          <a:lstStyle/>
          <a:p>
            <a:r>
              <a:rPr lang="vi-VN" dirty="0"/>
              <a:t>Godišnji ciklus Nila bio je izuzetno važan u životima drevnih Egipćana. Nil se 'tajanstveno' ali predvidljivo podizao svakog ljeta i obogaćivao zemlju, bez kiše i u najtoplije doba godine. Dobra poplava i Egiptu je bilo osigurano obilje, slabija poplava ili prejaka poplava značile su da će Egipat patiti.</a:t>
            </a:r>
          </a:p>
          <a:p>
            <a:r>
              <a:rPr lang="vi-VN" dirty="0"/>
              <a:t>Tajna godišnjeg ciklusa stvarala je strahopoštovanje i poticala obožavanje, te bilježenje povijesti nilskih poplava, predviđanja kada bi Nil trebao poplaviti te položaj ratarskih parcela nakon povlačenja vode. Sve to je potaklo stvaranje prvog znanstvenog instrumenta </a:t>
            </a:r>
            <a:r>
              <a:rPr lang="vi-VN" dirty="0">
                <a:hlinkClick r:id="rId2" tooltip="Nilometar (stranica ne postoji)"/>
              </a:rPr>
              <a:t>Nilometra</a:t>
            </a:r>
            <a:r>
              <a:rPr lang="vi-VN" dirty="0"/>
              <a:t>, astronomije, i zemljomjerstva. Zabrinutost starih Egipćana zbog dobro poplave bila je sasvim opravdana. Izostanak poplava i općenito niska razina rijeke smatra se razlogom propasti starog kraljevstva prije oko 4200 godina. Ta je zabrinutost zabilježena u </a:t>
            </a:r>
            <a:r>
              <a:rPr lang="vi-VN" dirty="0">
                <a:hlinkClick r:id="rId3" tooltip="Biblija"/>
              </a:rPr>
              <a:t>Bibliji</a:t>
            </a:r>
            <a:r>
              <a:rPr lang="vi-VN" dirty="0"/>
              <a:t>, gdje Josip pravilno tumači da se faraonovi snovi o 7 godina obilja i 7 godina siromaštva odnose na dobro pa zatim loše poplave Nila.</a:t>
            </a:r>
          </a:p>
          <a:p>
            <a:r>
              <a:rPr lang="vi-VN" dirty="0"/>
              <a:t>U bližoj povijesti 1980-ih dogodila se suša koja je uzrokovala glad u Etiopiji i Sudanu, ali Egipat je bio zaštićen zbog vode u jezeru Nasser.</a:t>
            </a:r>
          </a:p>
          <a:p>
            <a:pPr>
              <a:buNone/>
            </a:pPr>
            <a:endParaRPr lang="hr-HR" dirty="0"/>
          </a:p>
        </p:txBody>
      </p:sp>
    </p:spTree>
  </p:cSld>
  <p:clrMapOvr>
    <a:masterClrMapping/>
  </p:clrMapOvr>
  <p:transition>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SLIKE RIJEKE NILA</a:t>
            </a:r>
          </a:p>
        </p:txBody>
      </p:sp>
      <p:sp>
        <p:nvSpPr>
          <p:cNvPr id="3" name="Rezervirano mjesto sadržaja 2"/>
          <p:cNvSpPr>
            <a:spLocks noGrp="1"/>
          </p:cNvSpPr>
          <p:nvPr>
            <p:ph idx="1"/>
          </p:nvPr>
        </p:nvSpPr>
        <p:spPr/>
        <p:txBody>
          <a:bodyPr/>
          <a:lstStyle/>
          <a:p>
            <a:endParaRPr lang="hr-HR" dirty="0"/>
          </a:p>
        </p:txBody>
      </p:sp>
      <p:pic>
        <p:nvPicPr>
          <p:cNvPr id="2050" name="Picture 2" descr="C:\Users\User\Desktop\images.jpg"/>
          <p:cNvPicPr>
            <a:picLocks noChangeAspect="1" noChangeArrowheads="1"/>
          </p:cNvPicPr>
          <p:nvPr/>
        </p:nvPicPr>
        <p:blipFill>
          <a:blip r:embed="rId2" cstate="print"/>
          <a:srcRect/>
          <a:stretch>
            <a:fillRect/>
          </a:stretch>
        </p:blipFill>
        <p:spPr bwMode="auto">
          <a:xfrm>
            <a:off x="539552" y="2276872"/>
            <a:ext cx="4095504" cy="3384376"/>
          </a:xfrm>
          <a:prstGeom prst="rect">
            <a:avLst/>
          </a:prstGeom>
          <a:noFill/>
        </p:spPr>
      </p:pic>
      <p:pic>
        <p:nvPicPr>
          <p:cNvPr id="2051" name="Picture 3" descr="C:\Users\User\Desktop\images (1).jpg"/>
          <p:cNvPicPr>
            <a:picLocks noChangeAspect="1" noChangeArrowheads="1"/>
          </p:cNvPicPr>
          <p:nvPr/>
        </p:nvPicPr>
        <p:blipFill>
          <a:blip r:embed="rId3" cstate="print"/>
          <a:srcRect/>
          <a:stretch>
            <a:fillRect/>
          </a:stretch>
        </p:blipFill>
        <p:spPr bwMode="auto">
          <a:xfrm>
            <a:off x="4860032" y="2276872"/>
            <a:ext cx="3744415" cy="3384376"/>
          </a:xfrm>
          <a:prstGeom prst="rect">
            <a:avLst/>
          </a:prstGeom>
          <a:noFill/>
        </p:spPr>
      </p:pic>
    </p:spTree>
  </p:cSld>
  <p:clrMapOvr>
    <a:masterClrMapping/>
  </p:clrMapOvr>
  <p:transition>
    <p:randomBar dir="vert"/>
  </p:transition>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TotalTime>
  <Words>552</Words>
  <Application>Microsoft Office PowerPoint</Application>
  <PresentationFormat>On-screen Show (4:3)</PresentationFormat>
  <Paragraphs>39</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tema</vt:lpstr>
      <vt:lpstr>RIJEKA NIL</vt:lpstr>
      <vt:lpstr>PODACI O NILU</vt:lpstr>
      <vt:lpstr>BIJELI NIL</vt:lpstr>
      <vt:lpstr>PLAVI NIL</vt:lpstr>
      <vt:lpstr>NIL</vt:lpstr>
      <vt:lpstr>POVIJEST NILA</vt:lpstr>
      <vt:lpstr>NASTAVAK POVIJESTI NILA</vt:lpstr>
      <vt:lpstr>POPLAVE NILA</vt:lpstr>
      <vt:lpstr>SLIKE RIJEKE NILA</vt:lpstr>
      <vt:lpstr>JOŠ NEKE SLIKE NILA</vt:lpstr>
      <vt:lpstr>BOG NILA</vt:lpstr>
      <vt:lpstr>NAROD</vt:lpstr>
      <vt:lpstr>PowerPoint Presentation</vt:lpstr>
      <vt:lpstr>HVALA NA PAŽNJI!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RIJEKA NIL</dc:title>
  <dc:creator>User</dc:creator>
  <cp:lastModifiedBy>Tomislav Oštarić</cp:lastModifiedBy>
  <cp:revision>23</cp:revision>
  <dcterms:created xsi:type="dcterms:W3CDTF">2018-02-19T15:14:02Z</dcterms:created>
  <dcterms:modified xsi:type="dcterms:W3CDTF">2018-04-22T16:47:17Z</dcterms:modified>
</cp:coreProperties>
</file>