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557DD28-5F1B-41B6-BB7D-7B59209230C0}" type="datetimeFigureOut">
              <a:rPr lang="hr-HR" smtClean="0"/>
              <a:t>24.4.2018.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081F110-F44C-49FE-891A-06CB3C7A0C7D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hr.wikipedia.org/wiki/Bog" TargetMode="External"/><Relationship Id="rId7" Type="http://schemas.openxmlformats.org/officeDocument/2006/relationships/hyperlink" Target="https://hr.wikipedia.org/wiki/Mjesec" TargetMode="External"/><Relationship Id="rId2" Type="http://schemas.openxmlformats.org/officeDocument/2006/relationships/hyperlink" Target="https://hr.wikipedia.org/wiki/Drevna_Mezopotami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Sunce" TargetMode="External"/><Relationship Id="rId5" Type="http://schemas.openxmlformats.org/officeDocument/2006/relationships/hyperlink" Target="https://hr.wikipedia.org/wiki/Magija" TargetMode="External"/><Relationship Id="rId4" Type="http://schemas.openxmlformats.org/officeDocument/2006/relationships/hyperlink" Target="https://hr.wikipedia.org/wiki/Tote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6000" dirty="0" smtClean="0">
                <a:latin typeface="Algerian" pitchFamily="82" charset="0"/>
              </a:rPr>
              <a:t>mezopotamija</a:t>
            </a:r>
            <a:endParaRPr lang="hr-HR" sz="60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hr-HR" dirty="0" smtClean="0">
                <a:solidFill>
                  <a:schemeClr val="tx1"/>
                </a:solidFill>
                <a:latin typeface="Algerian" pitchFamily="82" charset="0"/>
              </a:rPr>
              <a:t>Anita barbariĆ</a:t>
            </a:r>
          </a:p>
          <a:p>
            <a:pPr algn="r"/>
            <a:r>
              <a:rPr lang="hr-HR" dirty="0" smtClean="0">
                <a:solidFill>
                  <a:schemeClr val="tx1"/>
                </a:solidFill>
                <a:latin typeface="Algerian" pitchFamily="82" charset="0"/>
              </a:rPr>
              <a:t>Judita štimac</a:t>
            </a:r>
          </a:p>
          <a:p>
            <a:pPr algn="r"/>
            <a:r>
              <a:rPr lang="hr-HR" dirty="0" smtClean="0">
                <a:solidFill>
                  <a:schemeClr val="tx1"/>
                </a:solidFill>
                <a:latin typeface="Algerian" pitchFamily="82" charset="0"/>
              </a:rPr>
              <a:t>5.a</a:t>
            </a:r>
            <a:endParaRPr lang="hr-HR" dirty="0">
              <a:solidFill>
                <a:schemeClr val="tx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6600" dirty="0" smtClean="0"/>
              <a:t>POLOŽAJ</a:t>
            </a:r>
            <a:endParaRPr lang="hr-HR" sz="6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latin typeface="Algerian" pitchFamily="82" charset="0"/>
              </a:rPr>
              <a:t>MEZOPOTAMIJA=MEĐURJEČJE</a:t>
            </a:r>
          </a:p>
          <a:p>
            <a:pPr>
              <a:buNone/>
            </a:pPr>
            <a:r>
              <a:rPr lang="hr-HR" dirty="0" smtClean="0">
                <a:latin typeface="Algerian" pitchFamily="82" charset="0"/>
              </a:rPr>
              <a:t>IzmeĐU RIJEKA EUFRAT I TIGRIS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</a:t>
            </a:r>
            <a:r>
              <a:rPr lang="hr-HR" dirty="0" smtClean="0"/>
              <a:t>            </a:t>
            </a:r>
            <a:r>
              <a:rPr lang="hr-HR" b="1" dirty="0" smtClean="0"/>
              <a:t>Poplave,plodni</a:t>
            </a:r>
            <a:r>
              <a:rPr lang="hr-HR" dirty="0" smtClean="0"/>
              <a:t> mulj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              Sustav kanala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Down Arrow 3"/>
          <p:cNvSpPr/>
          <p:nvPr/>
        </p:nvSpPr>
        <p:spPr>
          <a:xfrm>
            <a:off x="3059832" y="2780928"/>
            <a:ext cx="64807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/>
          </a:p>
          <a:p>
            <a:pPr algn="ctr"/>
            <a:endParaRPr lang="hr-HR" dirty="0"/>
          </a:p>
          <a:p>
            <a:pPr algn="ctr"/>
            <a:endParaRPr lang="hr-HR" dirty="0" smtClean="0"/>
          </a:p>
          <a:p>
            <a:pPr algn="ctr"/>
            <a:endParaRPr lang="hr-HR" dirty="0">
              <a:solidFill>
                <a:schemeClr val="tx1"/>
              </a:solidFill>
            </a:endParaRPr>
          </a:p>
          <a:p>
            <a:pPr algn="ctr"/>
            <a:endParaRPr lang="hr-HR" dirty="0" smtClean="0">
              <a:solidFill>
                <a:schemeClr val="tx1"/>
              </a:solidFill>
            </a:endParaRPr>
          </a:p>
          <a:p>
            <a:pPr algn="ctr"/>
            <a:endParaRPr lang="hr-HR" dirty="0" smtClean="0">
              <a:solidFill>
                <a:schemeClr val="tx1"/>
              </a:solidFill>
            </a:endParaRPr>
          </a:p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203848" y="3861048"/>
            <a:ext cx="64807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051" name="Picture 3" descr="C:\Users\Tezza\Desktop\Asirsko_kraljestv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36912"/>
            <a:ext cx="3995936" cy="42210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umjetnost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z="2000" dirty="0" smtClean="0"/>
              <a:t>Umjetnost drevne Mezopotamije čine umjetnička djela koja su nastala na području Mezopotamije od 3500. g. pr. Krista do 330. g. pr. Krista. To su djela naroda Sumerana, Akađana, Babilonaca, Asiraca i Perzijanaca</a:t>
            </a:r>
            <a:endParaRPr lang="hr-HR" sz="2000" dirty="0" smtClean="0"/>
          </a:p>
          <a:p>
            <a:endParaRPr lang="hr-HR" dirty="0" smtClean="0"/>
          </a:p>
          <a:p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3075" name="Picture 3" descr="C:\Users\Tezza\Desktop\220px-Babylon_reli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708920"/>
            <a:ext cx="3024336" cy="3380606"/>
          </a:xfrm>
          <a:prstGeom prst="rect">
            <a:avLst/>
          </a:prstGeom>
          <a:noFill/>
        </p:spPr>
      </p:pic>
      <p:pic>
        <p:nvPicPr>
          <p:cNvPr id="3076" name="Picture 4" descr="C:\Users\Tezza\Desktop\220px-Cylinder_seal_mythology_Louvre_AO302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708920"/>
            <a:ext cx="3463974" cy="3456384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>
                <a:hlinkClick r:id="rId2" tooltip="Drevna Mezopotamija"/>
              </a:rPr>
              <a:t>Mezopotamci</a:t>
            </a:r>
            <a:r>
              <a:rPr lang="hr-HR" sz="2000" dirty="0" smtClean="0"/>
              <a:t> štuju antropomorfna </a:t>
            </a:r>
            <a:r>
              <a:rPr lang="hr-HR" sz="2000" dirty="0" smtClean="0">
                <a:hlinkClick r:id="rId3" tooltip="Bog"/>
              </a:rPr>
              <a:t>božanstva</a:t>
            </a:r>
            <a:r>
              <a:rPr lang="hr-HR" sz="2000" dirty="0" smtClean="0"/>
              <a:t>. Imaju ozakonjen kult, hijerarhiju svećenika i druge kultne službenike. Tome prethode primitivni oblici religije i kulta s fetišizmom, </a:t>
            </a:r>
            <a:r>
              <a:rPr lang="hr-HR" sz="2000" dirty="0" smtClean="0">
                <a:hlinkClick r:id="rId4" tooltip="Totem"/>
              </a:rPr>
              <a:t>totemizmom</a:t>
            </a:r>
            <a:r>
              <a:rPr lang="hr-HR" sz="2000" dirty="0" smtClean="0"/>
              <a:t>, animizmom, </a:t>
            </a:r>
            <a:r>
              <a:rPr lang="hr-HR" sz="2000" dirty="0" smtClean="0">
                <a:hlinkClick r:id="rId5" tooltip="Magija"/>
              </a:rPr>
              <a:t>magijom</a:t>
            </a:r>
            <a:r>
              <a:rPr lang="hr-HR" sz="2000" dirty="0" smtClean="0"/>
              <a:t> i sličnim elementima. Obožavaju nebeska tijela kao što su </a:t>
            </a:r>
            <a:r>
              <a:rPr lang="hr-HR" sz="2000" dirty="0" smtClean="0">
                <a:hlinkClick r:id="rId6" tooltip="Sunce"/>
              </a:rPr>
              <a:t>sunce</a:t>
            </a:r>
            <a:r>
              <a:rPr lang="hr-HR" sz="2000" dirty="0" smtClean="0"/>
              <a:t> ili </a:t>
            </a:r>
            <a:r>
              <a:rPr lang="hr-HR" sz="2000" dirty="0" smtClean="0">
                <a:hlinkClick r:id="rId7" tooltip="Mjesec"/>
              </a:rPr>
              <a:t>mjesec</a:t>
            </a:r>
            <a:r>
              <a:rPr lang="hr-HR" sz="2000" dirty="0" smtClean="0"/>
              <a:t> itd. Obožavaju zemlju, vodu, javlja se kult mrtvih i vjerovanje u demone. Vladarima daju nadnaravne osobine. Imaju božanstva prvog i drugog reda.</a:t>
            </a:r>
            <a:endParaRPr lang="hr-HR" sz="2000" dirty="0"/>
          </a:p>
        </p:txBody>
      </p:sp>
      <p:pic>
        <p:nvPicPr>
          <p:cNvPr id="4098" name="Picture 2" descr="C:\Users\Tezza\Desktop\anu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3573017"/>
            <a:ext cx="5480248" cy="32849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Mezopotamiska   božanstva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Sin –Bog Mjeseca</a:t>
            </a:r>
          </a:p>
          <a:p>
            <a:r>
              <a:rPr lang="hr-HR" dirty="0" smtClean="0"/>
              <a:t>Šamaš-Bog Sunca</a:t>
            </a:r>
          </a:p>
          <a:p>
            <a:r>
              <a:rPr lang="hr-HR" dirty="0" smtClean="0"/>
              <a:t>Ištar-Božica nebesa i ljubavi</a:t>
            </a:r>
          </a:p>
          <a:p>
            <a:r>
              <a:rPr lang="hr-HR" dirty="0" smtClean="0"/>
              <a:t>Nergal-poistovječen s Marsom</a:t>
            </a:r>
          </a:p>
          <a:p>
            <a:r>
              <a:rPr lang="hr-HR" dirty="0" smtClean="0"/>
              <a:t>Marduk-povezan s Jupiterom</a:t>
            </a:r>
          </a:p>
          <a:p>
            <a:r>
              <a:rPr lang="hr-HR" dirty="0" smtClean="0"/>
              <a:t>Ninurat-predstavlja Saturn</a:t>
            </a:r>
            <a:endParaRPr lang="hr-HR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HRAMOVI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 smtClean="0"/>
              <a:t>Hramovi su dominirali Mezopotamskim gradovima,uzdižući se iznad grada u slojevitim piramidama.</a:t>
            </a:r>
          </a:p>
          <a:p>
            <a:r>
              <a:rPr lang="hr-HR" sz="2000" dirty="0" smtClean="0"/>
              <a:t>ZIGURATI-sastavljeni od 3,5,7 terasa koje su bile postavljene jedna na drugu te su se prema vrhu suzavale a povezivalo ih je strmo stubište sa stepenicama visokim i do 80 cm</a:t>
            </a:r>
            <a:endParaRPr lang="hr-HR" sz="2000" dirty="0"/>
          </a:p>
        </p:txBody>
      </p:sp>
      <p:pic>
        <p:nvPicPr>
          <p:cNvPr id="5122" name="Picture 2" descr="C:\Users\Tezza\Desktop\med_pov_zap_az_Treca_din_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56992"/>
            <a:ext cx="7092007" cy="358832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Mezopotamija se smatra koljevkom zapadne civilizacije</a:t>
            </a:r>
          </a:p>
          <a:p>
            <a:r>
              <a:rPr lang="hr-HR" sz="2800" dirty="0" smtClean="0"/>
              <a:t>U mezopotamiji je izumljen točak sistem navodnjavanja jedro,pljug</a:t>
            </a:r>
          </a:p>
          <a:p>
            <a:r>
              <a:rPr lang="hr-HR" sz="2800" dirty="0" smtClean="0"/>
              <a:t>U mezopotamiji je nastala filozofija</a:t>
            </a:r>
          </a:p>
          <a:p>
            <a:r>
              <a:rPr lang="hr-HR" sz="2800" dirty="0" smtClean="0"/>
              <a:t>Sveštenici su bili moćniji od kraljeva</a:t>
            </a:r>
          </a:p>
          <a:p>
            <a:r>
              <a:rPr lang="hr-HR" sz="2800" dirty="0" smtClean="0"/>
              <a:t>U mezopotamiji su brojevi dobili svoju vrijednost,a sat je podljenjen na 60 min</a:t>
            </a:r>
            <a:endParaRPr lang="hr-HR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hr-HR" sz="4000" dirty="0" smtClean="0"/>
              <a:t>HVALA NA PAŽNJI!</a:t>
            </a:r>
            <a:endParaRPr lang="hr-HR" sz="4000" dirty="0"/>
          </a:p>
        </p:txBody>
      </p:sp>
      <p:pic>
        <p:nvPicPr>
          <p:cNvPr id="6146" name="Picture 2" descr="C:\Users\Tezza\Desktop\mezopotamija-claudia-27-7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49588" y="620688"/>
            <a:ext cx="5154860" cy="3744417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202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mezopotamija</vt:lpstr>
      <vt:lpstr>POLOŽAJ</vt:lpstr>
      <vt:lpstr>umjetnost</vt:lpstr>
      <vt:lpstr>vjera</vt:lpstr>
      <vt:lpstr>Mezopotamiska   božanstva</vt:lpstr>
      <vt:lpstr>HRAMOVI</vt:lpstr>
      <vt:lpstr>zanimljivosti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mezopotamija</dc:title>
  <dc:creator>HP</dc:creator>
  <cp:lastModifiedBy>HP</cp:lastModifiedBy>
  <cp:revision>8</cp:revision>
  <dcterms:created xsi:type="dcterms:W3CDTF">2018-04-24T17:47:36Z</dcterms:created>
  <dcterms:modified xsi:type="dcterms:W3CDTF">2018-04-24T19:13:10Z</dcterms:modified>
</cp:coreProperties>
</file>