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54" autoAdjust="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8C13066-D86C-4FA2-AC73-9462763A5C36}" type="datetimeFigureOut">
              <a:rPr lang="sr-Latn-CS" smtClean="0"/>
              <a:pPr/>
              <a:t>24.4.2018</a:t>
            </a:fld>
            <a:endParaRPr lang="hr-H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hr-H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F186016-0AE8-4BB3-AFA7-EB2E29CF451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13066-D86C-4FA2-AC73-9462763A5C36}" type="datetimeFigureOut">
              <a:rPr lang="sr-Latn-CS" smtClean="0"/>
              <a:pPr/>
              <a:t>24.4.2018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86016-0AE8-4BB3-AFA7-EB2E29CF451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13066-D86C-4FA2-AC73-9462763A5C36}" type="datetimeFigureOut">
              <a:rPr lang="sr-Latn-CS" smtClean="0"/>
              <a:pPr/>
              <a:t>24.4.2018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86016-0AE8-4BB3-AFA7-EB2E29CF451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8C13066-D86C-4FA2-AC73-9462763A5C36}" type="datetimeFigureOut">
              <a:rPr lang="sr-Latn-CS" smtClean="0"/>
              <a:pPr/>
              <a:t>24.4.2018</a:t>
            </a:fld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F186016-0AE8-4BB3-AFA7-EB2E29CF451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8C13066-D86C-4FA2-AC73-9462763A5C36}" type="datetimeFigureOut">
              <a:rPr lang="sr-Latn-CS" smtClean="0"/>
              <a:pPr/>
              <a:t>24.4.2018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hr-H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F186016-0AE8-4BB3-AFA7-EB2E29CF451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13066-D86C-4FA2-AC73-9462763A5C36}" type="datetimeFigureOut">
              <a:rPr lang="sr-Latn-CS" smtClean="0"/>
              <a:pPr/>
              <a:t>24.4.2018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86016-0AE8-4BB3-AFA7-EB2E29CF451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13066-D86C-4FA2-AC73-9462763A5C36}" type="datetimeFigureOut">
              <a:rPr lang="sr-Latn-CS" smtClean="0"/>
              <a:pPr/>
              <a:t>24.4.2018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86016-0AE8-4BB3-AFA7-EB2E29CF451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8C13066-D86C-4FA2-AC73-9462763A5C36}" type="datetimeFigureOut">
              <a:rPr lang="sr-Latn-CS" smtClean="0"/>
              <a:pPr/>
              <a:t>24.4.2018</a:t>
            </a:fld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F186016-0AE8-4BB3-AFA7-EB2E29CF451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13066-D86C-4FA2-AC73-9462763A5C36}" type="datetimeFigureOut">
              <a:rPr lang="sr-Latn-CS" smtClean="0"/>
              <a:pPr/>
              <a:t>24.4.2018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86016-0AE8-4BB3-AFA7-EB2E29CF451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8C13066-D86C-4FA2-AC73-9462763A5C36}" type="datetimeFigureOut">
              <a:rPr lang="sr-Latn-CS" smtClean="0"/>
              <a:pPr/>
              <a:t>24.4.2018</a:t>
            </a:fld>
            <a:endParaRPr lang="hr-H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F186016-0AE8-4BB3-AFA7-EB2E29CF451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8C13066-D86C-4FA2-AC73-9462763A5C36}" type="datetimeFigureOut">
              <a:rPr lang="sr-Latn-CS" smtClean="0"/>
              <a:pPr/>
              <a:t>24.4.2018</a:t>
            </a:fld>
            <a:endParaRPr lang="hr-H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F186016-0AE8-4BB3-AFA7-EB2E29CF451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8C13066-D86C-4FA2-AC73-9462763A5C36}" type="datetimeFigureOut">
              <a:rPr lang="sr-Latn-CS" smtClean="0"/>
              <a:pPr/>
              <a:t>24.4.2018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F186016-0AE8-4BB3-AFA7-EB2E29CF4513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hr.wikipedia.org/wiki/Pakistan" TargetMode="External"/><Relationship Id="rId2" Type="http://schemas.openxmlformats.org/officeDocument/2006/relationships/hyperlink" Target="https://hr.wikipedia.org/wiki/Indija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hr.wikipedia.org/wiki/Arijevci" TargetMode="External"/><Relationship Id="rId4" Type="http://schemas.openxmlformats.org/officeDocument/2006/relationships/hyperlink" Target="https://hr.wikipedia.org/wiki/Indoeuropljani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hr.wikipedia.org/wiki/Jammu_i_Kashmir" TargetMode="External"/><Relationship Id="rId2" Type="http://schemas.openxmlformats.org/officeDocument/2006/relationships/hyperlink" Target="https://hr.wikipedia.org/w/index.php?title=Tibetanska_visoravan&amp;action=edit&amp;redlink=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hr.wikipedia.org/wiki/560.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hr.wikipedia.org/wiki/480." TargetMode="External"/><Relationship Id="rId4" Type="http://schemas.openxmlformats.org/officeDocument/2006/relationships/hyperlink" Target="https://hr.wikipedia.org/wiki/Himalaja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sh.wikipedia.org/wiki/Indoevropski_jezici" TargetMode="External"/><Relationship Id="rId2" Type="http://schemas.openxmlformats.org/officeDocument/2006/relationships/hyperlink" Target="https://sh.wikipedia.org/wiki/Indoarijski_jezici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sh.wikipedia.org/wiki/Kaste" TargetMode="External"/><Relationship Id="rId4" Type="http://schemas.openxmlformats.org/officeDocument/2006/relationships/hyperlink" Target="https://sh.wikipedia.org/wiki/Indij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926" y="571481"/>
            <a:ext cx="5529274" cy="1785949"/>
          </a:xfrm>
        </p:spPr>
        <p:txBody>
          <a:bodyPr>
            <a:normAutofit/>
          </a:bodyPr>
          <a:lstStyle/>
          <a:p>
            <a:r>
              <a:rPr lang="hr-HR" sz="4800" b="1" i="1" dirty="0" smtClean="0">
                <a:solidFill>
                  <a:schemeClr val="accent4">
                    <a:lumMod val="75000"/>
                  </a:schemeClr>
                </a:solidFill>
              </a:rPr>
              <a:t>INDIJA</a:t>
            </a:r>
            <a:endParaRPr lang="hr-HR" sz="4800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NAPRAVILA: LAURA MILOVAC</a:t>
            </a:r>
            <a:endParaRPr lang="hr-HR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24766" cy="1785950"/>
          </a:xfrm>
        </p:spPr>
        <p:txBody>
          <a:bodyPr/>
          <a:lstStyle/>
          <a:p>
            <a:pPr algn="ctr"/>
            <a:r>
              <a:rPr lang="hr-HR" dirty="0" smtClean="0"/>
              <a:t>HVALA NA PAŽNJI!</a:t>
            </a:r>
            <a:endParaRPr lang="hr-HR" dirty="0"/>
          </a:p>
        </p:txBody>
      </p:sp>
      <p:pic>
        <p:nvPicPr>
          <p:cNvPr id="4" name="Content Placeholder 3" descr="smajlic veliki.gif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 rot="21002716">
            <a:off x="1427272" y="2214554"/>
            <a:ext cx="4078178" cy="2689233"/>
          </a:xfrm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1670" y="0"/>
            <a:ext cx="5781692" cy="857232"/>
          </a:xfrm>
        </p:spPr>
        <p:txBody>
          <a:bodyPr>
            <a:normAutofit fontScale="90000"/>
          </a:bodyPr>
          <a:lstStyle/>
          <a:p>
            <a:r>
              <a:rPr lang="hr-HR" b="1" i="1" dirty="0" smtClean="0">
                <a:solidFill>
                  <a:schemeClr val="accent1">
                    <a:lumMod val="75000"/>
                  </a:schemeClr>
                </a:solidFill>
              </a:rPr>
              <a:t>     Drevna indija</a:t>
            </a:r>
            <a:br>
              <a:rPr lang="hr-HR" b="1" i="1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hr-HR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714356"/>
            <a:ext cx="7467600" cy="5759596"/>
          </a:xfrm>
        </p:spPr>
        <p:txBody>
          <a:bodyPr>
            <a:normAutofit/>
          </a:bodyPr>
          <a:lstStyle/>
          <a:p>
            <a:r>
              <a:rPr lang="hr-HR" i="1" dirty="0" smtClean="0"/>
              <a:t>Razvoj civilizacije u dolini Inda oko 250. godine pr. Kr.</a:t>
            </a:r>
          </a:p>
          <a:p>
            <a:r>
              <a:rPr lang="hr-HR" i="1" dirty="0" smtClean="0"/>
              <a:t>Ljudi žive na Indijskom potkontinentu 400.000 godina, neki su u Indiju došli iz zapadne Azije, a drugi doplovili na čamcima iz istočne Afrike.</a:t>
            </a:r>
          </a:p>
          <a:p>
            <a:r>
              <a:rPr lang="hr-HR" i="1" dirty="0" smtClean="0"/>
              <a:t>Indijci su se naselili kod rijeke</a:t>
            </a:r>
            <a:r>
              <a:rPr lang="hr-HR" i="1" u="sng" dirty="0" smtClean="0"/>
              <a:t> Ind </a:t>
            </a:r>
            <a:r>
              <a:rPr lang="hr-HR" i="1" dirty="0" smtClean="0"/>
              <a:t>(današnji Pakistan). </a:t>
            </a:r>
          </a:p>
          <a:p>
            <a:endParaRPr lang="hr-HR" sz="2000" i="1" dirty="0" smtClean="0"/>
          </a:p>
          <a:p>
            <a:pPr>
              <a:buNone/>
            </a:pPr>
            <a:endParaRPr lang="hr-HR" sz="2000" b="1" i="1" dirty="0" smtClean="0"/>
          </a:p>
        </p:txBody>
      </p:sp>
      <p:pic>
        <p:nvPicPr>
          <p:cNvPr id="6" name="Picture 5" descr="Indij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860" y="3857628"/>
            <a:ext cx="3571900" cy="2786082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Stanovnici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b="1" dirty="0" smtClean="0"/>
              <a:t>Dravidi</a:t>
            </a:r>
          </a:p>
          <a:p>
            <a:r>
              <a:rPr lang="hr-HR" b="1" dirty="0" smtClean="0"/>
              <a:t>Dravidi</a:t>
            </a:r>
            <a:r>
              <a:rPr lang="hr-HR" dirty="0" smtClean="0"/>
              <a:t> su prastanovnici </a:t>
            </a:r>
            <a:r>
              <a:rPr lang="hr-HR" dirty="0" smtClean="0">
                <a:hlinkClick r:id="rId2" tooltip="Indija"/>
              </a:rPr>
              <a:t>Indije</a:t>
            </a:r>
            <a:r>
              <a:rPr lang="hr-HR" dirty="0" smtClean="0"/>
              <a:t> i dijela </a:t>
            </a:r>
            <a:r>
              <a:rPr lang="hr-HR" dirty="0" smtClean="0">
                <a:hlinkClick r:id="rId3" tooltip="Pakistan"/>
              </a:rPr>
              <a:t>Pakistana</a:t>
            </a:r>
            <a:r>
              <a:rPr lang="hr-HR" dirty="0" smtClean="0"/>
              <a:t>, jezično i etnički čine posebnu porodicu koja se sastoji od niza naroda.</a:t>
            </a:r>
          </a:p>
          <a:p>
            <a:r>
              <a:rPr lang="hr-HR" b="1" dirty="0" smtClean="0"/>
              <a:t>Arijci</a:t>
            </a:r>
          </a:p>
          <a:p>
            <a:r>
              <a:rPr lang="hr-HR" dirty="0" smtClean="0"/>
              <a:t> U Indiju su se oko 1400 g. Pr. Kr. doselili </a:t>
            </a:r>
            <a:r>
              <a:rPr lang="hr-HR" dirty="0" smtClean="0">
                <a:hlinkClick r:id="rId4" tooltip="Indoeuropljani"/>
              </a:rPr>
              <a:t>indoeuropski</a:t>
            </a:r>
            <a:r>
              <a:rPr lang="hr-HR" dirty="0" smtClean="0"/>
              <a:t> </a:t>
            </a:r>
            <a:r>
              <a:rPr lang="hr-HR" dirty="0" smtClean="0">
                <a:hlinkClick r:id="rId5" tooltip="Arijevci"/>
              </a:rPr>
              <a:t>Arijci</a:t>
            </a:r>
            <a:r>
              <a:rPr lang="hr-HR" dirty="0" smtClean="0"/>
              <a:t> i uništili indske gradove. </a:t>
            </a:r>
            <a:endParaRPr lang="hr-HR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57422" y="0"/>
            <a:ext cx="4357718" cy="714356"/>
          </a:xfrm>
        </p:spPr>
        <p:txBody>
          <a:bodyPr/>
          <a:lstStyle/>
          <a:p>
            <a:r>
              <a:rPr lang="hr-HR" b="1" i="1" dirty="0" smtClean="0">
                <a:solidFill>
                  <a:schemeClr val="accent3">
                    <a:lumMod val="75000"/>
                  </a:schemeClr>
                </a:solidFill>
              </a:rPr>
              <a:t>         rijeka ind</a:t>
            </a:r>
            <a:endParaRPr lang="hr-HR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57158" y="857232"/>
            <a:ext cx="7467600" cy="6000768"/>
          </a:xfrm>
        </p:spPr>
        <p:txBody>
          <a:bodyPr>
            <a:normAutofit/>
          </a:bodyPr>
          <a:lstStyle/>
          <a:p>
            <a:r>
              <a:rPr lang="hr-HR" sz="1800" b="1" u="sng" dirty="0" smtClean="0"/>
              <a:t>Ind </a:t>
            </a:r>
            <a:r>
              <a:rPr lang="hr-HR" sz="1800" dirty="0" smtClean="0"/>
              <a:t>je najduža i najvažnija rijeka u Pakistanu. Izvire na Tibetanskoj</a:t>
            </a:r>
            <a:r>
              <a:rPr lang="hr-HR" sz="1800" dirty="0" smtClean="0">
                <a:hlinkClick r:id="rId2" tooltip="Tibetanska visoravan (stranica ne postoji)"/>
              </a:rPr>
              <a:t> </a:t>
            </a:r>
            <a:r>
              <a:rPr lang="hr-HR" sz="1800" dirty="0" smtClean="0"/>
              <a:t>visoravni u blizini Jezera Mansarovar, te teče kroz Jammu</a:t>
            </a:r>
            <a:r>
              <a:rPr lang="hr-HR" sz="1800" dirty="0" smtClean="0">
                <a:hlinkClick r:id="rId3" tooltip="Jammu i Kashmir"/>
              </a:rPr>
              <a:t> </a:t>
            </a:r>
            <a:r>
              <a:rPr lang="hr-HR" sz="1800" dirty="0" smtClean="0"/>
              <a:t>i Kashmir u Indiji i Sjevernim područjima Pakistana, pa prema jugu kroz Pakistan gdje se ulijeva u Arapsko more u blizini grada Karachija. </a:t>
            </a:r>
          </a:p>
          <a:p>
            <a:r>
              <a:rPr lang="hr-HR" sz="1800" dirty="0" smtClean="0"/>
              <a:t>Krajnji izvor Inda je u Tiberu, rijeka započinje na ušću rijeka Sengge i Gar koje nose vodu iz gorja Nganglong Kangri i Gangdise Shan.</a:t>
            </a:r>
          </a:p>
          <a:p>
            <a:r>
              <a:rPr lang="hr-HR" sz="1800" dirty="0" smtClean="0"/>
              <a:t> Ukupna dužina rijeke je 3200 km (1988 milja).</a:t>
            </a:r>
          </a:p>
        </p:txBody>
      </p:sp>
      <p:pic>
        <p:nvPicPr>
          <p:cNvPr id="5" name="Picture 4" descr="ind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00298" y="3714752"/>
            <a:ext cx="3500462" cy="3143248"/>
          </a:xfrm>
          <a:prstGeom prst="rect">
            <a:avLst/>
          </a:prstGeom>
        </p:spPr>
      </p:pic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84" y="274638"/>
            <a:ext cx="5638816" cy="1143000"/>
          </a:xfrm>
        </p:spPr>
        <p:txBody>
          <a:bodyPr/>
          <a:lstStyle/>
          <a:p>
            <a:r>
              <a:rPr lang="hr-HR" b="1" i="1" dirty="0" smtClean="0">
                <a:solidFill>
                  <a:schemeClr val="accent5">
                    <a:lumMod val="50000"/>
                  </a:schemeClr>
                </a:solidFill>
              </a:rPr>
              <a:t>Indijska civilizacija</a:t>
            </a:r>
            <a:endParaRPr lang="hr-HR" b="1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 Indijska kultura je cvjetala oko 2500.-1600. pr. Kr. temeljila se na velikim, dobro isplaniranim gradovima uz rijeku Ind. Ljudi su uzgajali kukuruz, tkali  pamuk i pisali zapise koje ljudi i dalje </a:t>
            </a:r>
            <a:r>
              <a:rPr lang="hr-HR" dirty="0" smtClean="0"/>
              <a:t>ne znaju </a:t>
            </a:r>
            <a:r>
              <a:rPr lang="hr-HR" dirty="0" smtClean="0"/>
              <a:t>kako čitati.</a:t>
            </a:r>
          </a:p>
          <a:p>
            <a:r>
              <a:rPr lang="hr-HR" dirty="0" smtClean="0"/>
              <a:t> Najveća naselja ove kulture bili su gradovi </a:t>
            </a:r>
            <a:r>
              <a:rPr lang="hr-HR" dirty="0" smtClean="0"/>
              <a:t>Harappa </a:t>
            </a:r>
            <a:r>
              <a:rPr lang="hr-HR" dirty="0" smtClean="0"/>
              <a:t>i Mohenjo Daro koji je oko 2000. godine. pr. Kr. </a:t>
            </a:r>
            <a:r>
              <a:rPr lang="hr-HR" dirty="0" smtClean="0"/>
              <a:t>vjerovatno </a:t>
            </a:r>
            <a:r>
              <a:rPr lang="hr-HR" dirty="0" smtClean="0"/>
              <a:t>bio </a:t>
            </a:r>
            <a:r>
              <a:rPr lang="hr-HR" dirty="0" smtClean="0"/>
              <a:t>najveći grad </a:t>
            </a:r>
            <a:r>
              <a:rPr lang="hr-HR" dirty="0" smtClean="0"/>
              <a:t>na svijetu.</a:t>
            </a:r>
            <a:endParaRPr lang="hr-HR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4546" y="0"/>
            <a:ext cx="4643470" cy="857232"/>
          </a:xfrm>
        </p:spPr>
        <p:txBody>
          <a:bodyPr/>
          <a:lstStyle/>
          <a:p>
            <a:r>
              <a:rPr lang="hr-HR" b="1" i="1" dirty="0" smtClean="0">
                <a:solidFill>
                  <a:srgbClr val="7030A0"/>
                </a:solidFill>
              </a:rPr>
              <a:t>Vjera u indiji </a:t>
            </a:r>
            <a:endParaRPr lang="hr-HR" b="1" i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42910" y="1500174"/>
            <a:ext cx="8039104" cy="5000660"/>
          </a:xfrm>
        </p:spPr>
        <p:txBody>
          <a:bodyPr>
            <a:normAutofit/>
          </a:bodyPr>
          <a:lstStyle/>
          <a:p>
            <a:r>
              <a:rPr lang="hr-HR" dirty="0" smtClean="0"/>
              <a:t>Indijci su bili mnogobošci </a:t>
            </a:r>
          </a:p>
          <a:p>
            <a:r>
              <a:rPr lang="hr-HR" dirty="0" smtClean="0"/>
              <a:t>Što znači da su vjerovali u više bogova, ali tu prevladava </a:t>
            </a:r>
            <a:r>
              <a:rPr lang="hr-HR" u="sng" dirty="0" smtClean="0"/>
              <a:t>hinduizam</a:t>
            </a:r>
            <a:r>
              <a:rPr lang="hr-HR" dirty="0" smtClean="0"/>
              <a:t> ili </a:t>
            </a:r>
            <a:r>
              <a:rPr lang="hr-HR" u="sng" dirty="0" smtClean="0"/>
              <a:t> brahmanizam</a:t>
            </a:r>
          </a:p>
          <a:p>
            <a:r>
              <a:rPr lang="hr-HR" dirty="0" smtClean="0"/>
              <a:t>Vjerovali su u Brahmu (hindusi)</a:t>
            </a:r>
          </a:p>
          <a:p>
            <a:r>
              <a:rPr lang="hr-HR" dirty="0" smtClean="0"/>
              <a:t>Ali nakon toga je bila još jedna religija u Buddhu (budizam)</a:t>
            </a:r>
          </a:p>
          <a:p>
            <a:pPr>
              <a:buNone/>
            </a:pPr>
            <a:endParaRPr lang="hr-HR" sz="1800" dirty="0" smtClean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214422"/>
          </a:xfrm>
        </p:spPr>
        <p:txBody>
          <a:bodyPr/>
          <a:lstStyle/>
          <a:p>
            <a:r>
              <a:rPr lang="hr-HR" dirty="0" smtClean="0">
                <a:solidFill>
                  <a:schemeClr val="accent2"/>
                </a:solidFill>
              </a:rPr>
              <a:t>                          BRAHMA</a:t>
            </a:r>
            <a:br>
              <a:rPr lang="hr-HR" dirty="0" smtClean="0">
                <a:solidFill>
                  <a:schemeClr val="accent2"/>
                </a:solidFill>
              </a:rPr>
            </a:br>
            <a:r>
              <a:rPr lang="hr-HR" dirty="0" smtClean="0">
                <a:solidFill>
                  <a:schemeClr val="accent2"/>
                </a:solidFill>
              </a:rPr>
              <a:t>          (brahmanizam ili hinduizam)</a:t>
            </a:r>
            <a:endParaRPr lang="hr-HR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85860"/>
            <a:ext cx="7467600" cy="4714908"/>
          </a:xfrm>
        </p:spPr>
        <p:txBody>
          <a:bodyPr/>
          <a:lstStyle/>
          <a:p>
            <a:r>
              <a:rPr lang="hr-HR" b="1" dirty="0" smtClean="0"/>
              <a:t>Brahma</a:t>
            </a:r>
            <a:r>
              <a:rPr lang="hr-HR" dirty="0" smtClean="0"/>
              <a:t> je ime jednog od glavnih bogova hinduizma. Daljnji glavni bogovi su Višnu (ujedinjenje) i Šiva (uništenje). Svi troje zajedno stvaraju Trimutri. </a:t>
            </a:r>
          </a:p>
          <a:p>
            <a:r>
              <a:rPr lang="hr-HR" dirty="0" smtClean="0"/>
              <a:t>Brahma je često prikazan</a:t>
            </a:r>
          </a:p>
          <a:p>
            <a:pPr>
              <a:buNone/>
            </a:pPr>
            <a:r>
              <a:rPr lang="hr-HR" dirty="0" smtClean="0"/>
              <a:t>  s 4 lica i 4 ruke. </a:t>
            </a:r>
          </a:p>
          <a:p>
            <a:endParaRPr lang="hr-HR" dirty="0"/>
          </a:p>
        </p:txBody>
      </p:sp>
      <p:pic>
        <p:nvPicPr>
          <p:cNvPr id="5" name="Picture 4" descr="brahma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562" y="2857496"/>
            <a:ext cx="4214812" cy="4000504"/>
          </a:xfrm>
          <a:prstGeom prst="rect">
            <a:avLst/>
          </a:prstGeom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4546" y="214290"/>
            <a:ext cx="5996006" cy="714380"/>
          </a:xfrm>
        </p:spPr>
        <p:txBody>
          <a:bodyPr>
            <a:normAutofit fontScale="90000"/>
          </a:bodyPr>
          <a:lstStyle/>
          <a:p>
            <a:r>
              <a:rPr lang="hr-HR" dirty="0" smtClean="0">
                <a:solidFill>
                  <a:srgbClr val="00B050"/>
                </a:solidFill>
              </a:rPr>
              <a:t>           BUDDHA</a:t>
            </a:r>
            <a:br>
              <a:rPr lang="hr-HR" dirty="0" smtClean="0">
                <a:solidFill>
                  <a:srgbClr val="00B050"/>
                </a:solidFill>
              </a:rPr>
            </a:br>
            <a:r>
              <a:rPr lang="hr-HR" dirty="0" smtClean="0">
                <a:solidFill>
                  <a:srgbClr val="00B050"/>
                </a:solidFill>
              </a:rPr>
              <a:t>          (budizam)</a:t>
            </a:r>
            <a:endParaRPr lang="hr-HR" dirty="0">
              <a:solidFill>
                <a:srgbClr val="00B050"/>
              </a:solidFill>
            </a:endParaRPr>
          </a:p>
        </p:txBody>
      </p:sp>
      <p:pic>
        <p:nvPicPr>
          <p:cNvPr id="4" name="Content Placeholder 3" descr="download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214546" y="3286124"/>
            <a:ext cx="3786214" cy="3057534"/>
          </a:xfrm>
        </p:spPr>
      </p:pic>
      <p:sp>
        <p:nvSpPr>
          <p:cNvPr id="6" name="Rectangle 5"/>
          <p:cNvSpPr/>
          <p:nvPr/>
        </p:nvSpPr>
        <p:spPr>
          <a:xfrm>
            <a:off x="214282" y="1571612"/>
            <a:ext cx="664371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1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hr-HR" sz="2000" dirty="0" smtClean="0"/>
              <a:t>Buddha</a:t>
            </a:r>
            <a:r>
              <a:rPr lang="vi-VN" sz="2000" dirty="0"/>
              <a:t> </a:t>
            </a:r>
            <a:r>
              <a:rPr lang="vi-VN" sz="2000" dirty="0" smtClean="0"/>
              <a:t>duhovno </a:t>
            </a:r>
            <a:r>
              <a:rPr lang="vi-VN" sz="2000" dirty="0"/>
              <a:t>i vjersko ime indijskog plemića i osnivača </a:t>
            </a:r>
            <a:r>
              <a:rPr lang="hr-HR" sz="2000" dirty="0" smtClean="0"/>
              <a:t>budizma</a:t>
            </a:r>
            <a:r>
              <a:rPr lang="vi-VN" sz="2000" dirty="0"/>
              <a:t> </a:t>
            </a:r>
            <a:r>
              <a:rPr lang="vi-VN" sz="2000" b="1" dirty="0"/>
              <a:t>Siddharthe Gautame</a:t>
            </a:r>
            <a:r>
              <a:rPr lang="vi-VN" sz="2000" dirty="0"/>
              <a:t> (onoga koji je svoj cilj postigao). </a:t>
            </a:r>
            <a:r>
              <a:rPr lang="vi-VN" sz="2000" dirty="0" smtClean="0"/>
              <a:t>Siddh</a:t>
            </a:r>
            <a:r>
              <a:rPr lang="hr-HR" sz="2000" dirty="0" smtClean="0"/>
              <a:t>a</a:t>
            </a:r>
            <a:r>
              <a:rPr lang="vi-VN" sz="2000" dirty="0" smtClean="0"/>
              <a:t>rtha </a:t>
            </a:r>
            <a:r>
              <a:rPr lang="vi-VN" sz="2000" dirty="0"/>
              <a:t>Gautama rođen je oko </a:t>
            </a:r>
            <a:r>
              <a:rPr lang="vi-VN" sz="2000" dirty="0">
                <a:hlinkClick r:id="rId3" tooltip="560."/>
              </a:rPr>
              <a:t>560.</a:t>
            </a:r>
            <a:r>
              <a:rPr lang="vi-VN" sz="2000" dirty="0"/>
              <a:t> godine pr. Krista u Kapilavastuu, na </a:t>
            </a:r>
            <a:r>
              <a:rPr lang="vi-VN" sz="2000" dirty="0" smtClean="0"/>
              <a:t>obronku</a:t>
            </a:r>
            <a:r>
              <a:rPr lang="hr-HR" sz="2000" dirty="0" smtClean="0"/>
              <a:t> </a:t>
            </a:r>
            <a:r>
              <a:rPr lang="vi-VN" sz="2000" dirty="0" smtClean="0">
                <a:hlinkClick r:id="rId4" tooltip="Himalaja"/>
              </a:rPr>
              <a:t>Himalaje</a:t>
            </a:r>
            <a:r>
              <a:rPr lang="vi-VN" sz="2000" dirty="0" smtClean="0"/>
              <a:t>.</a:t>
            </a:r>
            <a:endParaRPr lang="hr-HR" sz="2000" dirty="0" smtClean="0"/>
          </a:p>
          <a:p>
            <a:pPr>
              <a:buClr>
                <a:schemeClr val="accent1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vi-VN" sz="2000" dirty="0" smtClean="0"/>
              <a:t> </a:t>
            </a:r>
            <a:r>
              <a:rPr lang="vi-VN" sz="2000" dirty="0"/>
              <a:t>Umro je oko </a:t>
            </a:r>
            <a:r>
              <a:rPr lang="vi-VN" sz="2000" dirty="0">
                <a:hlinkClick r:id="rId5" tooltip="480."/>
              </a:rPr>
              <a:t>480.</a:t>
            </a:r>
            <a:r>
              <a:rPr lang="vi-VN" sz="2000" dirty="0"/>
              <a:t> godine pr. </a:t>
            </a:r>
            <a:r>
              <a:rPr lang="vi-VN" sz="2000" dirty="0" smtClean="0"/>
              <a:t>Kr</a:t>
            </a:r>
            <a:r>
              <a:rPr lang="hr-HR" sz="2000" dirty="0" smtClean="0"/>
              <a:t>.</a:t>
            </a:r>
            <a:r>
              <a:rPr lang="vi-VN" sz="2000" dirty="0" smtClean="0"/>
              <a:t> </a:t>
            </a:r>
            <a:r>
              <a:rPr lang="vi-VN" sz="2000" dirty="0"/>
              <a:t>u </a:t>
            </a:r>
            <a:r>
              <a:rPr lang="vi-VN" sz="2000" dirty="0" smtClean="0"/>
              <a:t>Kusinari</a:t>
            </a:r>
            <a:r>
              <a:rPr lang="hr-HR" sz="2000" dirty="0" smtClean="0"/>
              <a:t>.</a:t>
            </a:r>
            <a:endParaRPr lang="hr-HR" sz="2000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Jezik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Sanskrt</a:t>
            </a:r>
          </a:p>
          <a:p>
            <a:r>
              <a:rPr lang="hr-HR" dirty="0" smtClean="0"/>
              <a:t>Sanskrt je najstariji poznati </a:t>
            </a:r>
            <a:r>
              <a:rPr lang="hr-HR" dirty="0" smtClean="0">
                <a:hlinkClick r:id="rId2" tooltip="Indoarijski jezici"/>
              </a:rPr>
              <a:t>indoarijski jezik</a:t>
            </a:r>
            <a:r>
              <a:rPr lang="hr-HR" dirty="0" smtClean="0"/>
              <a:t> i jedan od najstarijih </a:t>
            </a:r>
            <a:r>
              <a:rPr lang="hr-HR" dirty="0" smtClean="0">
                <a:hlinkClick r:id="rId3" tooltip="Indoevropski jezici"/>
              </a:rPr>
              <a:t>indoevropskih jezika</a:t>
            </a:r>
            <a:r>
              <a:rPr lang="hr-HR" dirty="0" smtClean="0"/>
              <a:t>.</a:t>
            </a:r>
          </a:p>
          <a:p>
            <a:r>
              <a:rPr lang="vi-VN" b="1" dirty="0" smtClean="0"/>
              <a:t>Sanskrt</a:t>
            </a:r>
            <a:r>
              <a:rPr lang="vi-VN" dirty="0" smtClean="0"/>
              <a:t> je jezik najstarije </a:t>
            </a:r>
            <a:r>
              <a:rPr lang="vi-VN" dirty="0" smtClean="0">
                <a:hlinkClick r:id="rId4" tooltip="Indija"/>
              </a:rPr>
              <a:t>indijske</a:t>
            </a:r>
            <a:r>
              <a:rPr lang="vi-VN" dirty="0" smtClean="0"/>
              <a:t> književnosti</a:t>
            </a:r>
            <a:endParaRPr lang="hr-HR" dirty="0" smtClean="0"/>
          </a:p>
          <a:p>
            <a:r>
              <a:rPr lang="hr-HR" dirty="0" smtClean="0"/>
              <a:t>To je klasični jezik </a:t>
            </a:r>
            <a:r>
              <a:rPr lang="hr-HR" dirty="0" smtClean="0">
                <a:hlinkClick r:id="rId5" tooltip="Kaste"/>
              </a:rPr>
              <a:t>Brahmana</a:t>
            </a:r>
            <a:r>
              <a:rPr lang="hr-HR" dirty="0" smtClean="0"/>
              <a:t>, a prvi put je sistematiziran još u 4. vijeku </a:t>
            </a:r>
            <a:endParaRPr lang="hr-HR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210</TotalTime>
  <Words>118</Words>
  <Application>Microsoft Office PowerPoint</Application>
  <PresentationFormat>On-screen Show (4:3)</PresentationFormat>
  <Paragraphs>36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Oriel</vt:lpstr>
      <vt:lpstr>INDIJA</vt:lpstr>
      <vt:lpstr>     Drevna indija </vt:lpstr>
      <vt:lpstr>Stanovnici</vt:lpstr>
      <vt:lpstr>         rijeka ind</vt:lpstr>
      <vt:lpstr>Indijska civilizacija</vt:lpstr>
      <vt:lpstr>Vjera u indiji </vt:lpstr>
      <vt:lpstr>                          BRAHMA           (brahmanizam ili hinduizam)</vt:lpstr>
      <vt:lpstr>           BUDDHA           (budizam)</vt:lpstr>
      <vt:lpstr>Jezik</vt:lpstr>
      <vt:lpstr>HVALA NA PAŽNJI!</vt:lpstr>
    </vt:vector>
  </TitlesOfParts>
  <Company>TEDOLA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INDIJA</dc:title>
  <dc:creator>Tea</dc:creator>
  <cp:lastModifiedBy>Tea</cp:lastModifiedBy>
  <cp:revision>25</cp:revision>
  <dcterms:created xsi:type="dcterms:W3CDTF">2018-04-12T07:50:21Z</dcterms:created>
  <dcterms:modified xsi:type="dcterms:W3CDTF">2018-04-24T19:35:43Z</dcterms:modified>
</cp:coreProperties>
</file>