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6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74" autoAdjust="0"/>
  </p:normalViewPr>
  <p:slideViewPr>
    <p:cSldViewPr>
      <p:cViewPr varScale="1">
        <p:scale>
          <a:sx n="100" d="100"/>
          <a:sy n="100" d="100"/>
        </p:scale>
        <p:origin x="78" y="82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1" d="100"/>
          <a:sy n="101" d="100"/>
        </p:scale>
        <p:origin x="28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03E7C915-4830-4705-BA7F-D62C5283FE6E}" type="datetime1">
              <a:rPr lang="hr-HR" smtClean="0"/>
              <a:t>15.4.2018.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A850423A-8BCE-448E-A97B-03A88B2B12C1}" type="slidenum">
              <a:rPr lang="hr-HR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CA401D69-E8F2-407C-8F2C-3E7DB1EC198B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01F2A70B-78F2-4DCF-B53B-C990D2FAFB8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3" indent="0" algn="ctr">
              <a:buNone/>
              <a:defRPr sz="2000"/>
            </a:lvl2pPr>
            <a:lvl3pPr marL="914126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222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700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084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821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662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936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8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318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666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4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234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3A6C-500F-4EC9-8FD1-5B9D87A0531D}" type="datetime1">
              <a:rPr lang="hr-HR" smtClean="0"/>
              <a:pPr/>
              <a:t>15.4.2018.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19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C436FC-2A63-4249-A3CD-B03028AA4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159" y="260799"/>
            <a:ext cx="9144000" cy="26670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Grčko-Perzijski</a:t>
            </a:r>
            <a:r>
              <a:rPr lang="en-US" dirty="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/>
                <a:ea typeface="Tahoma"/>
                <a:cs typeface="Tahoma"/>
              </a:rPr>
              <a:t>ratovi</a:t>
            </a:r>
            <a:endParaRPr lang="en-US" dirty="0">
              <a:solidFill>
                <a:srgbClr val="FF00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10480" y="3690860"/>
            <a:ext cx="8823360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solidFill>
                  <a:srgbClr val="0C0C0C"/>
                </a:solidFill>
              </a:rPr>
              <a:t>Marino </a:t>
            </a:r>
            <a:r>
              <a:rPr lang="hr-HR" dirty="0" err="1">
                <a:solidFill>
                  <a:srgbClr val="0C0C0C"/>
                </a:solidFill>
              </a:rPr>
              <a:t>Imper</a:t>
            </a:r>
            <a:r>
              <a:rPr lang="hr-HR" dirty="0">
                <a:solidFill>
                  <a:srgbClr val="0C0C0C"/>
                </a:solidFill>
              </a:rPr>
              <a:t> 5.A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sliku 5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Tko se bori u Grčko-Perzijskim ratovima</a:t>
            </a:r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>
          <a:xfrm>
            <a:off x="1381916" y="2062534"/>
            <a:ext cx="894421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265" indent="-342265"/>
            <a:r>
              <a:rPr lang="hr-HR" sz="2400" dirty="0">
                <a:solidFill>
                  <a:srgbClr val="EA6312"/>
                </a:solidFill>
                <a:latin typeface="Tahoma"/>
                <a:ea typeface="Tahoma"/>
                <a:cs typeface="Tahoma"/>
              </a:rPr>
              <a:t>Grčko-Perzijski ratovi su vojni sukobi između Grčke i Perzijske vojske</a:t>
            </a:r>
          </a:p>
          <a:p>
            <a:pPr marL="342265" indent="-342265"/>
            <a:r>
              <a:rPr lang="hr-HR" sz="2400" dirty="0">
                <a:solidFill>
                  <a:srgbClr val="EA6312"/>
                </a:solidFill>
                <a:latin typeface="Tahoma"/>
                <a:ea typeface="Tahoma"/>
                <a:cs typeface="Tahoma"/>
              </a:rPr>
              <a:t>Ratovi su počeli 499 </a:t>
            </a:r>
            <a:r>
              <a:rPr lang="hr-HR" sz="2400" dirty="0" err="1">
                <a:solidFill>
                  <a:srgbClr val="EA6312"/>
                </a:solidFill>
                <a:latin typeface="Tahoma"/>
                <a:ea typeface="Tahoma"/>
                <a:cs typeface="Tahoma"/>
              </a:rPr>
              <a:t>god.pr.Kr</a:t>
            </a:r>
            <a:r>
              <a:rPr lang="hr-HR" sz="2400" dirty="0">
                <a:solidFill>
                  <a:srgbClr val="EA6312"/>
                </a:solidFill>
                <a:latin typeface="Tahoma"/>
                <a:ea typeface="Tahoma"/>
                <a:cs typeface="Tahoma"/>
              </a:rPr>
              <a:t>. zato što je Perzija htjela proširiti svoju državu osvajanjem grčkog područja </a:t>
            </a:r>
          </a:p>
          <a:p>
            <a:pPr marL="342265" indent="-342265"/>
            <a:r>
              <a:rPr lang="hr-HR" sz="2400" dirty="0">
                <a:solidFill>
                  <a:srgbClr val="EA6312"/>
                </a:solidFill>
                <a:latin typeface="Tahoma"/>
                <a:ea typeface="Tahoma"/>
                <a:cs typeface="Tahoma"/>
              </a:rPr>
              <a:t>Ratovi su trajali 50 god. do 449 </a:t>
            </a:r>
            <a:r>
              <a:rPr lang="hr-HR" sz="2400" dirty="0" err="1">
                <a:solidFill>
                  <a:srgbClr val="EA6312"/>
                </a:solidFill>
                <a:latin typeface="Tahoma"/>
                <a:ea typeface="Tahoma"/>
                <a:cs typeface="Tahoma"/>
              </a:rPr>
              <a:t>god.pr.Kr</a:t>
            </a:r>
            <a:r>
              <a:rPr lang="hr-HR" sz="2400" dirty="0">
                <a:solidFill>
                  <a:srgbClr val="EA6312"/>
                </a:solidFill>
                <a:latin typeface="Tahoma"/>
                <a:ea typeface="Tahoma"/>
                <a:cs typeface="Tahoma"/>
              </a:rPr>
              <a:t>.</a:t>
            </a:r>
            <a:endParaRPr lang="hr-HR" dirty="0"/>
          </a:p>
          <a:p>
            <a:pPr marL="0" indent="0">
              <a:buNone/>
            </a:pPr>
            <a:endParaRPr lang="hr-HR" sz="2400">
              <a:solidFill>
                <a:srgbClr val="EA6312"/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hr-HR" sz="2800" dirty="0">
              <a:solidFill>
                <a:srgbClr val="EA6312"/>
              </a:solidFill>
            </a:endParaRPr>
          </a:p>
        </p:txBody>
      </p:sp>
      <p:pic>
        <p:nvPicPr>
          <p:cNvPr id="2" name="Picture 2" descr="A picture containing outdoor, sky&#10;&#10;Description generated with high confidence">
            <a:extLst>
              <a:ext uri="{FF2B5EF4-FFF2-40B4-BE49-F238E27FC236}">
                <a16:creationId xmlns:a16="http://schemas.microsoft.com/office/drawing/2014/main" id="{98FEE405-3B81-4F41-922C-048527912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245" y="4247708"/>
            <a:ext cx="2647486" cy="181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5300" y="-288708"/>
            <a:ext cx="10512862" cy="1325563"/>
          </a:xfrm>
        </p:spPr>
        <p:txBody>
          <a:bodyPr/>
          <a:lstStyle/>
          <a:p>
            <a:r>
              <a:rPr lang="hr-HR" dirty="0">
                <a:cs typeface="Calibri Light"/>
              </a:rPr>
              <a:t>Atenska pomorska i Spartanska kopnena sila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FF01-2592-4925-B87E-8BA90E81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385" y="594735"/>
            <a:ext cx="10512862" cy="564983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227965" indent="-227965"/>
            <a:endParaRPr lang="en-US">
              <a:cs typeface="Calibri"/>
            </a:endParaRPr>
          </a:p>
          <a:p>
            <a:pPr marL="227965" indent="-227965"/>
            <a:r>
              <a:rPr lang="en-US" dirty="0">
                <a:cs typeface="Calibri"/>
              </a:rPr>
              <a:t>S </a:t>
            </a:r>
            <a:r>
              <a:rPr lang="en-US" dirty="0" err="1">
                <a:cs typeface="Calibri"/>
              </a:rPr>
              <a:t>Grčke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strane</a:t>
            </a:r>
            <a:r>
              <a:rPr lang="en-US" dirty="0">
                <a:cs typeface="Calibri"/>
              </a:rPr>
              <a:t> rat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predvodili</a:t>
            </a:r>
            <a:r>
              <a:rPr lang="en-US" dirty="0">
                <a:cs typeface="Calibri"/>
              </a:rPr>
              <a:t> 2 </a:t>
            </a:r>
            <a:r>
              <a:rPr lang="en-US" dirty="0" err="1">
                <a:cs typeface="Calibri"/>
              </a:rPr>
              <a:t>glavna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polisa</a:t>
            </a:r>
            <a:r>
              <a:rPr lang="en-US" dirty="0">
                <a:cs typeface="Calibri"/>
              </a:rPr>
              <a:t>:</a:t>
            </a: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    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Atena                                                                                                         Sparta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alibri"/>
              </a:rPr>
              <a:t> 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Atena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Grčko-Perzijskim</a:t>
            </a:r>
            <a:r>
              <a:rPr lang="en-US" dirty="0">
                <a:cs typeface="Calibri"/>
              </a:rPr>
              <a:t>                                                                           Sparta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Grčko-Perzijskim</a:t>
            </a:r>
            <a:endParaRPr lang="en-US"/>
          </a:p>
          <a:p>
            <a:pPr marL="0" indent="0">
              <a:buNone/>
            </a:pPr>
            <a:r>
              <a:rPr lang="en-US" dirty="0" err="1">
                <a:cs typeface="Calibri"/>
              </a:rPr>
              <a:t>ratovima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imala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jaku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opasnu</a:t>
            </a:r>
            <a:r>
              <a:rPr lang="en-US" dirty="0">
                <a:cs typeface="Calibri"/>
              </a:rPr>
              <a:t>                                                                        </a:t>
            </a:r>
            <a:r>
              <a:rPr lang="en-US" dirty="0" err="1">
                <a:cs typeface="Calibri"/>
              </a:rPr>
              <a:t>ratovima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sudjelovala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jakom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mornaricu</a:t>
            </a:r>
            <a:r>
              <a:rPr lang="en-US" dirty="0">
                <a:cs typeface="Calibri"/>
              </a:rPr>
              <a:t>                                     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opasnom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kopnenom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vojskom</a:t>
            </a:r>
            <a:r>
              <a:rPr lang="en-US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                                                                  </a:t>
            </a:r>
            <a:r>
              <a:rPr lang="en-US" dirty="0" err="1">
                <a:cs typeface="Calibri"/>
              </a:rPr>
              <a:t>Spartanski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hopliti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                             </a:t>
            </a:r>
          </a:p>
        </p:txBody>
      </p:sp>
      <p:pic>
        <p:nvPicPr>
          <p:cNvPr id="5" name="Picture 6" descr="A close up of a map&#10;&#10;Description generated with high confidence">
            <a:extLst>
              <a:ext uri="{FF2B5EF4-FFF2-40B4-BE49-F238E27FC236}">
                <a16:creationId xmlns:a16="http://schemas.microsoft.com/office/drawing/2014/main" id="{928ADB7F-CB0B-417B-AAA5-9D5CA769C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515" y="1232638"/>
            <a:ext cx="2381674" cy="2181225"/>
          </a:xfrm>
          <a:prstGeom prst="rect">
            <a:avLst/>
          </a:prstGeom>
        </p:spPr>
      </p:pic>
      <p:pic>
        <p:nvPicPr>
          <p:cNvPr id="8" name="Picture 8" descr="A close up of a map&#10;&#10;Description generated with high confidence">
            <a:extLst>
              <a:ext uri="{FF2B5EF4-FFF2-40B4-BE49-F238E27FC236}">
                <a16:creationId xmlns:a16="http://schemas.microsoft.com/office/drawing/2014/main" id="{B2289A32-5946-4DA2-A1A4-90267B377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135" y="1234572"/>
            <a:ext cx="2637866" cy="231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Calibri Light"/>
              </a:rPr>
              <a:t>Poznate osobe: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9480F-3FE7-43C2-8A35-C17685FA6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3959" y="1825625"/>
            <a:ext cx="5214274" cy="49044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27965" indent="-227965"/>
            <a:r>
              <a:rPr lang="en-US" dirty="0">
                <a:solidFill>
                  <a:srgbClr val="FF0000"/>
                </a:solidFill>
                <a:cs typeface="Calibri"/>
              </a:rPr>
              <a:t>S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Grčke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strane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 se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najviše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isticao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spartanski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kralj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Leonida,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posebno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u 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bitci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kod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termopilskog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klanca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u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kojoj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je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hrabro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poginuo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među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posljednjim</a:t>
            </a:r>
            <a:r>
              <a:rPr lang="en-US" dirty="0">
                <a:solidFill>
                  <a:srgbClr val="FF0000"/>
                </a:solidFill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omogučivši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Atenjanima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bijeg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na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Salaminu</a:t>
            </a:r>
          </a:p>
          <a:p>
            <a:pPr marL="227965" indent="-227965"/>
            <a:endParaRPr lang="en-US" dirty="0">
              <a:solidFill>
                <a:srgbClr val="FF0000"/>
              </a:solidFill>
              <a:cs typeface="Calibri"/>
            </a:endParaRPr>
          </a:p>
          <a:p>
            <a:pPr marL="227965" indent="-227965"/>
            <a:r>
              <a:rPr lang="en-US" dirty="0">
                <a:solidFill>
                  <a:srgbClr val="FF0000"/>
                </a:solidFill>
                <a:cs typeface="Calibri"/>
              </a:rPr>
              <a:t>  </a:t>
            </a:r>
            <a:r>
              <a:rPr lang="en-US" err="1">
                <a:solidFill>
                  <a:srgbClr val="FF0000"/>
                </a:solidFill>
                <a:cs typeface="Calibri"/>
              </a:rPr>
              <a:t>Kralj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Leonida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405BB96-9D89-49EA-9CCC-DCF1DC9C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9432" y="1825625"/>
            <a:ext cx="5251411" cy="46561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27965" indent="-227965"/>
            <a:r>
              <a:rPr lang="en-US" dirty="0">
                <a:solidFill>
                  <a:srgbClr val="4472C4"/>
                </a:solidFill>
                <a:cs typeface="Calibri"/>
              </a:rPr>
              <a:t>S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Perzijske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strane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najpoznatiji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vojskovođe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su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bili</a:t>
            </a:r>
            <a:r>
              <a:rPr lang="en-US" dirty="0">
                <a:solidFill>
                  <a:srgbClr val="4472C4"/>
                </a:solidFill>
                <a:cs typeface="Calibri"/>
              </a:rPr>
              <a:t> 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kralj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Darije1.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i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  </a:t>
            </a:r>
            <a:r>
              <a:rPr lang="en-US" dirty="0" err="1">
                <a:solidFill>
                  <a:srgbClr val="4472C4"/>
                </a:solidFill>
                <a:cs typeface="Calibri"/>
              </a:rPr>
              <a:t>njegov</a:t>
            </a:r>
            <a:r>
              <a:rPr lang="en-US" dirty="0">
                <a:solidFill>
                  <a:srgbClr val="4472C4"/>
                </a:solidFill>
                <a:cs typeface="Calibri"/>
              </a:rPr>
              <a:t> sin Kserkso1.</a:t>
            </a:r>
          </a:p>
          <a:p>
            <a:pPr marL="227965" indent="-227965"/>
            <a:r>
              <a:rPr lang="en-US" dirty="0">
                <a:solidFill>
                  <a:srgbClr val="4472C4"/>
                </a:solidFill>
                <a:cs typeface="Calibri"/>
              </a:rPr>
              <a:t>                                        </a:t>
            </a:r>
          </a:p>
          <a:p>
            <a:pPr marL="227965" indent="-227965"/>
            <a:endParaRPr lang="en-US" dirty="0">
              <a:solidFill>
                <a:srgbClr val="4472C4"/>
              </a:solidFill>
              <a:cs typeface="Calibri"/>
            </a:endParaRPr>
          </a:p>
          <a:p>
            <a:pPr marL="227965" indent="-227965"/>
            <a:endParaRPr lang="en-US" dirty="0">
              <a:solidFill>
                <a:srgbClr val="4472C4"/>
              </a:solidFill>
              <a:cs typeface="Calibri"/>
            </a:endParaRPr>
          </a:p>
          <a:p>
            <a:pPr marL="227965" indent="-227965"/>
            <a:endParaRPr lang="en-US" dirty="0">
              <a:solidFill>
                <a:srgbClr val="4472C4"/>
              </a:solidFill>
              <a:cs typeface="Calibri"/>
            </a:endParaRPr>
          </a:p>
          <a:p>
            <a:pPr marL="227965" indent="-227965"/>
            <a:endParaRPr lang="en-US" dirty="0">
              <a:solidFill>
                <a:srgbClr val="4472C4"/>
              </a:solidFill>
              <a:cs typeface="Calibri"/>
            </a:endParaRPr>
          </a:p>
          <a:p>
            <a:pPr marL="227965" indent="-227965"/>
            <a:endParaRPr lang="en-US" dirty="0">
              <a:solidFill>
                <a:srgbClr val="4472C4"/>
              </a:solidFill>
              <a:cs typeface="Calibri"/>
            </a:endParaRPr>
          </a:p>
          <a:p>
            <a:pPr marL="227965" indent="-227965"/>
            <a:r>
              <a:rPr lang="en-US" dirty="0">
                <a:solidFill>
                  <a:srgbClr val="4472C4"/>
                </a:solidFill>
                <a:cs typeface="Calibri"/>
              </a:rPr>
              <a:t>  </a:t>
            </a:r>
          </a:p>
          <a:p>
            <a:pPr marL="227965" indent="-227965"/>
            <a:r>
              <a:rPr lang="en-US" dirty="0">
                <a:solidFill>
                  <a:srgbClr val="4472C4"/>
                </a:solidFill>
                <a:cs typeface="Calibri"/>
              </a:rPr>
              <a:t>Darije1.                  Kserkso1.</a:t>
            </a:r>
          </a:p>
        </p:txBody>
      </p:sp>
      <p:pic>
        <p:nvPicPr>
          <p:cNvPr id="9" name="Picture 9" descr="A picture containing wall, building, indoor&#10;&#10;Description generated with high confidence">
            <a:extLst>
              <a:ext uri="{FF2B5EF4-FFF2-40B4-BE49-F238E27FC236}">
                <a16:creationId xmlns:a16="http://schemas.microsoft.com/office/drawing/2014/main" id="{7ED520EF-04BA-4309-8E61-6CDE8F7B2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939" y="4346192"/>
            <a:ext cx="1592223" cy="2307590"/>
          </a:xfrm>
          <a:prstGeom prst="rect">
            <a:avLst/>
          </a:prstGeom>
        </p:spPr>
      </p:pic>
      <p:pic>
        <p:nvPicPr>
          <p:cNvPr id="11" name="Picture 11" descr="A close up of a stone building&#10;&#10;Description generated with high confidence">
            <a:extLst>
              <a:ext uri="{FF2B5EF4-FFF2-40B4-BE49-F238E27FC236}">
                <a16:creationId xmlns:a16="http://schemas.microsoft.com/office/drawing/2014/main" id="{006ECBE1-56F8-48EF-B038-74D2C9216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699" y="2966100"/>
            <a:ext cx="1972170" cy="2876519"/>
          </a:xfrm>
          <a:prstGeom prst="rect">
            <a:avLst/>
          </a:prstGeom>
        </p:spPr>
      </p:pic>
      <p:pic>
        <p:nvPicPr>
          <p:cNvPr id="13" name="Picture 13" descr="A picture containing ground, sitting, indoor&#10;&#10;Description generated with high confidence">
            <a:extLst>
              <a:ext uri="{FF2B5EF4-FFF2-40B4-BE49-F238E27FC236}">
                <a16:creationId xmlns:a16="http://schemas.microsoft.com/office/drawing/2014/main" id="{B4227415-A1D2-4B21-8B5D-DFF9068BA7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323" y="2963438"/>
            <a:ext cx="1850181" cy="27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cs typeface="Calibri Light"/>
              </a:rPr>
              <a:t>Bitka na Maratonskom polju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5989D7-072D-47D7-8F8F-59174FA42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536" y="1998345"/>
            <a:ext cx="5200582" cy="449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 err="1">
                <a:cs typeface="Calibri"/>
              </a:rPr>
              <a:t>bitka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maratonskom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polju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odvila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490. </a:t>
            </a:r>
            <a:r>
              <a:rPr lang="en-US" dirty="0" err="1">
                <a:cs typeface="Calibri"/>
              </a:rPr>
              <a:t>god.pr.Kr</a:t>
            </a:r>
            <a:r>
              <a:rPr lang="en-US" dirty="0">
                <a:cs typeface="Calibri"/>
              </a:rPr>
              <a:t>.</a:t>
            </a:r>
          </a:p>
          <a:p>
            <a:pPr marL="227965" indent="-227965"/>
            <a:r>
              <a:rPr lang="en-US" dirty="0" err="1">
                <a:cs typeface="Calibri"/>
              </a:rPr>
              <a:t>bitka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započela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što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Perzijanci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htjeli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osvojiti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Atenu</a:t>
            </a:r>
          </a:p>
          <a:p>
            <a:pPr marL="227965" indent="-227965"/>
            <a:r>
              <a:rPr lang="en-US" dirty="0" err="1">
                <a:cs typeface="Calibri"/>
              </a:rPr>
              <a:t>Poznata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legenda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veže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uz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bitku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vojnik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zadužen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prenošenje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obavijesti</a:t>
            </a:r>
            <a:r>
              <a:rPr lang="en-US" dirty="0">
                <a:cs typeface="Calibri"/>
              </a:rPr>
              <a:t> o </a:t>
            </a:r>
            <a:r>
              <a:rPr lang="en-US" dirty="0" err="1">
                <a:cs typeface="Calibri"/>
              </a:rPr>
              <a:t>stanju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bitke</a:t>
            </a:r>
            <a:r>
              <a:rPr lang="en-US" dirty="0">
                <a:cs typeface="Calibri"/>
              </a:rPr>
              <a:t> u 42 km </a:t>
            </a:r>
            <a:r>
              <a:rPr lang="en-US" dirty="0" err="1">
                <a:cs typeface="Calibri"/>
              </a:rPr>
              <a:t>udaljenu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Atenu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pretrčao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udaljenost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Maratona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vijest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donio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Atenu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96043-C60C-4A90-8132-1EE994C20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0930" y="1998345"/>
            <a:ext cx="5566553" cy="4493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>
                <a:cs typeface="Calibri"/>
              </a:rPr>
              <a:t>Kada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izvršio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dužnost</a:t>
            </a:r>
            <a:r>
              <a:rPr lang="en-US" dirty="0">
                <a:cs typeface="Calibri"/>
              </a:rPr>
              <a:t>, od </a:t>
            </a:r>
            <a:r>
              <a:rPr lang="en-US" dirty="0" err="1">
                <a:cs typeface="Calibri"/>
              </a:rPr>
              <a:t>umora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umro</a:t>
            </a:r>
            <a:r>
              <a:rPr lang="en-US" dirty="0">
                <a:cs typeface="Calibri"/>
              </a:rPr>
              <a:t>. Po tome </a:t>
            </a:r>
            <a:r>
              <a:rPr lang="en-US" dirty="0" err="1">
                <a:cs typeface="Calibri"/>
              </a:rPr>
              <a:t>događaju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nastao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naziv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atletske</a:t>
            </a:r>
            <a:r>
              <a:rPr lang="en-US" dirty="0">
                <a:cs typeface="Calibri"/>
              </a:rPr>
              <a:t> discipline - </a:t>
            </a:r>
            <a:r>
              <a:rPr lang="en-US" dirty="0" err="1">
                <a:cs typeface="Calibri"/>
              </a:rPr>
              <a:t>Maraton</a:t>
            </a:r>
            <a:r>
              <a:rPr lang="en-US" dirty="0">
                <a:cs typeface="Calibri"/>
              </a:rPr>
              <a:t>.</a:t>
            </a:r>
            <a:endParaRPr lang="en-US">
              <a:cs typeface="Calibri"/>
            </a:endParaRPr>
          </a:p>
        </p:txBody>
      </p:sp>
      <p:pic>
        <p:nvPicPr>
          <p:cNvPr id="9" name="Picture 9" descr="A picture containing text, outdoor, motorcycle, book&#10;&#10;Description generated with very high confidence">
            <a:extLst>
              <a:ext uri="{FF2B5EF4-FFF2-40B4-BE49-F238E27FC236}">
                <a16:creationId xmlns:a16="http://schemas.microsoft.com/office/drawing/2014/main" id="{DC0C2E9B-4919-412F-9327-BEC1E3FA2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481" y="3855314"/>
            <a:ext cx="4544123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7650" y="0"/>
            <a:ext cx="6171175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6239" y="0"/>
            <a:ext cx="6022586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7" descr="A close up of an animal&#10;&#10;Description generated with very high confidence">
            <a:extLst>
              <a:ext uri="{FF2B5EF4-FFF2-40B4-BE49-F238E27FC236}">
                <a16:creationId xmlns:a16="http://schemas.microsoft.com/office/drawing/2014/main" id="{E8B3038E-5340-4311-B2BA-6B467B2538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798943" y="1428198"/>
            <a:ext cx="4104206" cy="253581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0890" y="1396289"/>
            <a:ext cx="49050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Bitka kod Termopilskog klanca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05333" y="2871982"/>
            <a:ext cx="5005032" cy="31816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27965" indent="-228600" defTabSz="914400"/>
            <a:r>
              <a:rPr lang="en-US" sz="2400" dirty="0" err="1"/>
              <a:t>Bitka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Termopilskog</a:t>
            </a:r>
            <a:r>
              <a:rPr lang="en-US" sz="2400" dirty="0"/>
              <a:t> </a:t>
            </a:r>
            <a:r>
              <a:rPr lang="en-US" sz="2400" dirty="0" err="1"/>
              <a:t>klanca</a:t>
            </a:r>
            <a:r>
              <a:rPr lang="en-US" sz="2400" dirty="0"/>
              <a:t> </a:t>
            </a:r>
            <a:r>
              <a:rPr lang="en-US" sz="2400" dirty="0" err="1"/>
              <a:t>odvila</a:t>
            </a:r>
            <a:r>
              <a:rPr lang="en-US" sz="2400" dirty="0"/>
              <a:t> se </a:t>
            </a:r>
            <a:r>
              <a:rPr lang="en-US" sz="2400" dirty="0" err="1"/>
              <a:t>je</a:t>
            </a:r>
            <a:r>
              <a:rPr lang="en-US" sz="2400" dirty="0"/>
              <a:t> 480. god.pr.Kr.</a:t>
            </a:r>
            <a:endParaRPr lang="en-US" sz="2400" dirty="0">
              <a:cs typeface="Calibri"/>
            </a:endParaRPr>
          </a:p>
          <a:p>
            <a:pPr marL="227965" indent="-228600" defTabSz="914400"/>
            <a:r>
              <a:rPr lang="en-US" sz="2400" dirty="0"/>
              <a:t>U </a:t>
            </a:r>
            <a:r>
              <a:rPr lang="en-US" sz="2400" dirty="0" err="1"/>
              <a:t>toj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bitci</a:t>
            </a:r>
            <a:r>
              <a:rPr lang="en-US" sz="2400" dirty="0"/>
              <a:t> </a:t>
            </a:r>
            <a:r>
              <a:rPr lang="en-US" sz="2400" dirty="0" err="1"/>
              <a:t>Perzijanci</a:t>
            </a:r>
            <a:r>
              <a:rPr lang="en-US" sz="2400" dirty="0"/>
              <a:t> </a:t>
            </a:r>
            <a:r>
              <a:rPr lang="en-US" sz="2400" dirty="0" err="1"/>
              <a:t>pobjedili</a:t>
            </a:r>
            <a:r>
              <a:rPr lang="en-US" sz="2400" dirty="0"/>
              <a:t> </a:t>
            </a:r>
            <a:r>
              <a:rPr lang="en-US" sz="2400" dirty="0" err="1"/>
              <a:t>Grke</a:t>
            </a:r>
            <a:r>
              <a:rPr lang="en-US" sz="2400" dirty="0"/>
              <a:t> 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nastavili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jugu</a:t>
            </a:r>
            <a:endParaRPr lang="en-US" sz="2400" dirty="0">
              <a:cs typeface="Calibri"/>
            </a:endParaRPr>
          </a:p>
          <a:p>
            <a:pPr marL="227965" indent="-228600" defTabSz="914400"/>
            <a:r>
              <a:rPr lang="en-US" sz="2400" dirty="0" err="1"/>
              <a:t>Spartanci-najjača</a:t>
            </a:r>
            <a:r>
              <a:rPr lang="en-US" sz="2400" dirty="0"/>
              <a:t> </a:t>
            </a:r>
            <a:r>
              <a:rPr lang="en-US" sz="2400" dirty="0" err="1"/>
              <a:t>Grčka</a:t>
            </a:r>
            <a:r>
              <a:rPr lang="en-US" sz="2400" dirty="0"/>
              <a:t> </a:t>
            </a:r>
            <a:r>
              <a:rPr lang="en-US" sz="2400" dirty="0" err="1"/>
              <a:t>kopnena</a:t>
            </a:r>
            <a:r>
              <a:rPr lang="en-US" sz="2400" dirty="0"/>
              <a:t> </a:t>
            </a:r>
            <a:r>
              <a:rPr lang="en-US" sz="2400" dirty="0" err="1"/>
              <a:t>vojska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se </a:t>
            </a:r>
            <a:r>
              <a:rPr lang="en-US" sz="2400" dirty="0" err="1"/>
              <a:t>iskazali</a:t>
            </a:r>
            <a:r>
              <a:rPr lang="en-US" sz="2400" dirty="0"/>
              <a:t> </a:t>
            </a:r>
            <a:r>
              <a:rPr lang="en-US" sz="2400" dirty="0" err="1"/>
              <a:t>borbom</a:t>
            </a:r>
            <a:r>
              <a:rPr lang="en-US" sz="2400" dirty="0"/>
              <a:t> do </a:t>
            </a:r>
            <a:r>
              <a:rPr lang="en-US" sz="2400" dirty="0" err="1"/>
              <a:t>zadnjega</a:t>
            </a:r>
            <a:r>
              <a:rPr lang="en-US" sz="2400" dirty="0"/>
              <a:t> </a:t>
            </a:r>
            <a:r>
              <a:rPr lang="en-US" sz="2400" dirty="0" err="1"/>
              <a:t>čovjeka</a:t>
            </a:r>
            <a:r>
              <a:rPr lang="en-US" sz="2400" dirty="0"/>
              <a:t> </a:t>
            </a:r>
            <a:endParaRPr lang="en-US" sz="2400" dirty="0">
              <a:cs typeface="Calibri"/>
            </a:endParaRPr>
          </a:p>
          <a:p>
            <a:pPr marL="227965" indent="-228600" defTabSz="914400"/>
            <a:r>
              <a:rPr lang="en-US" sz="2400" dirty="0" err="1"/>
              <a:t>Omogućili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Atenjanima</a:t>
            </a:r>
            <a:r>
              <a:rPr lang="en-US" sz="2400" dirty="0"/>
              <a:t> </a:t>
            </a:r>
            <a:r>
              <a:rPr lang="en-US" sz="2400" dirty="0" err="1"/>
              <a:t>bijeg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Atene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close up of a map&#10;&#10;Description generated with high confidence">
            <a:extLst>
              <a:ext uri="{FF2B5EF4-FFF2-40B4-BE49-F238E27FC236}">
                <a16:creationId xmlns:a16="http://schemas.microsoft.com/office/drawing/2014/main" id="{A0D6CDCF-5527-458C-9609-0739E467B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9" y="3793381"/>
            <a:ext cx="2416107" cy="1829363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D855874D-A0C6-4CAE-8662-44F825EB9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</p:spPr>
        <p:txBody>
          <a:bodyPr/>
          <a:lstStyle/>
          <a:p>
            <a:r>
              <a:rPr lang="en-US" sz="3600" dirty="0" err="1">
                <a:cs typeface="Calibri Light"/>
              </a:rPr>
              <a:t>Bitka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kod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otoka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Salamine</a:t>
            </a:r>
            <a:endParaRPr lang="en-US" dirty="0" err="1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EEB1533-85A5-4863-8634-83421E21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2" y="1825625"/>
            <a:ext cx="10512862" cy="4889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 err="1">
                <a:cs typeface="Calibri"/>
              </a:rPr>
              <a:t>Nakon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poraza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Termopilskog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klanca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Grci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povukli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otok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Salaminu</a:t>
            </a:r>
          </a:p>
          <a:p>
            <a:pPr marL="227965" indent="-227965"/>
            <a:r>
              <a:rPr lang="en-US" dirty="0" err="1">
                <a:cs typeface="Calibri"/>
              </a:rPr>
              <a:t>Zahvaljujući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mudrosti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vojskovođe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Temistokla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Grci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perzijsku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flotu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namamili</a:t>
            </a:r>
            <a:r>
              <a:rPr lang="en-US" dirty="0">
                <a:cs typeface="Calibri"/>
              </a:rPr>
              <a:t> u </a:t>
            </a:r>
            <a:r>
              <a:rPr lang="en-US" dirty="0" err="1">
                <a:cs typeface="Calibri"/>
              </a:rPr>
              <a:t>uski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prolaz,okružili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pobjedili</a:t>
            </a:r>
            <a:endParaRPr lang="en-US" dirty="0" err="1"/>
          </a:p>
          <a:p>
            <a:pPr marL="227965" indent="-227965"/>
            <a:r>
              <a:rPr lang="en-US" dirty="0">
                <a:cs typeface="Calibri"/>
              </a:rPr>
              <a:t>                                                                       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Bitka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otoka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Salamine</a:t>
            </a:r>
            <a:r>
              <a:rPr lang="en-US" dirty="0">
                <a:cs typeface="Calibri"/>
              </a:rPr>
              <a:t>                                                </a:t>
            </a:r>
            <a:r>
              <a:rPr lang="en-US" dirty="0" err="1">
                <a:cs typeface="Calibri"/>
              </a:rPr>
              <a:t>Temistoklo</a:t>
            </a: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  <a:p>
            <a:pPr marL="227965" indent="-227965"/>
            <a:endParaRPr lang="en-US" dirty="0">
              <a:cs typeface="Calibri"/>
            </a:endParaRPr>
          </a:p>
        </p:txBody>
      </p:sp>
      <p:pic>
        <p:nvPicPr>
          <p:cNvPr id="14" name="Picture 14" descr="A drawing of a person&#10;&#10;Description generated with high confidence">
            <a:extLst>
              <a:ext uri="{FF2B5EF4-FFF2-40B4-BE49-F238E27FC236}">
                <a16:creationId xmlns:a16="http://schemas.microsoft.com/office/drawing/2014/main" id="{D525C18B-0283-4134-9B78-6F777376C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138" y="3793990"/>
            <a:ext cx="3484445" cy="18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63F1AE-53B8-4D92-AE74-4100DE44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cs typeface="Calibri Light"/>
              </a:rPr>
              <a:t>Kraj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Grčko-Perzijskih</a:t>
            </a:r>
            <a:r>
              <a:rPr lang="en-US" sz="3600" dirty="0">
                <a:cs typeface="Calibri Light"/>
              </a:rPr>
              <a:t> </a:t>
            </a:r>
            <a:r>
              <a:rPr lang="en-US" sz="3600" dirty="0" err="1">
                <a:cs typeface="Calibri Light"/>
              </a:rPr>
              <a:t>ratova</a:t>
            </a:r>
            <a:endParaRPr lang="en-US" dirty="0" err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B0B28-B6FB-4D57-8F83-4CDA2691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 err="1">
                <a:cs typeface="Calibri"/>
              </a:rPr>
              <a:t>Napadnuta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Grčka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pobjedila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postala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najjača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Sredozemlju</a:t>
            </a:r>
          </a:p>
          <a:p>
            <a:pPr marL="227965" indent="-227965"/>
            <a:r>
              <a:rPr lang="en-US" dirty="0">
                <a:cs typeface="Calibri"/>
              </a:rPr>
              <a:t>Prema </a:t>
            </a:r>
            <a:r>
              <a:rPr lang="en-US" dirty="0" err="1">
                <a:cs typeface="Calibri"/>
              </a:rPr>
              <a:t>Herodotovim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zapisima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zaraćene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strane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pretrpjele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ogromne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gubitke</a:t>
            </a:r>
            <a:r>
              <a:rPr lang="en-US" dirty="0">
                <a:cs typeface="Calibri"/>
              </a:rPr>
              <a:t>:</a:t>
            </a:r>
          </a:p>
          <a:p>
            <a:pPr marL="227965" indent="-227965"/>
            <a:r>
              <a:rPr lang="en-US" dirty="0" err="1">
                <a:cs typeface="Calibri"/>
              </a:rPr>
              <a:t>Grci</a:t>
            </a:r>
            <a:r>
              <a:rPr lang="en-US" dirty="0">
                <a:cs typeface="Calibri"/>
              </a:rPr>
              <a:t>: 57000 </a:t>
            </a:r>
            <a:r>
              <a:rPr lang="en-US" dirty="0" err="1">
                <a:cs typeface="Calibri"/>
              </a:rPr>
              <a:t>poginulih</a:t>
            </a:r>
            <a:r>
              <a:rPr lang="en-US" dirty="0">
                <a:cs typeface="Calibri"/>
              </a:rPr>
              <a:t>                              Perzijanci:246000 </a:t>
            </a:r>
            <a:r>
              <a:rPr lang="en-US" dirty="0" err="1">
                <a:cs typeface="Calibri"/>
              </a:rPr>
              <a:t>poginulih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ObrazacBibliotekeDokumenata</Display>
  <Edit>ObrazacBibliotekeDokumenata</Edit>
  <New>ObrazacBibliotekeDokumenata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99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Grčko-Perzijski ratovi</vt:lpstr>
      <vt:lpstr>Tko se bori u Grčko-Perzijskim ratovima</vt:lpstr>
      <vt:lpstr>Atenska pomorska i Spartanska kopnena sila</vt:lpstr>
      <vt:lpstr>Poznate osobe:</vt:lpstr>
      <vt:lpstr>Bitka na Maratonskom polju</vt:lpstr>
      <vt:lpstr>Bitka kod Termopilskog klanca</vt:lpstr>
      <vt:lpstr>Bitka kod otoka Salamine</vt:lpstr>
      <vt:lpstr>Kraj Grčko-Perzijskih ratova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naslova</dc:title>
  <cp:lastModifiedBy>Petr Slavik</cp:lastModifiedBy>
  <cp:revision>228</cp:revision>
  <dcterms:created xsi:type="dcterms:W3CDTF">2013-04-05T19:59:21Z</dcterms:created>
  <dcterms:modified xsi:type="dcterms:W3CDTF">2018-04-15T20:18:03Z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