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67" r:id="rId7"/>
    <p:sldId id="268" r:id="rId8"/>
    <p:sldId id="269" r:id="rId9"/>
    <p:sldId id="260" r:id="rId10"/>
    <p:sldId id="261" r:id="rId11"/>
    <p:sldId id="262" r:id="rId12"/>
    <p:sldId id="263" r:id="rId13"/>
    <p:sldId id="266" r:id="rId1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5274" autoAdjust="0"/>
  </p:normalViewPr>
  <p:slideViewPr>
    <p:cSldViewPr>
      <p:cViewPr varScale="1">
        <p:scale>
          <a:sx n="100" d="100"/>
          <a:sy n="100" d="100"/>
        </p:scale>
        <p:origin x="78" y="82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101" d="100"/>
          <a:sy n="101" d="100"/>
        </p:scale>
        <p:origin x="2802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hr-HR" sz="1200"/>
            </a:lvl1pPr>
          </a:lstStyle>
          <a:p>
            <a:endParaRPr lang="hr-HR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hr-HR" sz="1200"/>
            </a:lvl1pPr>
          </a:lstStyle>
          <a:p>
            <a:fld id="{03E7C915-4830-4705-BA7F-D62C5283FE6E}" type="datetime1">
              <a:rPr lang="hr-HR" smtClean="0"/>
              <a:t>15.4.2018.</a:t>
            </a:fld>
            <a:endParaRPr lang="hr-HR" dirty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hr-HR" sz="1200"/>
            </a:lvl1pPr>
          </a:lstStyle>
          <a:p>
            <a:endParaRPr lang="hr-HR" dirty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hr-HR" sz="1200"/>
            </a:lvl1pPr>
          </a:lstStyle>
          <a:p>
            <a:fld id="{A850423A-8BCE-448E-A97B-03A88B2B12C1}" type="slidenum">
              <a:rPr lang="hr-HR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hr-HR" sz="1200"/>
            </a:lvl1pPr>
          </a:lstStyle>
          <a:p>
            <a:endParaRPr lang="hr-HR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hr-HR" sz="1200"/>
            </a:lvl1pPr>
          </a:lstStyle>
          <a:p>
            <a:fld id="{CA401D69-E8F2-407C-8F2C-3E7DB1EC198B}" type="datetime1">
              <a:rPr lang="hr-HR" smtClean="0"/>
              <a:pPr/>
              <a:t>15.4.2018.</a:t>
            </a:fld>
            <a:endParaRPr lang="hr-HR" dirty="0"/>
          </a:p>
        </p:txBody>
      </p:sp>
      <p:sp>
        <p:nvSpPr>
          <p:cNvPr id="4" name="Rezervirano mjesto za sliku na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dirty="0"/>
          </a:p>
        </p:txBody>
      </p:sp>
      <p:sp>
        <p:nvSpPr>
          <p:cNvPr id="5" name="Rezervirano mjesto za bilješk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dirty="0"/>
              <a:t>Kliknite da biste uredili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hr-HR" sz="1200"/>
            </a:lvl1pPr>
          </a:lstStyle>
          <a:p>
            <a:endParaRPr lang="hr-HR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hr-HR" sz="1200"/>
            </a:lvl1pPr>
          </a:lstStyle>
          <a:p>
            <a:fld id="{01F2A70B-78F2-4DCF-B53B-C990D2FAFB8A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063" indent="0" algn="ctr">
              <a:buNone/>
              <a:defRPr sz="2000"/>
            </a:lvl2pPr>
            <a:lvl3pPr marL="914126" indent="0" algn="ctr">
              <a:buNone/>
              <a:defRPr sz="1800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3A6C-500F-4EC9-8FD1-5B9D87A0531D}" type="datetime1">
              <a:rPr lang="hr-HR" smtClean="0"/>
              <a:pPr/>
              <a:t>15.4.2018.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52224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3A6C-500F-4EC9-8FD1-5B9D87A0531D}" type="datetime1">
              <a:rPr lang="hr-HR" smtClean="0"/>
              <a:pPr/>
              <a:t>15.4.2018.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7700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3A6C-500F-4EC9-8FD1-5B9D87A0531D}" type="datetime1">
              <a:rPr lang="hr-HR" smtClean="0"/>
              <a:pPr/>
              <a:t>15.4.2018.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0844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3A6C-500F-4EC9-8FD1-5B9D87A0531D}" type="datetime1">
              <a:rPr lang="hr-HR" smtClean="0"/>
              <a:pPr/>
              <a:t>15.4.2018.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9821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3A6C-500F-4EC9-8FD1-5B9D87A0531D}" type="datetime1">
              <a:rPr lang="hr-HR" smtClean="0"/>
              <a:pPr/>
              <a:t>15.4.2018.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7662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3A6C-500F-4EC9-8FD1-5B9D87A0531D}" type="datetime1">
              <a:rPr lang="hr-HR" smtClean="0"/>
              <a:pPr/>
              <a:t>15.4.2018.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39368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3" indent="0">
              <a:buNone/>
              <a:defRPr sz="2000" b="1"/>
            </a:lvl2pPr>
            <a:lvl3pPr marL="914126" indent="0">
              <a:buNone/>
              <a:defRPr sz="1800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3" indent="0">
              <a:buNone/>
              <a:defRPr sz="2000" b="1"/>
            </a:lvl2pPr>
            <a:lvl3pPr marL="914126" indent="0">
              <a:buNone/>
              <a:defRPr sz="1800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3A6C-500F-4EC9-8FD1-5B9D87A0531D}" type="datetime1">
              <a:rPr lang="hr-HR" smtClean="0"/>
              <a:pPr/>
              <a:t>15.4.2018.</a:t>
            </a:fld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88178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3A6C-500F-4EC9-8FD1-5B9D87A0531D}" type="datetime1">
              <a:rPr lang="hr-HR" smtClean="0"/>
              <a:pPr/>
              <a:t>15.4.2018.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3318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3A6C-500F-4EC9-8FD1-5B9D87A0531D}" type="datetime1">
              <a:rPr lang="hr-HR" smtClean="0"/>
              <a:pPr/>
              <a:t>15.4.2018.</a:t>
            </a:fld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46662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3A6C-500F-4EC9-8FD1-5B9D87A0531D}" type="datetime1">
              <a:rPr lang="hr-HR" smtClean="0"/>
              <a:pPr/>
              <a:t>15.4.2018.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47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063" indent="0">
              <a:buNone/>
              <a:defRPr sz="2800"/>
            </a:lvl2pPr>
            <a:lvl3pPr marL="914126" indent="0">
              <a:buNone/>
              <a:defRPr sz="2400"/>
            </a:lvl3pPr>
            <a:lvl4pPr marL="1371189" indent="0">
              <a:buNone/>
              <a:defRPr sz="2000"/>
            </a:lvl4pPr>
            <a:lvl5pPr marL="1828251" indent="0">
              <a:buNone/>
              <a:defRPr sz="2000"/>
            </a:lvl5pPr>
            <a:lvl6pPr marL="2285314" indent="0">
              <a:buNone/>
              <a:defRPr sz="2000"/>
            </a:lvl6pPr>
            <a:lvl7pPr marL="2742377" indent="0">
              <a:buNone/>
              <a:defRPr sz="2000"/>
            </a:lvl7pPr>
            <a:lvl8pPr marL="3199440" indent="0">
              <a:buNone/>
              <a:defRPr sz="2000"/>
            </a:lvl8pPr>
            <a:lvl9pPr marL="3656503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3A6C-500F-4EC9-8FD1-5B9D87A0531D}" type="datetime1">
              <a:rPr lang="hr-HR" smtClean="0"/>
              <a:pPr/>
              <a:t>15.4.2018.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82342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03A6C-500F-4EC9-8FD1-5B9D87A0531D}" type="datetime1">
              <a:rPr lang="hr-HR" smtClean="0"/>
              <a:pPr/>
              <a:t>15.4.2018.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11994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9C436FC-2A63-4249-A3CD-B03028AA4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8159" y="260799"/>
            <a:ext cx="9144000" cy="2667000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  <a:latin typeface="Tahoma"/>
                <a:ea typeface="Tahoma"/>
                <a:cs typeface="Tahoma"/>
              </a:rPr>
              <a:t>Grčko-Perzijski</a:t>
            </a:r>
            <a:r>
              <a:rPr lang="en-US" dirty="0">
                <a:solidFill>
                  <a:srgbClr val="FF0000"/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ahoma"/>
                <a:ea typeface="Tahoma"/>
                <a:cs typeface="Tahoma"/>
              </a:rPr>
              <a:t>ratovi</a:t>
            </a:r>
            <a:endParaRPr lang="en-US" dirty="0">
              <a:solidFill>
                <a:srgbClr val="FF0000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10480" y="3690860"/>
            <a:ext cx="8823360" cy="8614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>
                <a:solidFill>
                  <a:srgbClr val="0C0C0C"/>
                </a:solidFill>
              </a:rPr>
              <a:t>Marino </a:t>
            </a:r>
            <a:r>
              <a:rPr lang="hr-HR" dirty="0" err="1">
                <a:solidFill>
                  <a:srgbClr val="0C0C0C"/>
                </a:solidFill>
              </a:rPr>
              <a:t>Imper</a:t>
            </a:r>
            <a:r>
              <a:rPr lang="hr-HR" dirty="0">
                <a:solidFill>
                  <a:srgbClr val="0C0C0C"/>
                </a:solidFill>
              </a:rPr>
              <a:t> 5.A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za sliku 5"/>
          <p:cNvSpPr>
            <a:spLocks noGrp="1"/>
          </p:cNvSpPr>
          <p:nvPr>
            <p:ph type="pic" idx="1"/>
          </p:nvPr>
        </p:nvSpPr>
        <p:spPr/>
      </p:sp>
      <p:sp>
        <p:nvSpPr>
          <p:cNvPr id="4" name="Rezervirano mjesto za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6095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slov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Tko se bori u Grčko-Perzijskim ratovima</a:t>
            </a:r>
          </a:p>
        </p:txBody>
      </p:sp>
      <p:sp>
        <p:nvSpPr>
          <p:cNvPr id="14" name="Rezervirano mjesto za sadržaj 13"/>
          <p:cNvSpPr>
            <a:spLocks noGrp="1"/>
          </p:cNvSpPr>
          <p:nvPr>
            <p:ph idx="1"/>
          </p:nvPr>
        </p:nvSpPr>
        <p:spPr>
          <a:xfrm>
            <a:off x="1381916" y="2062534"/>
            <a:ext cx="8944211" cy="419548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265" indent="-342265"/>
            <a:r>
              <a:rPr lang="hr-HR" sz="2400" dirty="0">
                <a:solidFill>
                  <a:srgbClr val="EA6312"/>
                </a:solidFill>
                <a:latin typeface="Tahoma"/>
                <a:ea typeface="Tahoma"/>
                <a:cs typeface="Tahoma"/>
              </a:rPr>
              <a:t>Grčko-Perzijski ratovi su vojni sukobi između Grčke i Perzijske vojske</a:t>
            </a:r>
          </a:p>
          <a:p>
            <a:pPr marL="342265" indent="-342265"/>
            <a:r>
              <a:rPr lang="hr-HR" sz="2400" dirty="0">
                <a:solidFill>
                  <a:srgbClr val="EA6312"/>
                </a:solidFill>
                <a:latin typeface="Tahoma"/>
                <a:ea typeface="Tahoma"/>
                <a:cs typeface="Tahoma"/>
              </a:rPr>
              <a:t>Ratovi su počeli 499 </a:t>
            </a:r>
            <a:r>
              <a:rPr lang="hr-HR" sz="2400" dirty="0" err="1">
                <a:solidFill>
                  <a:srgbClr val="EA6312"/>
                </a:solidFill>
                <a:latin typeface="Tahoma"/>
                <a:ea typeface="Tahoma"/>
                <a:cs typeface="Tahoma"/>
              </a:rPr>
              <a:t>god.pr.Kr</a:t>
            </a:r>
            <a:r>
              <a:rPr lang="hr-HR" sz="2400" dirty="0">
                <a:solidFill>
                  <a:srgbClr val="EA6312"/>
                </a:solidFill>
                <a:latin typeface="Tahoma"/>
                <a:ea typeface="Tahoma"/>
                <a:cs typeface="Tahoma"/>
              </a:rPr>
              <a:t>. zato što je Perzija htjela proširiti svoju državu osvajanjem grčkog područja </a:t>
            </a:r>
          </a:p>
          <a:p>
            <a:pPr marL="342265" indent="-342265"/>
            <a:r>
              <a:rPr lang="hr-HR" sz="2400" dirty="0">
                <a:solidFill>
                  <a:srgbClr val="EA6312"/>
                </a:solidFill>
                <a:latin typeface="Tahoma"/>
                <a:ea typeface="Tahoma"/>
                <a:cs typeface="Tahoma"/>
              </a:rPr>
              <a:t>Ratovi su trajali 50 god. do 449 </a:t>
            </a:r>
            <a:r>
              <a:rPr lang="hr-HR" sz="2400" dirty="0" err="1">
                <a:solidFill>
                  <a:srgbClr val="EA6312"/>
                </a:solidFill>
                <a:latin typeface="Tahoma"/>
                <a:ea typeface="Tahoma"/>
                <a:cs typeface="Tahoma"/>
              </a:rPr>
              <a:t>god.pr.Kr</a:t>
            </a:r>
            <a:r>
              <a:rPr lang="hr-HR" sz="2400" dirty="0">
                <a:solidFill>
                  <a:srgbClr val="EA6312"/>
                </a:solidFill>
                <a:latin typeface="Tahoma"/>
                <a:ea typeface="Tahoma"/>
                <a:cs typeface="Tahoma"/>
              </a:rPr>
              <a:t>.</a:t>
            </a:r>
            <a:endParaRPr lang="hr-HR" dirty="0"/>
          </a:p>
          <a:p>
            <a:pPr marL="0" indent="0">
              <a:buNone/>
            </a:pPr>
            <a:endParaRPr lang="hr-HR" sz="2400">
              <a:solidFill>
                <a:srgbClr val="EA6312"/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endParaRPr lang="hr-HR" sz="2800" dirty="0">
              <a:solidFill>
                <a:srgbClr val="EA6312"/>
              </a:solidFill>
            </a:endParaRPr>
          </a:p>
        </p:txBody>
      </p:sp>
      <p:pic>
        <p:nvPicPr>
          <p:cNvPr id="2" name="Picture 2" descr="A picture containing outdoor, sky&#10;&#10;Description generated with high confidence">
            <a:extLst>
              <a:ext uri="{FF2B5EF4-FFF2-40B4-BE49-F238E27FC236}">
                <a16:creationId xmlns:a16="http://schemas.microsoft.com/office/drawing/2014/main" id="{98FEE405-3B81-4F41-922C-048527912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5245" y="4247708"/>
            <a:ext cx="2647486" cy="181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05300" y="-288708"/>
            <a:ext cx="10512862" cy="1325563"/>
          </a:xfrm>
        </p:spPr>
        <p:txBody>
          <a:bodyPr/>
          <a:lstStyle/>
          <a:p>
            <a:r>
              <a:rPr lang="hr-HR" dirty="0">
                <a:cs typeface="Calibri Light"/>
              </a:rPr>
              <a:t>Atenska pomorska i Spartanska kopnena sila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16FF01-2592-4925-B87E-8BA90E819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385" y="594735"/>
            <a:ext cx="10512862" cy="5649837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227965" indent="-227965"/>
            <a:endParaRPr lang="en-US">
              <a:cs typeface="Calibri"/>
            </a:endParaRPr>
          </a:p>
          <a:p>
            <a:pPr marL="227965" indent="-227965"/>
            <a:r>
              <a:rPr lang="en-US" dirty="0">
                <a:cs typeface="Calibri"/>
              </a:rPr>
              <a:t>S </a:t>
            </a:r>
            <a:r>
              <a:rPr lang="en-US" dirty="0" err="1">
                <a:cs typeface="Calibri"/>
              </a:rPr>
              <a:t>Grčke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strane</a:t>
            </a:r>
            <a:r>
              <a:rPr lang="en-US" dirty="0">
                <a:cs typeface="Calibri"/>
              </a:rPr>
              <a:t> rat </a:t>
            </a:r>
            <a:r>
              <a:rPr lang="en-US" dirty="0" err="1">
                <a:cs typeface="Calibri"/>
              </a:rPr>
              <a:t>su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predvodili</a:t>
            </a:r>
            <a:r>
              <a:rPr lang="en-US" dirty="0">
                <a:cs typeface="Calibri"/>
              </a:rPr>
              <a:t> 2 </a:t>
            </a:r>
            <a:r>
              <a:rPr lang="en-US" dirty="0" err="1">
                <a:cs typeface="Calibri"/>
              </a:rPr>
              <a:t>glavna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polisa</a:t>
            </a:r>
            <a:r>
              <a:rPr lang="en-US" dirty="0">
                <a:cs typeface="Calibri"/>
              </a:rPr>
              <a:t>:</a:t>
            </a:r>
          </a:p>
          <a:p>
            <a:pPr marL="227965" indent="-227965"/>
            <a:endParaRPr lang="en-US" dirty="0">
              <a:cs typeface="Calibri"/>
            </a:endParaRPr>
          </a:p>
          <a:p>
            <a:pPr marL="227965" indent="-227965"/>
            <a:endParaRPr lang="en-US" dirty="0">
              <a:cs typeface="Calibri"/>
            </a:endParaRPr>
          </a:p>
          <a:p>
            <a:pPr marL="227965" indent="-227965"/>
            <a:endParaRPr lang="en-US" dirty="0">
              <a:cs typeface="Calibri"/>
            </a:endParaRPr>
          </a:p>
          <a:p>
            <a:pPr marL="227965" indent="-227965"/>
            <a:endParaRPr lang="en-US" dirty="0">
              <a:cs typeface="Calibri"/>
            </a:endParaRPr>
          </a:p>
          <a:p>
            <a:pPr marL="227965" indent="-227965"/>
            <a:endParaRPr lang="en-US" dirty="0">
              <a:cs typeface="Calibri"/>
            </a:endParaRPr>
          </a:p>
          <a:p>
            <a:pPr marL="227965" indent="-227965"/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    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        Atena                                                                                                         Sparta</a:t>
            </a:r>
            <a:endParaRPr lang="en-US" dirty="0"/>
          </a:p>
          <a:p>
            <a:pPr marL="0" indent="0">
              <a:buNone/>
            </a:pPr>
            <a:r>
              <a:rPr lang="en-US" dirty="0">
                <a:cs typeface="Calibri"/>
              </a:rPr>
              <a:t>  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Atena </a:t>
            </a:r>
            <a:r>
              <a:rPr lang="en-US" dirty="0" err="1">
                <a:cs typeface="Calibri"/>
              </a:rPr>
              <a:t>je</a:t>
            </a:r>
            <a:r>
              <a:rPr lang="en-US" dirty="0">
                <a:cs typeface="Calibri"/>
              </a:rPr>
              <a:t> u </a:t>
            </a:r>
            <a:r>
              <a:rPr lang="en-US" dirty="0" err="1">
                <a:cs typeface="Calibri"/>
              </a:rPr>
              <a:t>Grčko-Perzijskim</a:t>
            </a:r>
            <a:r>
              <a:rPr lang="en-US" dirty="0">
                <a:cs typeface="Calibri"/>
              </a:rPr>
              <a:t>                                                                           Sparta </a:t>
            </a:r>
            <a:r>
              <a:rPr lang="en-US" dirty="0" err="1">
                <a:cs typeface="Calibri"/>
              </a:rPr>
              <a:t>je</a:t>
            </a:r>
            <a:r>
              <a:rPr lang="en-US" dirty="0">
                <a:cs typeface="Calibri"/>
              </a:rPr>
              <a:t> u </a:t>
            </a:r>
            <a:r>
              <a:rPr lang="en-US" dirty="0" err="1">
                <a:cs typeface="Calibri"/>
              </a:rPr>
              <a:t>Grčko-Perzijskim</a:t>
            </a:r>
            <a:endParaRPr lang="en-US"/>
          </a:p>
          <a:p>
            <a:pPr marL="0" indent="0">
              <a:buNone/>
            </a:pPr>
            <a:r>
              <a:rPr lang="en-US" dirty="0" err="1">
                <a:cs typeface="Calibri"/>
              </a:rPr>
              <a:t>ratovima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imala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jaku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opasnu</a:t>
            </a:r>
            <a:r>
              <a:rPr lang="en-US" dirty="0">
                <a:cs typeface="Calibri"/>
              </a:rPr>
              <a:t>                                                                        </a:t>
            </a:r>
            <a:r>
              <a:rPr lang="en-US" dirty="0" err="1">
                <a:cs typeface="Calibri"/>
              </a:rPr>
              <a:t>ratovima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sudjelovala</a:t>
            </a:r>
            <a:r>
              <a:rPr lang="en-US" dirty="0">
                <a:cs typeface="Calibri"/>
              </a:rPr>
              <a:t> s </a:t>
            </a:r>
            <a:r>
              <a:rPr lang="en-US" dirty="0" err="1">
                <a:cs typeface="Calibri"/>
              </a:rPr>
              <a:t>jakom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</a:t>
            </a:r>
            <a:r>
              <a:rPr lang="en-US" dirty="0">
                <a:cs typeface="Calibri"/>
              </a:rPr>
              <a:t> </a:t>
            </a:r>
          </a:p>
          <a:p>
            <a:pPr marL="0" indent="0">
              <a:buNone/>
            </a:pPr>
            <a:r>
              <a:rPr lang="en-US" dirty="0" err="1">
                <a:cs typeface="Calibri"/>
              </a:rPr>
              <a:t>mornaricu</a:t>
            </a:r>
            <a:r>
              <a:rPr lang="en-US" dirty="0">
                <a:cs typeface="Calibri"/>
              </a:rPr>
              <a:t>                                                                                                         </a:t>
            </a:r>
            <a:r>
              <a:rPr lang="en-US" dirty="0" err="1">
                <a:cs typeface="Calibri"/>
              </a:rPr>
              <a:t>opasnom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kopnenom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vojskom</a:t>
            </a:r>
            <a:r>
              <a:rPr lang="en-US" dirty="0">
                <a:cs typeface="Calibri"/>
              </a:rPr>
              <a:t>: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                                                                                                                            </a:t>
            </a:r>
            <a:r>
              <a:rPr lang="en-US" dirty="0" err="1">
                <a:cs typeface="Calibri"/>
              </a:rPr>
              <a:t>Spartanski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hopliti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                                                                                       </a:t>
            </a:r>
          </a:p>
        </p:txBody>
      </p:sp>
      <p:pic>
        <p:nvPicPr>
          <p:cNvPr id="5" name="Picture 6" descr="A close up of a map&#10;&#10;Description generated with high confidence">
            <a:extLst>
              <a:ext uri="{FF2B5EF4-FFF2-40B4-BE49-F238E27FC236}">
                <a16:creationId xmlns:a16="http://schemas.microsoft.com/office/drawing/2014/main" id="{928ADB7F-CB0B-417B-AAA5-9D5CA769CC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8515" y="1232638"/>
            <a:ext cx="2381674" cy="2181225"/>
          </a:xfrm>
          <a:prstGeom prst="rect">
            <a:avLst/>
          </a:prstGeom>
        </p:spPr>
      </p:pic>
      <p:pic>
        <p:nvPicPr>
          <p:cNvPr id="8" name="Picture 8" descr="A close up of a map&#10;&#10;Description generated with high confidence">
            <a:extLst>
              <a:ext uri="{FF2B5EF4-FFF2-40B4-BE49-F238E27FC236}">
                <a16:creationId xmlns:a16="http://schemas.microsoft.com/office/drawing/2014/main" id="{B2289A32-5946-4DA2-A1A4-90267B3779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2135" y="1234572"/>
            <a:ext cx="2637866" cy="231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cs typeface="Calibri Light"/>
              </a:rPr>
              <a:t>Poznate osobe: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B9480F-3FE7-43C2-8A35-C17685FA60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3959" y="1825625"/>
            <a:ext cx="5214274" cy="490440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227965" indent="-227965"/>
            <a:r>
              <a:rPr lang="en-US" dirty="0">
                <a:solidFill>
                  <a:srgbClr val="FF0000"/>
                </a:solidFill>
                <a:cs typeface="Calibri"/>
              </a:rPr>
              <a:t>S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Grčke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strane</a:t>
            </a:r>
            <a:r>
              <a:rPr lang="en-US" dirty="0">
                <a:solidFill>
                  <a:srgbClr val="FF0000"/>
                </a:solidFill>
                <a:cs typeface="Calibri"/>
              </a:rPr>
              <a:t>  se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najviše</a:t>
            </a:r>
            <a:r>
              <a:rPr lang="en-US" dirty="0">
                <a:solidFill>
                  <a:srgbClr val="FF0000"/>
                </a:solidFill>
                <a:cs typeface="Calibri"/>
              </a:rPr>
              <a:t> 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isticao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spartanski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kralj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Leonida,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posebno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u 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bitci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kod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termopilskog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klanca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u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kojoj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je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hrabro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poginuo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među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posljednjim</a:t>
            </a:r>
            <a:r>
              <a:rPr lang="en-US" dirty="0">
                <a:solidFill>
                  <a:srgbClr val="FF0000"/>
                </a:solidFill>
                <a:cs typeface="Calibri"/>
              </a:rPr>
              <a:t>,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omogučivši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Atenjanima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bijeg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na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Salaminu</a:t>
            </a:r>
          </a:p>
          <a:p>
            <a:pPr marL="227965" indent="-227965"/>
            <a:endParaRPr lang="en-US" dirty="0">
              <a:solidFill>
                <a:srgbClr val="FF0000"/>
              </a:solidFill>
              <a:cs typeface="Calibri"/>
            </a:endParaRPr>
          </a:p>
          <a:p>
            <a:pPr marL="227965" indent="-227965"/>
            <a:r>
              <a:rPr lang="en-US" dirty="0">
                <a:solidFill>
                  <a:srgbClr val="FF0000"/>
                </a:solidFill>
                <a:cs typeface="Calibri"/>
              </a:rPr>
              <a:t>  </a:t>
            </a:r>
            <a:r>
              <a:rPr lang="en-US" err="1">
                <a:solidFill>
                  <a:srgbClr val="FF0000"/>
                </a:solidFill>
                <a:cs typeface="Calibri"/>
              </a:rPr>
              <a:t>Kralj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Leonida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405BB96-9D89-49EA-9CCC-DCF1DC9C4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9432" y="1825625"/>
            <a:ext cx="5251411" cy="46561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227965" indent="-227965"/>
            <a:r>
              <a:rPr lang="en-US" dirty="0">
                <a:solidFill>
                  <a:srgbClr val="4472C4"/>
                </a:solidFill>
                <a:cs typeface="Calibri"/>
              </a:rPr>
              <a:t>S </a:t>
            </a:r>
            <a:r>
              <a:rPr lang="en-US" dirty="0" err="1">
                <a:solidFill>
                  <a:srgbClr val="4472C4"/>
                </a:solidFill>
                <a:cs typeface="Calibri"/>
              </a:rPr>
              <a:t>Perzijske</a:t>
            </a:r>
            <a:r>
              <a:rPr lang="en-US" dirty="0">
                <a:solidFill>
                  <a:srgbClr val="4472C4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4472C4"/>
                </a:solidFill>
                <a:cs typeface="Calibri"/>
              </a:rPr>
              <a:t>strane</a:t>
            </a:r>
            <a:r>
              <a:rPr lang="en-US" dirty="0">
                <a:solidFill>
                  <a:srgbClr val="4472C4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4472C4"/>
                </a:solidFill>
                <a:cs typeface="Calibri"/>
              </a:rPr>
              <a:t>najpoznatiji</a:t>
            </a:r>
            <a:r>
              <a:rPr lang="en-US" dirty="0">
                <a:solidFill>
                  <a:srgbClr val="4472C4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4472C4"/>
                </a:solidFill>
                <a:cs typeface="Calibri"/>
              </a:rPr>
              <a:t>vojskovođe</a:t>
            </a:r>
            <a:r>
              <a:rPr lang="en-US" dirty="0">
                <a:solidFill>
                  <a:srgbClr val="4472C4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4472C4"/>
                </a:solidFill>
                <a:cs typeface="Calibri"/>
              </a:rPr>
              <a:t>su</a:t>
            </a:r>
            <a:r>
              <a:rPr lang="en-US" dirty="0">
                <a:solidFill>
                  <a:srgbClr val="4472C4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4472C4"/>
                </a:solidFill>
                <a:cs typeface="Calibri"/>
              </a:rPr>
              <a:t>bili</a:t>
            </a:r>
            <a:r>
              <a:rPr lang="en-US" dirty="0">
                <a:solidFill>
                  <a:srgbClr val="4472C4"/>
                </a:solidFill>
                <a:cs typeface="Calibri"/>
              </a:rPr>
              <a:t> </a:t>
            </a:r>
            <a:r>
              <a:rPr lang="en-US" dirty="0" err="1">
                <a:solidFill>
                  <a:srgbClr val="4472C4"/>
                </a:solidFill>
                <a:cs typeface="Calibri"/>
              </a:rPr>
              <a:t>kralj</a:t>
            </a:r>
            <a:r>
              <a:rPr lang="en-US" dirty="0">
                <a:solidFill>
                  <a:srgbClr val="4472C4"/>
                </a:solidFill>
                <a:cs typeface="Calibri"/>
              </a:rPr>
              <a:t> Darije1. </a:t>
            </a:r>
            <a:r>
              <a:rPr lang="en-US" dirty="0" err="1">
                <a:solidFill>
                  <a:srgbClr val="4472C4"/>
                </a:solidFill>
                <a:cs typeface="Calibri"/>
              </a:rPr>
              <a:t>i</a:t>
            </a:r>
            <a:r>
              <a:rPr lang="en-US" dirty="0">
                <a:solidFill>
                  <a:srgbClr val="4472C4"/>
                </a:solidFill>
                <a:cs typeface="Calibri"/>
              </a:rPr>
              <a:t>   </a:t>
            </a:r>
            <a:r>
              <a:rPr lang="en-US" dirty="0" err="1">
                <a:solidFill>
                  <a:srgbClr val="4472C4"/>
                </a:solidFill>
                <a:cs typeface="Calibri"/>
              </a:rPr>
              <a:t>njegov</a:t>
            </a:r>
            <a:r>
              <a:rPr lang="en-US" dirty="0">
                <a:solidFill>
                  <a:srgbClr val="4472C4"/>
                </a:solidFill>
                <a:cs typeface="Calibri"/>
              </a:rPr>
              <a:t> sin Kserkso1.</a:t>
            </a:r>
          </a:p>
          <a:p>
            <a:pPr marL="227965" indent="-227965"/>
            <a:r>
              <a:rPr lang="en-US" dirty="0">
                <a:solidFill>
                  <a:srgbClr val="4472C4"/>
                </a:solidFill>
                <a:cs typeface="Calibri"/>
              </a:rPr>
              <a:t>                                        </a:t>
            </a:r>
          </a:p>
          <a:p>
            <a:pPr marL="227965" indent="-227965"/>
            <a:endParaRPr lang="en-US" dirty="0">
              <a:solidFill>
                <a:srgbClr val="4472C4"/>
              </a:solidFill>
              <a:cs typeface="Calibri"/>
            </a:endParaRPr>
          </a:p>
          <a:p>
            <a:pPr marL="227965" indent="-227965"/>
            <a:endParaRPr lang="en-US" dirty="0">
              <a:solidFill>
                <a:srgbClr val="4472C4"/>
              </a:solidFill>
              <a:cs typeface="Calibri"/>
            </a:endParaRPr>
          </a:p>
          <a:p>
            <a:pPr marL="227965" indent="-227965"/>
            <a:endParaRPr lang="en-US" dirty="0">
              <a:solidFill>
                <a:srgbClr val="4472C4"/>
              </a:solidFill>
              <a:cs typeface="Calibri"/>
            </a:endParaRPr>
          </a:p>
          <a:p>
            <a:pPr marL="227965" indent="-227965"/>
            <a:endParaRPr lang="en-US" dirty="0">
              <a:solidFill>
                <a:srgbClr val="4472C4"/>
              </a:solidFill>
              <a:cs typeface="Calibri"/>
            </a:endParaRPr>
          </a:p>
          <a:p>
            <a:pPr marL="227965" indent="-227965"/>
            <a:endParaRPr lang="en-US" dirty="0">
              <a:solidFill>
                <a:srgbClr val="4472C4"/>
              </a:solidFill>
              <a:cs typeface="Calibri"/>
            </a:endParaRPr>
          </a:p>
          <a:p>
            <a:pPr marL="227965" indent="-227965"/>
            <a:r>
              <a:rPr lang="en-US" dirty="0">
                <a:solidFill>
                  <a:srgbClr val="4472C4"/>
                </a:solidFill>
                <a:cs typeface="Calibri"/>
              </a:rPr>
              <a:t>  </a:t>
            </a:r>
          </a:p>
          <a:p>
            <a:pPr marL="227965" indent="-227965"/>
            <a:r>
              <a:rPr lang="en-US" dirty="0">
                <a:solidFill>
                  <a:srgbClr val="4472C4"/>
                </a:solidFill>
                <a:cs typeface="Calibri"/>
              </a:rPr>
              <a:t>Darije1.                  Kserkso1.</a:t>
            </a:r>
          </a:p>
        </p:txBody>
      </p:sp>
      <p:pic>
        <p:nvPicPr>
          <p:cNvPr id="9" name="Picture 9" descr="A picture containing wall, building, indoor&#10;&#10;Description generated with high confidence">
            <a:extLst>
              <a:ext uri="{FF2B5EF4-FFF2-40B4-BE49-F238E27FC236}">
                <a16:creationId xmlns:a16="http://schemas.microsoft.com/office/drawing/2014/main" id="{7ED520EF-04BA-4309-8E61-6CDE8F7B26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5939" y="4346192"/>
            <a:ext cx="1592223" cy="2307590"/>
          </a:xfrm>
          <a:prstGeom prst="rect">
            <a:avLst/>
          </a:prstGeom>
        </p:spPr>
      </p:pic>
      <p:pic>
        <p:nvPicPr>
          <p:cNvPr id="11" name="Picture 11" descr="A close up of a stone building&#10;&#10;Description generated with high confidence">
            <a:extLst>
              <a:ext uri="{FF2B5EF4-FFF2-40B4-BE49-F238E27FC236}">
                <a16:creationId xmlns:a16="http://schemas.microsoft.com/office/drawing/2014/main" id="{006ECBE1-56F8-48EF-B038-74D2C92160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0699" y="2966100"/>
            <a:ext cx="1972170" cy="2876519"/>
          </a:xfrm>
          <a:prstGeom prst="rect">
            <a:avLst/>
          </a:prstGeom>
        </p:spPr>
      </p:pic>
      <p:pic>
        <p:nvPicPr>
          <p:cNvPr id="13" name="Picture 13" descr="A picture containing ground, sitting, indoor&#10;&#10;Description generated with high confidence">
            <a:extLst>
              <a:ext uri="{FF2B5EF4-FFF2-40B4-BE49-F238E27FC236}">
                <a16:creationId xmlns:a16="http://schemas.microsoft.com/office/drawing/2014/main" id="{B4227415-A1D2-4B21-8B5D-DFF9068BA7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12323" y="2963438"/>
            <a:ext cx="1850181" cy="275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cs typeface="Calibri Light"/>
              </a:rPr>
              <a:t>Bitka na Maratonskom polju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5989D7-072D-47D7-8F8F-59174FA420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7536" y="1998345"/>
            <a:ext cx="5200582" cy="44935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US" dirty="0" err="1">
                <a:cs typeface="Calibri"/>
              </a:rPr>
              <a:t>bitka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maratonskom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polju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odvila</a:t>
            </a:r>
            <a:r>
              <a:rPr lang="en-US" dirty="0">
                <a:cs typeface="Calibri"/>
              </a:rPr>
              <a:t> se </a:t>
            </a:r>
            <a:r>
              <a:rPr lang="en-US" dirty="0" err="1">
                <a:cs typeface="Calibri"/>
              </a:rPr>
              <a:t>je</a:t>
            </a:r>
            <a:r>
              <a:rPr lang="en-US" dirty="0">
                <a:cs typeface="Calibri"/>
              </a:rPr>
              <a:t> 490. </a:t>
            </a:r>
            <a:r>
              <a:rPr lang="en-US" dirty="0" err="1">
                <a:cs typeface="Calibri"/>
              </a:rPr>
              <a:t>god.pr.Kr</a:t>
            </a:r>
            <a:r>
              <a:rPr lang="en-US" dirty="0">
                <a:cs typeface="Calibri"/>
              </a:rPr>
              <a:t>.</a:t>
            </a:r>
          </a:p>
          <a:p>
            <a:pPr marL="227965" indent="-227965"/>
            <a:r>
              <a:rPr lang="en-US" dirty="0" err="1">
                <a:cs typeface="Calibri"/>
              </a:rPr>
              <a:t>bitka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započela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zato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što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Perzijanci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htjeli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osvojiti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Atenu</a:t>
            </a:r>
          </a:p>
          <a:p>
            <a:pPr marL="227965" indent="-227965"/>
            <a:r>
              <a:rPr lang="en-US" dirty="0" err="1">
                <a:cs typeface="Calibri"/>
              </a:rPr>
              <a:t>Poznata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legenda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veže</a:t>
            </a:r>
            <a:r>
              <a:rPr lang="en-US" dirty="0">
                <a:cs typeface="Calibri"/>
              </a:rPr>
              <a:t> se </a:t>
            </a:r>
            <a:r>
              <a:rPr lang="en-US" dirty="0" err="1">
                <a:cs typeface="Calibri"/>
              </a:rPr>
              <a:t>uz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bitku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vojnik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zadužen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za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prenošenje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obavijesti</a:t>
            </a:r>
            <a:r>
              <a:rPr lang="en-US" dirty="0">
                <a:cs typeface="Calibri"/>
              </a:rPr>
              <a:t> o </a:t>
            </a:r>
            <a:r>
              <a:rPr lang="en-US" dirty="0" err="1">
                <a:cs typeface="Calibri"/>
              </a:rPr>
              <a:t>stanju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bitke</a:t>
            </a:r>
            <a:r>
              <a:rPr lang="en-US" dirty="0">
                <a:cs typeface="Calibri"/>
              </a:rPr>
              <a:t> u 42 km </a:t>
            </a:r>
            <a:r>
              <a:rPr lang="en-US" dirty="0" err="1">
                <a:cs typeface="Calibri"/>
              </a:rPr>
              <a:t>udaljenu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Atenu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pretrčao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udaljenost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Maratona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vijest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donio</a:t>
            </a:r>
            <a:r>
              <a:rPr lang="en-US" dirty="0">
                <a:cs typeface="Calibri"/>
              </a:rPr>
              <a:t> u </a:t>
            </a:r>
            <a:r>
              <a:rPr lang="en-US" dirty="0" err="1">
                <a:cs typeface="Calibri"/>
              </a:rPr>
              <a:t>Atenu</a:t>
            </a:r>
            <a:r>
              <a:rPr lang="en-US" dirty="0">
                <a:cs typeface="Calibri"/>
              </a:rPr>
              <a:t>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296043-C60C-4A90-8132-1EE994C205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90930" y="1998345"/>
            <a:ext cx="5566553" cy="44935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US" dirty="0">
                <a:cs typeface="Calibri"/>
              </a:rPr>
              <a:t>Kada </a:t>
            </a:r>
            <a:r>
              <a:rPr lang="en-US" dirty="0" err="1">
                <a:cs typeface="Calibri"/>
              </a:rPr>
              <a:t>je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izvršio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dužnost</a:t>
            </a:r>
            <a:r>
              <a:rPr lang="en-US" dirty="0">
                <a:cs typeface="Calibri"/>
              </a:rPr>
              <a:t>, od </a:t>
            </a:r>
            <a:r>
              <a:rPr lang="en-US" dirty="0" err="1">
                <a:cs typeface="Calibri"/>
              </a:rPr>
              <a:t>umora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umro</a:t>
            </a:r>
            <a:r>
              <a:rPr lang="en-US" dirty="0">
                <a:cs typeface="Calibri"/>
              </a:rPr>
              <a:t>. Po tome </a:t>
            </a:r>
            <a:r>
              <a:rPr lang="en-US" dirty="0" err="1">
                <a:cs typeface="Calibri"/>
              </a:rPr>
              <a:t>događaju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je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nastao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naziv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atletske</a:t>
            </a:r>
            <a:r>
              <a:rPr lang="en-US" dirty="0">
                <a:cs typeface="Calibri"/>
              </a:rPr>
              <a:t> discipline - </a:t>
            </a:r>
            <a:r>
              <a:rPr lang="en-US" dirty="0" err="1">
                <a:cs typeface="Calibri"/>
              </a:rPr>
              <a:t>Maraton</a:t>
            </a:r>
            <a:r>
              <a:rPr lang="en-US" dirty="0">
                <a:cs typeface="Calibri"/>
              </a:rPr>
              <a:t>.</a:t>
            </a:r>
            <a:endParaRPr lang="en-US">
              <a:cs typeface="Calibri"/>
            </a:endParaRPr>
          </a:p>
        </p:txBody>
      </p:sp>
      <p:pic>
        <p:nvPicPr>
          <p:cNvPr id="9" name="Picture 9" descr="A picture containing text, outdoor, motorcycle, book&#10;&#10;Description generated with very high confidence">
            <a:extLst>
              <a:ext uri="{FF2B5EF4-FFF2-40B4-BE49-F238E27FC236}">
                <a16:creationId xmlns:a16="http://schemas.microsoft.com/office/drawing/2014/main" id="{DC0C2E9B-4919-412F-9327-BEC1E3FA27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2481" y="3855314"/>
            <a:ext cx="4544123" cy="237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55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F74D28C-3268-4E35-8EE1-D92CB4A85A7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7650" y="0"/>
            <a:ext cx="6171175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D44E42-C462-4105-BC86-FE75B4E3C4A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6239" y="0"/>
            <a:ext cx="6022586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7" descr="A close up of an animal&#10;&#10;Description generated with very high confidence">
            <a:extLst>
              <a:ext uri="{FF2B5EF4-FFF2-40B4-BE49-F238E27FC236}">
                <a16:creationId xmlns:a16="http://schemas.microsoft.com/office/drawing/2014/main" id="{E8B3038E-5340-4311-B2BA-6B467B25381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7798943" y="1428198"/>
            <a:ext cx="4104206" cy="2535812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00890" y="1396289"/>
            <a:ext cx="490500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Bitka kod Termopilskog klanca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805333" y="2871982"/>
            <a:ext cx="5005032" cy="318168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227965" indent="-228600" defTabSz="914400"/>
            <a:r>
              <a:rPr lang="en-US" sz="2400" dirty="0" err="1"/>
              <a:t>Bitka</a:t>
            </a:r>
            <a:r>
              <a:rPr lang="en-US" sz="2400" dirty="0"/>
              <a:t> </a:t>
            </a:r>
            <a:r>
              <a:rPr lang="en-US" sz="2400" dirty="0" err="1"/>
              <a:t>kod</a:t>
            </a:r>
            <a:r>
              <a:rPr lang="en-US" sz="2400" dirty="0"/>
              <a:t> </a:t>
            </a:r>
            <a:r>
              <a:rPr lang="en-US" sz="2400" dirty="0" err="1"/>
              <a:t>Termopilskog</a:t>
            </a:r>
            <a:r>
              <a:rPr lang="en-US" sz="2400" dirty="0"/>
              <a:t> </a:t>
            </a:r>
            <a:r>
              <a:rPr lang="en-US" sz="2400" dirty="0" err="1"/>
              <a:t>klanca</a:t>
            </a:r>
            <a:r>
              <a:rPr lang="en-US" sz="2400" dirty="0"/>
              <a:t> </a:t>
            </a:r>
            <a:r>
              <a:rPr lang="en-US" sz="2400" dirty="0" err="1"/>
              <a:t>odvila</a:t>
            </a:r>
            <a:r>
              <a:rPr lang="en-US" sz="2400" dirty="0"/>
              <a:t> se </a:t>
            </a:r>
            <a:r>
              <a:rPr lang="en-US" sz="2400" dirty="0" err="1"/>
              <a:t>je</a:t>
            </a:r>
            <a:r>
              <a:rPr lang="en-US" sz="2400" dirty="0"/>
              <a:t> 480. god.pr.Kr.</a:t>
            </a:r>
            <a:endParaRPr lang="en-US" sz="2400" dirty="0">
              <a:cs typeface="Calibri"/>
            </a:endParaRPr>
          </a:p>
          <a:p>
            <a:pPr marL="227965" indent="-228600" defTabSz="914400"/>
            <a:r>
              <a:rPr lang="en-US" sz="2400" dirty="0"/>
              <a:t>U </a:t>
            </a:r>
            <a:r>
              <a:rPr lang="en-US" sz="2400" dirty="0" err="1"/>
              <a:t>toj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bitci</a:t>
            </a:r>
            <a:r>
              <a:rPr lang="en-US" sz="2400" dirty="0"/>
              <a:t> </a:t>
            </a:r>
            <a:r>
              <a:rPr lang="en-US" sz="2400" dirty="0" err="1"/>
              <a:t>Perzijanci</a:t>
            </a:r>
            <a:r>
              <a:rPr lang="en-US" sz="2400" dirty="0"/>
              <a:t> </a:t>
            </a:r>
            <a:r>
              <a:rPr lang="en-US" sz="2400" dirty="0" err="1"/>
              <a:t>pobjedili</a:t>
            </a:r>
            <a:r>
              <a:rPr lang="en-US" sz="2400" dirty="0"/>
              <a:t> </a:t>
            </a:r>
            <a:r>
              <a:rPr lang="en-US" sz="2400" dirty="0" err="1"/>
              <a:t>Grke</a:t>
            </a:r>
            <a:r>
              <a:rPr lang="en-US" sz="2400" dirty="0"/>
              <a:t> 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nastavili</a:t>
            </a:r>
            <a:r>
              <a:rPr lang="en-US" sz="2400" dirty="0"/>
              <a:t> </a:t>
            </a:r>
            <a:r>
              <a:rPr lang="en-US" sz="2400" dirty="0" err="1"/>
              <a:t>prema</a:t>
            </a:r>
            <a:r>
              <a:rPr lang="en-US" sz="2400" dirty="0"/>
              <a:t> </a:t>
            </a:r>
            <a:r>
              <a:rPr lang="en-US" sz="2400" dirty="0" err="1"/>
              <a:t>jugu</a:t>
            </a:r>
            <a:endParaRPr lang="en-US" sz="2400" dirty="0">
              <a:cs typeface="Calibri"/>
            </a:endParaRPr>
          </a:p>
          <a:p>
            <a:pPr marL="227965" indent="-228600" defTabSz="914400"/>
            <a:r>
              <a:rPr lang="en-US" sz="2400" dirty="0" err="1"/>
              <a:t>Spartanci-najjača</a:t>
            </a:r>
            <a:r>
              <a:rPr lang="en-US" sz="2400" dirty="0"/>
              <a:t> </a:t>
            </a:r>
            <a:r>
              <a:rPr lang="en-US" sz="2400" dirty="0" err="1"/>
              <a:t>Grčka</a:t>
            </a:r>
            <a:r>
              <a:rPr lang="en-US" sz="2400" dirty="0"/>
              <a:t> </a:t>
            </a:r>
            <a:r>
              <a:rPr lang="en-US" sz="2400" dirty="0" err="1"/>
              <a:t>kopnena</a:t>
            </a:r>
            <a:r>
              <a:rPr lang="en-US" sz="2400" dirty="0"/>
              <a:t> </a:t>
            </a:r>
            <a:r>
              <a:rPr lang="en-US" sz="2400" dirty="0" err="1"/>
              <a:t>vojska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se </a:t>
            </a:r>
            <a:r>
              <a:rPr lang="en-US" sz="2400" dirty="0" err="1"/>
              <a:t>iskazali</a:t>
            </a:r>
            <a:r>
              <a:rPr lang="en-US" sz="2400" dirty="0"/>
              <a:t> </a:t>
            </a:r>
            <a:r>
              <a:rPr lang="en-US" sz="2400" dirty="0" err="1"/>
              <a:t>borbom</a:t>
            </a:r>
            <a:r>
              <a:rPr lang="en-US" sz="2400" dirty="0"/>
              <a:t> do </a:t>
            </a:r>
            <a:r>
              <a:rPr lang="en-US" sz="2400" dirty="0" err="1"/>
              <a:t>zadnjega</a:t>
            </a:r>
            <a:r>
              <a:rPr lang="en-US" sz="2400" dirty="0"/>
              <a:t> </a:t>
            </a:r>
            <a:r>
              <a:rPr lang="en-US" sz="2400" dirty="0" err="1"/>
              <a:t>čovjeka</a:t>
            </a:r>
            <a:r>
              <a:rPr lang="en-US" sz="2400" dirty="0"/>
              <a:t> </a:t>
            </a:r>
            <a:endParaRPr lang="en-US" sz="2400" dirty="0">
              <a:cs typeface="Calibri"/>
            </a:endParaRPr>
          </a:p>
          <a:p>
            <a:pPr marL="227965" indent="-228600" defTabSz="914400"/>
            <a:r>
              <a:rPr lang="en-US" sz="2400" dirty="0" err="1"/>
              <a:t>Omogućili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Atenjanima</a:t>
            </a:r>
            <a:r>
              <a:rPr lang="en-US" sz="2400" dirty="0"/>
              <a:t> </a:t>
            </a:r>
            <a:r>
              <a:rPr lang="en-US" sz="2400" dirty="0" err="1"/>
              <a:t>bijeg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Atene</a:t>
            </a: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51513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A close up of a map&#10;&#10;Description generated with high confidence">
            <a:extLst>
              <a:ext uri="{FF2B5EF4-FFF2-40B4-BE49-F238E27FC236}">
                <a16:creationId xmlns:a16="http://schemas.microsoft.com/office/drawing/2014/main" id="{A0D6CDCF-5527-458C-9609-0739E467B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049" y="3793381"/>
            <a:ext cx="2416107" cy="1829363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D855874D-A0C6-4CAE-8662-44F825EB9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</p:spPr>
        <p:txBody>
          <a:bodyPr/>
          <a:lstStyle/>
          <a:p>
            <a:r>
              <a:rPr lang="en-US" sz="3600" dirty="0" err="1">
                <a:cs typeface="Calibri Light"/>
              </a:rPr>
              <a:t>Bitka</a:t>
            </a:r>
            <a:r>
              <a:rPr lang="en-US" sz="3600" dirty="0">
                <a:cs typeface="Calibri Light"/>
              </a:rPr>
              <a:t> </a:t>
            </a:r>
            <a:r>
              <a:rPr lang="en-US" sz="3600" dirty="0" err="1">
                <a:cs typeface="Calibri Light"/>
              </a:rPr>
              <a:t>kod</a:t>
            </a:r>
            <a:r>
              <a:rPr lang="en-US" sz="3600" dirty="0">
                <a:cs typeface="Calibri Light"/>
              </a:rPr>
              <a:t> </a:t>
            </a:r>
            <a:r>
              <a:rPr lang="en-US" sz="3600" dirty="0" err="1">
                <a:cs typeface="Calibri Light"/>
              </a:rPr>
              <a:t>otoka</a:t>
            </a:r>
            <a:r>
              <a:rPr lang="en-US" sz="3600" dirty="0">
                <a:cs typeface="Calibri Light"/>
              </a:rPr>
              <a:t> </a:t>
            </a:r>
            <a:r>
              <a:rPr lang="en-US" sz="3600" dirty="0" err="1">
                <a:cs typeface="Calibri Light"/>
              </a:rPr>
              <a:t>Salamine</a:t>
            </a:r>
            <a:endParaRPr lang="en-US" dirty="0" err="1"/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0EEB1533-85A5-4863-8634-83421E218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982" y="1825625"/>
            <a:ext cx="10512862" cy="48899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US" dirty="0" err="1">
                <a:cs typeface="Calibri"/>
              </a:rPr>
              <a:t>Nakon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poraza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kod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Termopilskog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klanca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Grci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su</a:t>
            </a:r>
            <a:r>
              <a:rPr lang="en-US" dirty="0">
                <a:cs typeface="Calibri"/>
              </a:rPr>
              <a:t> se </a:t>
            </a:r>
            <a:r>
              <a:rPr lang="en-US" dirty="0" err="1">
                <a:cs typeface="Calibri"/>
              </a:rPr>
              <a:t>povukli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otok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Salaminu</a:t>
            </a:r>
          </a:p>
          <a:p>
            <a:pPr marL="227965" indent="-227965"/>
            <a:r>
              <a:rPr lang="en-US" dirty="0" err="1">
                <a:cs typeface="Calibri"/>
              </a:rPr>
              <a:t>Zahvaljujući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mudrosti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vojskovođe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Temistokla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Grci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perzijsku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flotu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namamili</a:t>
            </a:r>
            <a:r>
              <a:rPr lang="en-US" dirty="0">
                <a:cs typeface="Calibri"/>
              </a:rPr>
              <a:t> u </a:t>
            </a:r>
            <a:r>
              <a:rPr lang="en-US" dirty="0" err="1">
                <a:cs typeface="Calibri"/>
              </a:rPr>
              <a:t>uski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prolaz,okružili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ih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pobjedili</a:t>
            </a:r>
            <a:endParaRPr lang="en-US" dirty="0" err="1"/>
          </a:p>
          <a:p>
            <a:pPr marL="227965" indent="-227965"/>
            <a:r>
              <a:rPr lang="en-US" dirty="0">
                <a:cs typeface="Calibri"/>
              </a:rPr>
              <a:t>                                                                       </a:t>
            </a:r>
            <a:endParaRPr lang="en-US">
              <a:cs typeface="Calibri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 err="1">
                <a:cs typeface="Calibri"/>
              </a:rPr>
              <a:t>Bitka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kod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otoka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Salamine</a:t>
            </a:r>
            <a:r>
              <a:rPr lang="en-US" dirty="0">
                <a:cs typeface="Calibri"/>
              </a:rPr>
              <a:t>                                                </a:t>
            </a:r>
            <a:r>
              <a:rPr lang="en-US" dirty="0" err="1">
                <a:cs typeface="Calibri"/>
              </a:rPr>
              <a:t>Temistoklo</a:t>
            </a:r>
          </a:p>
          <a:p>
            <a:pPr marL="227965" indent="-227965"/>
            <a:endParaRPr lang="en-US" dirty="0">
              <a:cs typeface="Calibri"/>
            </a:endParaRPr>
          </a:p>
          <a:p>
            <a:pPr marL="227965" indent="-227965"/>
            <a:endParaRPr lang="en-US" dirty="0">
              <a:cs typeface="Calibri"/>
            </a:endParaRPr>
          </a:p>
          <a:p>
            <a:pPr marL="227965" indent="-227965"/>
            <a:endParaRPr lang="en-US" dirty="0">
              <a:cs typeface="Calibri"/>
            </a:endParaRPr>
          </a:p>
          <a:p>
            <a:pPr marL="227965" indent="-227965"/>
            <a:endParaRPr lang="en-US" dirty="0">
              <a:cs typeface="Calibri"/>
            </a:endParaRPr>
          </a:p>
          <a:p>
            <a:pPr marL="227965" indent="-227965"/>
            <a:endParaRPr lang="en-US" dirty="0">
              <a:cs typeface="Calibri"/>
            </a:endParaRPr>
          </a:p>
        </p:txBody>
      </p:sp>
      <p:pic>
        <p:nvPicPr>
          <p:cNvPr id="14" name="Picture 14" descr="A drawing of a person&#10;&#10;Description generated with high confidence">
            <a:extLst>
              <a:ext uri="{FF2B5EF4-FFF2-40B4-BE49-F238E27FC236}">
                <a16:creationId xmlns:a16="http://schemas.microsoft.com/office/drawing/2014/main" id="{D525C18B-0283-4134-9B78-6F777376C3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4138" y="3793990"/>
            <a:ext cx="3484445" cy="188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163F1AE-53B8-4D92-AE74-4100DE44B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>
                <a:cs typeface="Calibri Light"/>
              </a:rPr>
              <a:t>Kraj</a:t>
            </a:r>
            <a:r>
              <a:rPr lang="en-US" sz="3600" dirty="0">
                <a:cs typeface="Calibri Light"/>
              </a:rPr>
              <a:t> </a:t>
            </a:r>
            <a:r>
              <a:rPr lang="en-US" sz="3600" dirty="0" err="1">
                <a:cs typeface="Calibri Light"/>
              </a:rPr>
              <a:t>Grčko-Perzijskih</a:t>
            </a:r>
            <a:r>
              <a:rPr lang="en-US" sz="3600" dirty="0">
                <a:cs typeface="Calibri Light"/>
              </a:rPr>
              <a:t> </a:t>
            </a:r>
            <a:r>
              <a:rPr lang="en-US" sz="3600" dirty="0" err="1">
                <a:cs typeface="Calibri Light"/>
              </a:rPr>
              <a:t>ratova</a:t>
            </a:r>
            <a:endParaRPr lang="en-US" dirty="0" err="1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FFB0B28-B6FB-4D57-8F83-4CDA26919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US" dirty="0" err="1">
                <a:cs typeface="Calibri"/>
              </a:rPr>
              <a:t>Napadnuta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Grčka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pobjedila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postala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najjača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sila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Sredozemlju</a:t>
            </a:r>
          </a:p>
          <a:p>
            <a:pPr marL="227965" indent="-227965"/>
            <a:r>
              <a:rPr lang="en-US" dirty="0">
                <a:cs typeface="Calibri"/>
              </a:rPr>
              <a:t>Prema </a:t>
            </a:r>
            <a:r>
              <a:rPr lang="en-US" dirty="0" err="1">
                <a:cs typeface="Calibri"/>
              </a:rPr>
              <a:t>Herodotovim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zapisima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zaraćene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strane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pretrpjele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ogromne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gubitke</a:t>
            </a:r>
            <a:r>
              <a:rPr lang="en-US" dirty="0">
                <a:cs typeface="Calibri"/>
              </a:rPr>
              <a:t>:</a:t>
            </a:r>
          </a:p>
          <a:p>
            <a:pPr marL="227965" indent="-227965"/>
            <a:r>
              <a:rPr lang="en-US" dirty="0" err="1">
                <a:cs typeface="Calibri"/>
              </a:rPr>
              <a:t>Grci</a:t>
            </a:r>
            <a:r>
              <a:rPr lang="en-US" dirty="0">
                <a:cs typeface="Calibri"/>
              </a:rPr>
              <a:t>: 57000 </a:t>
            </a:r>
            <a:r>
              <a:rPr lang="en-US" dirty="0" err="1">
                <a:cs typeface="Calibri"/>
              </a:rPr>
              <a:t>poginulih</a:t>
            </a:r>
            <a:r>
              <a:rPr lang="en-US" dirty="0">
                <a:cs typeface="Calibri"/>
              </a:rPr>
              <a:t>                              Perzijanci:246000 </a:t>
            </a:r>
            <a:r>
              <a:rPr lang="en-US" dirty="0" err="1">
                <a:cs typeface="Calibri"/>
              </a:rPr>
              <a:t>poginulih</a:t>
            </a:r>
          </a:p>
        </p:txBody>
      </p:sp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za sadržaj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9730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ObrazacBibliotekeDokumenata</Display>
  <Edit>ObrazacBibliotekeDokumenata</Edit>
  <New>ObrazacBibliotekeDokumenata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F4CB80-51E5-47C8-B45D-3834AA25DD5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41CC889-B55A-4246-8D72-AEC912BCD2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5DBF61-A50A-4EA0-945F-5445B1740A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99</Words>
  <Application>Microsoft Office PowerPoint</Application>
  <PresentationFormat>Custom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Grčko-Perzijski ratovi</vt:lpstr>
      <vt:lpstr>Tko se bori u Grčko-Perzijskim ratovima</vt:lpstr>
      <vt:lpstr>Atenska pomorska i Spartanska kopnena sila</vt:lpstr>
      <vt:lpstr>Poznate osobe:</vt:lpstr>
      <vt:lpstr>Bitka na Maratonskom polju</vt:lpstr>
      <vt:lpstr>Bitka kod Termopilskog klanca</vt:lpstr>
      <vt:lpstr>Bitka kod otoka Salamine</vt:lpstr>
      <vt:lpstr>Kraj Grčko-Perzijskih ratova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Raspored naslova</dc:title>
  <cp:lastModifiedBy>Petr Slavik</cp:lastModifiedBy>
  <cp:revision>228</cp:revision>
  <dcterms:created xsi:type="dcterms:W3CDTF">2013-04-05T19:59:21Z</dcterms:created>
  <dcterms:modified xsi:type="dcterms:W3CDTF">2018-04-15T20:18:03Z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sMyDocuments">
    <vt:bool>true</vt:bool>
  </property>
</Properties>
</file>