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7C9A-D0EF-42C2-AED6-D9DD11B6049C}" type="datetimeFigureOut">
              <a:rPr lang="hr-HR" smtClean="0"/>
              <a:t>28.4.2018.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468E09-F7FC-4844-9878-48D7B40209E0}" type="slidenum">
              <a:rPr lang="hr-HR" smtClean="0"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7C9A-D0EF-42C2-AED6-D9DD11B6049C}" type="datetimeFigureOut">
              <a:rPr lang="hr-HR" smtClean="0"/>
              <a:t>28.4.2018.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68E09-F7FC-4844-9878-48D7B40209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7C9A-D0EF-42C2-AED6-D9DD11B6049C}" type="datetimeFigureOut">
              <a:rPr lang="hr-HR" smtClean="0"/>
              <a:t>28.4.2018.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68E09-F7FC-4844-9878-48D7B40209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7C9A-D0EF-42C2-AED6-D9DD11B6049C}" type="datetimeFigureOut">
              <a:rPr lang="hr-HR" smtClean="0"/>
              <a:t>28.4.2018.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68E09-F7FC-4844-9878-48D7B40209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7C9A-D0EF-42C2-AED6-D9DD11B6049C}" type="datetimeFigureOut">
              <a:rPr lang="hr-HR" smtClean="0"/>
              <a:t>28.4.2018.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68E09-F7FC-4844-9878-48D7B40209E0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7C9A-D0EF-42C2-AED6-D9DD11B6049C}" type="datetimeFigureOut">
              <a:rPr lang="hr-HR" smtClean="0"/>
              <a:t>28.4.2018.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68E09-F7FC-4844-9878-48D7B40209E0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7C9A-D0EF-42C2-AED6-D9DD11B6049C}" type="datetimeFigureOut">
              <a:rPr lang="hr-HR" smtClean="0"/>
              <a:t>28.4.2018.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68E09-F7FC-4844-9878-48D7B40209E0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7C9A-D0EF-42C2-AED6-D9DD11B6049C}" type="datetimeFigureOut">
              <a:rPr lang="hr-HR" smtClean="0"/>
              <a:t>28.4.2018.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68E09-F7FC-4844-9878-48D7B40209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7C9A-D0EF-42C2-AED6-D9DD11B6049C}" type="datetimeFigureOut">
              <a:rPr lang="hr-HR" smtClean="0"/>
              <a:t>28.4.2018.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68E09-F7FC-4844-9878-48D7B40209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7C9A-D0EF-42C2-AED6-D9DD11B6049C}" type="datetimeFigureOut">
              <a:rPr lang="hr-HR" smtClean="0"/>
              <a:t>28.4.2018.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68E09-F7FC-4844-9878-48D7B40209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7C9A-D0EF-42C2-AED6-D9DD11B6049C}" type="datetimeFigureOut">
              <a:rPr lang="hr-HR" smtClean="0"/>
              <a:t>28.4.2018.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68E09-F7FC-4844-9878-48D7B40209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8EC7C9A-D0EF-42C2-AED6-D9DD11B6049C}" type="datetimeFigureOut">
              <a:rPr lang="hr-HR" smtClean="0"/>
              <a:t>28.4.2018.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D468E09-F7FC-4844-9878-48D7B40209E0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s.wikipedia.org/wiki/Ur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s.wikipedia.org/wiki/Akad" TargetMode="External"/><Relationship Id="rId2" Type="http://schemas.openxmlformats.org/officeDocument/2006/relationships/hyperlink" Target="https://bs.wikipedia.org/wiki/Babil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s.wikipedia.org/wiki/7._vijek_p._n._e." TargetMode="External"/><Relationship Id="rId5" Type="http://schemas.openxmlformats.org/officeDocument/2006/relationships/hyperlink" Target="https://bs.wikipedia.org/wiki/Asurbanipal" TargetMode="External"/><Relationship Id="rId4" Type="http://schemas.openxmlformats.org/officeDocument/2006/relationships/hyperlink" Target="https://bs.wikipedia.org/wiki/Asirij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Stih" TargetMode="External"/><Relationship Id="rId2" Type="http://schemas.openxmlformats.org/officeDocument/2006/relationships/hyperlink" Target="https://hr.wikipedia.org/wiki/Mitologij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Ep o Gilgamešu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32756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Legenda o epu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 </a:t>
            </a:r>
            <a:r>
              <a:rPr lang="hr-HR" dirty="0"/>
              <a:t>P</a:t>
            </a:r>
            <a:r>
              <a:rPr lang="hr-HR" dirty="0" smtClean="0"/>
              <a:t>riča </a:t>
            </a:r>
            <a:r>
              <a:rPr lang="hr-HR" dirty="0"/>
              <a:t>govori o duhovnom </a:t>
            </a:r>
            <a:r>
              <a:rPr lang="hr-HR" dirty="0" smtClean="0"/>
              <a:t>sazrijevanju </a:t>
            </a:r>
            <a:r>
              <a:rPr lang="hr-HR" dirty="0"/>
              <a:t>herojskog Gilgameša, moćnog, ali egocentričnog kralja koji </a:t>
            </a:r>
            <a:r>
              <a:rPr lang="hr-HR" dirty="0" smtClean="0"/>
              <a:t>tiranizira </a:t>
            </a:r>
            <a:r>
              <a:rPr lang="hr-HR" dirty="0"/>
              <a:t>svoj ​​narod, pa čak zanemaruje i bogove. On je jednim dijelom božanstvo, a jednim dijelom čovjek. Kroz njegove avanture, Gilgameš isprva počinje upoznavati sebe kroz doživljavanje smrti svog jedinog prijatelja </a:t>
            </a:r>
            <a:r>
              <a:rPr lang="hr-HR" dirty="0" err="1"/>
              <a:t>Enkidua</a:t>
            </a:r>
            <a:r>
              <a:rPr lang="hr-HR" dirty="0"/>
              <a:t>. Tražeći tajnu vječnog života on putuje na putovanju prototipskog heroja, a u konačnici vraća se u </a:t>
            </a:r>
            <a:r>
              <a:rPr lang="hr-HR" dirty="0" err="1">
                <a:hlinkClick r:id="rId2" tooltip="Uruk"/>
              </a:rPr>
              <a:t>Uruk</a:t>
            </a:r>
            <a:r>
              <a:rPr lang="hr-HR" dirty="0"/>
              <a:t> mnogo mudriji čovjek nego kada je otišao pomirujući se sa njegovom smrtnosti.</a:t>
            </a:r>
          </a:p>
          <a:p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1477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 ep o Gilgamešu?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Ep o Gilgamešu</a:t>
            </a:r>
            <a:r>
              <a:rPr lang="hr-HR" dirty="0"/>
              <a:t> je epska pjesma iz </a:t>
            </a:r>
            <a:r>
              <a:rPr lang="hr-HR" dirty="0">
                <a:hlinkClick r:id="rId2" tooltip="Babilon"/>
              </a:rPr>
              <a:t>Babilona</a:t>
            </a:r>
            <a:r>
              <a:rPr lang="hr-HR" dirty="0"/>
              <a:t> i nesumnjivo najstarije poznato književno djelo. Priča sadrži niz legendi i pjesama uključenih u duži </a:t>
            </a:r>
            <a:r>
              <a:rPr lang="hr-HR" dirty="0" err="1">
                <a:hlinkClick r:id="rId3" tooltip="Akad"/>
              </a:rPr>
              <a:t>akadski</a:t>
            </a:r>
            <a:r>
              <a:rPr lang="hr-HR" dirty="0"/>
              <a:t> ep o heroju-kralju Gilgamešu od </a:t>
            </a:r>
            <a:r>
              <a:rPr lang="hr-HR" dirty="0" err="1"/>
              <a:t>Uruka</a:t>
            </a:r>
            <a:r>
              <a:rPr lang="hr-HR" dirty="0"/>
              <a:t>, vladara iz trećeg milenija p.n.e. Nekoliko verzija je sačuvano, a najpotpunije je očuvano dvanaest glinenih ploča u biblioteci </a:t>
            </a:r>
            <a:r>
              <a:rPr lang="hr-HR" dirty="0">
                <a:hlinkClick r:id="rId4" tooltip="Asirija"/>
              </a:rPr>
              <a:t>asirskog</a:t>
            </a:r>
            <a:r>
              <a:rPr lang="hr-HR" dirty="0"/>
              <a:t> kralja </a:t>
            </a:r>
            <a:r>
              <a:rPr lang="hr-HR" dirty="0" err="1">
                <a:hlinkClick r:id="rId5" tooltip="Asurbanipal"/>
              </a:rPr>
              <a:t>Asurbanipala</a:t>
            </a:r>
            <a:r>
              <a:rPr lang="hr-HR" dirty="0"/>
              <a:t> iz </a:t>
            </a:r>
            <a:r>
              <a:rPr lang="hr-HR" dirty="0">
                <a:hlinkClick r:id="rId6" tooltip="7. vijek p. n. e."/>
              </a:rPr>
              <a:t>7. vijeka </a:t>
            </a:r>
            <a:r>
              <a:rPr lang="hr-HR" dirty="0" err="1">
                <a:hlinkClick r:id="rId6" tooltip="7. vijek p. n. e."/>
              </a:rPr>
              <a:t>p.n.e.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769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Da ponovimo što je uopće ep?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/>
              <a:t>Ep</a:t>
            </a:r>
            <a:r>
              <a:rPr lang="vi-VN" dirty="0"/>
              <a:t> je spjev, koji pripovijeda u kontinuiranom narativu život i djela herojske ili </a:t>
            </a:r>
            <a:r>
              <a:rPr lang="vi-VN" dirty="0">
                <a:hlinkClick r:id="rId2" tooltip="Mitologija"/>
              </a:rPr>
              <a:t>mitološke</a:t>
            </a:r>
            <a:r>
              <a:rPr lang="vi-VN" dirty="0"/>
              <a:t> osobe ili grupe osoba, drugim riječima, ep je opširno pripovijedanje u </a:t>
            </a:r>
            <a:r>
              <a:rPr lang="vi-VN" dirty="0">
                <a:hlinkClick r:id="rId3" tooltip="Stih"/>
              </a:rPr>
              <a:t>stihu</a:t>
            </a:r>
            <a:r>
              <a:rPr lang="vi-VN" dirty="0"/>
              <a:t> o značajnim događajima s mnogo pojedinosti. On može zahvatiti cjelokupan život nekog naroda osobito u prikazu događaja koji su za njega sudbinski važni kao što su ratovi, utemeljenje države, putovanja i otkrića opće važnosti, sudbine izuzetno važnih ljudi.</a:t>
            </a:r>
          </a:p>
          <a:p>
            <a:r>
              <a:rPr lang="vi-VN" dirty="0"/>
              <a:t>Poznati </a:t>
            </a:r>
            <a:r>
              <a:rPr lang="vi-VN" dirty="0" smtClean="0"/>
              <a:t>epovi</a:t>
            </a:r>
            <a:r>
              <a:rPr lang="hr-HR" dirty="0" smtClean="0"/>
              <a:t>:Ilijada i Odiseja, </a:t>
            </a:r>
            <a:r>
              <a:rPr lang="hr-HR" dirty="0" err="1" smtClean="0"/>
              <a:t>Vergiljieva</a:t>
            </a:r>
            <a:r>
              <a:rPr lang="hr-HR" dirty="0" smtClean="0"/>
              <a:t>  </a:t>
            </a:r>
            <a:r>
              <a:rPr lang="hr-HR" dirty="0" err="1" smtClean="0"/>
              <a:t>Enejida</a:t>
            </a:r>
            <a:r>
              <a:rPr lang="hr-HR" dirty="0" smtClean="0"/>
              <a:t> , </a:t>
            </a:r>
            <a:r>
              <a:rPr lang="hr-HR" dirty="0" err="1" smtClean="0"/>
              <a:t>Ramajana</a:t>
            </a:r>
            <a:r>
              <a:rPr lang="hr-HR" dirty="0" smtClean="0"/>
              <a:t> , </a:t>
            </a:r>
            <a:r>
              <a:rPr lang="hr-HR" dirty="0" err="1" smtClean="0"/>
              <a:t>Šahnama</a:t>
            </a:r>
            <a:r>
              <a:rPr lang="hr-HR" dirty="0" smtClean="0"/>
              <a:t> </a:t>
            </a:r>
            <a:r>
              <a:rPr lang="hr-HR" dirty="0" err="1" smtClean="0"/>
              <a:t>idr</a:t>
            </a:r>
            <a:r>
              <a:rPr lang="hr-HR" dirty="0"/>
              <a:t>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822031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je izgledao ep o Gilgamešu</a:t>
            </a:r>
            <a:endParaRPr lang="hr-H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2304256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772816"/>
            <a:ext cx="2232248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015702"/>
            <a:ext cx="2952328" cy="2061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05300"/>
            <a:ext cx="324036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305300"/>
            <a:ext cx="3528392" cy="250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77192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</TotalTime>
  <Words>100</Words>
  <Application>Microsoft Office PowerPoint</Application>
  <PresentationFormat>Prikaz na zaslonu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Izvršno</vt:lpstr>
      <vt:lpstr>Ep o Gilgamešu</vt:lpstr>
      <vt:lpstr>Legenda o epu</vt:lpstr>
      <vt:lpstr>Što je  ep o Gilgamešu?</vt:lpstr>
      <vt:lpstr>Da ponovimo što je uopće ep?</vt:lpstr>
      <vt:lpstr>Kako je izgledao ep o Gilgamešu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 o Gilgamešu</dc:title>
  <dc:creator>josip</dc:creator>
  <cp:lastModifiedBy>josip</cp:lastModifiedBy>
  <cp:revision>5</cp:revision>
  <dcterms:created xsi:type="dcterms:W3CDTF">2018-04-27T08:46:37Z</dcterms:created>
  <dcterms:modified xsi:type="dcterms:W3CDTF">2018-04-28T06:48:34Z</dcterms:modified>
</cp:coreProperties>
</file>