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4D490B-2519-4B04-A2E5-3598EFB7D37B}" type="datetimeFigureOut">
              <a:rPr lang="hr-HR" smtClean="0"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BB7491-AD2B-4372-8EFA-C56E780741A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3068960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Babilon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5805264"/>
            <a:ext cx="2751088" cy="380501"/>
          </a:xfrm>
        </p:spPr>
        <p:txBody>
          <a:bodyPr/>
          <a:lstStyle/>
          <a:p>
            <a:r>
              <a:rPr lang="hr-HR" dirty="0" smtClean="0"/>
              <a:t>David Briševac,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13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pPr algn="ctr"/>
            <a:r>
              <a:rPr lang="hr-HR" dirty="0"/>
              <a:t>P</a:t>
            </a:r>
            <a:r>
              <a:rPr lang="hr-HR" dirty="0" smtClean="0"/>
              <a:t>oložaj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777317" cy="3508977"/>
          </a:xfrm>
        </p:spPr>
        <p:txBody>
          <a:bodyPr/>
          <a:lstStyle/>
          <a:p>
            <a:r>
              <a:rPr lang="hr-HR" dirty="0"/>
              <a:t>G</a:t>
            </a:r>
            <a:r>
              <a:rPr lang="hr-HR" dirty="0" smtClean="0"/>
              <a:t>lavni </a:t>
            </a:r>
            <a:r>
              <a:rPr lang="hr-HR" dirty="0"/>
              <a:t>grad Babilonskog </a:t>
            </a:r>
            <a:r>
              <a:rPr lang="hr-HR" dirty="0" smtClean="0"/>
              <a:t>Carstva</a:t>
            </a:r>
          </a:p>
          <a:p>
            <a:r>
              <a:rPr lang="hr-HR" dirty="0" smtClean="0"/>
              <a:t>Oko rijeke Eufrat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2270" r="12145" b="5116"/>
          <a:stretch/>
        </p:blipFill>
        <p:spPr bwMode="auto">
          <a:xfrm>
            <a:off x="3707904" y="1916832"/>
            <a:ext cx="4697129" cy="4225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369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B</a:t>
            </a:r>
            <a:r>
              <a:rPr lang="hr-HR" sz="2800" dirty="0" smtClean="0"/>
              <a:t>abilon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9411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Eufrat</a:t>
            </a:r>
            <a:endParaRPr lang="hr-HR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2898522"/>
            <a:ext cx="3888432" cy="1034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83768" y="4077072"/>
            <a:ext cx="39604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4248472"/>
          </a:xfrm>
        </p:spPr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rvi </a:t>
            </a:r>
            <a:r>
              <a:rPr lang="hr-HR" dirty="0"/>
              <a:t>put </a:t>
            </a:r>
            <a:r>
              <a:rPr lang="hr-HR" dirty="0" smtClean="0"/>
              <a:t>se spominje </a:t>
            </a:r>
            <a:r>
              <a:rPr lang="hr-HR" dirty="0"/>
              <a:t>na pločici Sargona Akadskog iz 24. stoljeća pr. Kr</a:t>
            </a:r>
            <a:r>
              <a:rPr lang="hr-HR" dirty="0" smtClean="0"/>
              <a:t>.</a:t>
            </a:r>
          </a:p>
          <a:p>
            <a:r>
              <a:rPr lang="hr-HR" dirty="0"/>
              <a:t>K</a:t>
            </a:r>
            <a:r>
              <a:rPr lang="hr-HR" dirty="0" smtClean="0"/>
              <a:t>ad </a:t>
            </a:r>
            <a:r>
              <a:rPr lang="hr-HR" dirty="0"/>
              <a:t>je Sargon Akadski od grada napravio središte svoje </a:t>
            </a:r>
            <a:r>
              <a:rPr lang="hr-HR" dirty="0" smtClean="0"/>
              <a:t>države</a:t>
            </a:r>
          </a:p>
          <a:p>
            <a:r>
              <a:rPr lang="hr-HR" dirty="0"/>
              <a:t>P</a:t>
            </a:r>
            <a:r>
              <a:rPr lang="hr-HR" dirty="0" smtClean="0"/>
              <a:t>ostao </a:t>
            </a:r>
            <a:r>
              <a:rPr lang="hr-HR" dirty="0"/>
              <a:t>glavni grad Hamurabijeva carstva u 18. stoljeću pr. Kr. </a:t>
            </a:r>
            <a:endParaRPr lang="hr-HR" dirty="0" smtClean="0"/>
          </a:p>
          <a:p>
            <a:r>
              <a:rPr lang="hr-HR" dirty="0" smtClean="0"/>
              <a:t>Od </a:t>
            </a:r>
            <a:r>
              <a:rPr lang="hr-HR" dirty="0"/>
              <a:t>tada, grad je bio glavni grad </a:t>
            </a:r>
            <a:r>
              <a:rPr lang="hr-HR" dirty="0" smtClean="0"/>
              <a:t>Babilonije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6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r-HR" u="sng" dirty="0" smtClean="0">
                <a:ln>
                  <a:solidFill>
                    <a:schemeClr val="accent1"/>
                  </a:solidFill>
                </a:ln>
                <a:uFill>
                  <a:solidFill>
                    <a:srgbClr val="FF0000"/>
                  </a:solidFill>
                </a:uFill>
              </a:rPr>
              <a:t>Hamurabi</a:t>
            </a:r>
            <a:endParaRPr lang="hr-HR" u="sng" dirty="0">
              <a:ln>
                <a:solidFill>
                  <a:schemeClr val="accent1"/>
                </a:solidFill>
              </a:ln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3508977"/>
          </a:xfrm>
        </p:spPr>
        <p:txBody>
          <a:bodyPr/>
          <a:lstStyle/>
          <a:p>
            <a:r>
              <a:rPr lang="hr-HR" dirty="0" smtClean="0"/>
              <a:t>1760</a:t>
            </a:r>
            <a:r>
              <a:rPr lang="hr-HR" dirty="0"/>
              <a:t>. pr. </a:t>
            </a:r>
            <a:r>
              <a:rPr lang="hr-HR" dirty="0" smtClean="0"/>
              <a:t>Kr dolazi na vlast</a:t>
            </a:r>
          </a:p>
          <a:p>
            <a:r>
              <a:rPr lang="hr-HR" u="sng" dirty="0">
                <a:uFill>
                  <a:solidFill>
                    <a:srgbClr val="7030A0"/>
                  </a:solidFill>
                </a:uFill>
              </a:rPr>
              <a:t>Hamurabijev </a:t>
            </a:r>
            <a:r>
              <a:rPr lang="hr-HR" u="sng" dirty="0" smtClean="0">
                <a:uFill>
                  <a:solidFill>
                    <a:srgbClr val="7030A0"/>
                  </a:solidFill>
                </a:uFill>
              </a:rPr>
              <a:t>zakonik </a:t>
            </a:r>
            <a:r>
              <a:rPr lang="hr-HR" dirty="0" smtClean="0"/>
              <a:t>(</a:t>
            </a:r>
            <a:r>
              <a:rPr lang="da-DK" dirty="0"/>
              <a:t>1792.-</a:t>
            </a:r>
            <a:r>
              <a:rPr lang="da-DK" dirty="0" smtClean="0"/>
              <a:t>1750.g.pr.Kr.</a:t>
            </a:r>
            <a:r>
              <a:rPr lang="hr-HR" dirty="0" smtClean="0"/>
              <a:t>) - skupina </a:t>
            </a:r>
            <a:r>
              <a:rPr lang="hr-HR" dirty="0"/>
              <a:t>pravnih popisa </a:t>
            </a: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1938290" cy="359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9" y="2996952"/>
            <a:ext cx="2016224" cy="288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5856" y="1412776"/>
            <a:ext cx="1440160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2276872"/>
            <a:ext cx="1224136" cy="72008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84666" cy="1549976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Nabukodonosor II. 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896544"/>
          </a:xfrm>
        </p:spPr>
        <p:txBody>
          <a:bodyPr/>
          <a:lstStyle/>
          <a:p>
            <a:r>
              <a:rPr lang="hr-HR" dirty="0"/>
              <a:t>Izgradio Ištarine dveri, obnovio Etamenanski hram, i izgradio viseće vrtove Babilona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9571"/>
            <a:ext cx="3108861" cy="72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024336" cy="30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836712"/>
            <a:ext cx="3456384" cy="504056"/>
          </a:xfrm>
        </p:spPr>
        <p:txBody>
          <a:bodyPr/>
          <a:lstStyle/>
          <a:p>
            <a:pPr marL="68580" indent="0">
              <a:buNone/>
            </a:pPr>
            <a:r>
              <a:rPr lang="hr-HR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Viseći vrtovi Babilona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3045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Ištarine dveri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2762"/>
            <a:ext cx="3345785" cy="267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510661" cy="263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0923"/>
            <a:ext cx="8136904" cy="4809778"/>
          </a:xfrm>
        </p:spPr>
        <p:txBody>
          <a:bodyPr/>
          <a:lstStyle/>
          <a:p>
            <a:r>
              <a:rPr lang="nb-NO" dirty="0" smtClean="0">
                <a:latin typeface="+mj-lt"/>
              </a:rPr>
              <a:t>539</a:t>
            </a:r>
            <a:r>
              <a:rPr lang="nb-NO" dirty="0">
                <a:latin typeface="+mj-lt"/>
              </a:rPr>
              <a:t>. pr. Kr. Babilon osvaja </a:t>
            </a:r>
            <a:r>
              <a:rPr lang="nb-NO" dirty="0" smtClean="0">
                <a:latin typeface="+mj-lt"/>
              </a:rPr>
              <a:t>Kir Veliki</a:t>
            </a:r>
            <a:endParaRPr lang="hr-HR" dirty="0" smtClean="0">
              <a:latin typeface="+mj-lt"/>
            </a:endParaRPr>
          </a:p>
          <a:p>
            <a:r>
              <a:rPr lang="hr-HR" dirty="0" smtClean="0">
                <a:latin typeface="+mj-lt"/>
              </a:rPr>
              <a:t>Babilon postaje centar znanja i znanstvenog napretka</a:t>
            </a:r>
          </a:p>
          <a:p>
            <a:r>
              <a:rPr lang="hr-HR" dirty="0" smtClean="0">
                <a:latin typeface="+mj-lt"/>
              </a:rPr>
              <a:t>Babilonski znanstvenici-napravili karte zviježđa i uspostavili temelje suvremene astronomije i matematike</a:t>
            </a:r>
            <a:endParaRPr lang="hr-HR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73303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2">
                    <a:lumMod val="75000"/>
                  </a:schemeClr>
                </a:solidFill>
              </a:rPr>
              <a:t>Kir Veliki</a:t>
            </a:r>
            <a:endParaRPr lang="hr-H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7"/>
            <a:ext cx="2376264" cy="285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03648" y="4365104"/>
            <a:ext cx="3312368" cy="1008112"/>
            <a:chOff x="1403648" y="4365104"/>
            <a:chExt cx="3312368" cy="1008112"/>
          </a:xfrm>
        </p:grpSpPr>
        <p:sp>
          <p:nvSpPr>
            <p:cNvPr id="5" name="Right Arrow 4"/>
            <p:cNvSpPr/>
            <p:nvPr/>
          </p:nvSpPr>
          <p:spPr>
            <a:xfrm>
              <a:off x="1403648" y="4365104"/>
              <a:ext cx="3312368" cy="10081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9752" y="468449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Kir Veliki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5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5050">
            <a:off x="1160855" y="275514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Nadam se da vam se svidjelo!</a:t>
            </a:r>
            <a:br>
              <a:rPr lang="hr-HR" dirty="0" smtClean="0"/>
            </a:br>
            <a:r>
              <a:rPr lang="hr-HR" dirty="0" smtClean="0"/>
              <a:t>Kraj!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0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5">
      <a:dk1>
        <a:sysClr val="windowText" lastClr="000000"/>
      </a:dk1>
      <a:lt1>
        <a:sysClr val="window" lastClr="FFFFFF"/>
      </a:lt1>
      <a:dk2>
        <a:srgbClr val="3E3D2D"/>
      </a:dk2>
      <a:lt2>
        <a:srgbClr val="93E2FF"/>
      </a:lt2>
      <a:accent1>
        <a:srgbClr val="00B0F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144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Babilon</vt:lpstr>
      <vt:lpstr>Položaj</vt:lpstr>
      <vt:lpstr>PowerPoint Presentation</vt:lpstr>
      <vt:lpstr>Hamurabi</vt:lpstr>
      <vt:lpstr>Nabukodonosor II.  </vt:lpstr>
      <vt:lpstr>Ištarine dveri </vt:lpstr>
      <vt:lpstr>PowerPoint Presentation</vt:lpstr>
      <vt:lpstr>Nadam se da vam se svidjelo! Kraj!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Babilon</dc:title>
  <dc:creator>user</dc:creator>
  <cp:lastModifiedBy>user</cp:lastModifiedBy>
  <cp:revision>37</cp:revision>
  <dcterms:created xsi:type="dcterms:W3CDTF">2018-04-14T19:04:03Z</dcterms:created>
  <dcterms:modified xsi:type="dcterms:W3CDTF">2018-04-15T12:03:31Z</dcterms:modified>
</cp:coreProperties>
</file>