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handoutMasterIdLst>
    <p:handoutMasterId r:id="rId14"/>
  </p:handoutMasterIdLst>
  <p:sldIdLst>
    <p:sldId id="260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61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67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09E95-81F9-40D0-AAC2-8090A76CCEB9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FAB2-AF7D-4438-B149-810D90A7552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28763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00034" y="4500570"/>
            <a:ext cx="8186766" cy="1506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dirty="0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dirty="0" smtClean="0"/>
              <a:t>Druga razina</a:t>
            </a:r>
          </a:p>
          <a:p>
            <a:pPr lvl="2" eaLnBrk="1" latinLnBrk="0" hangingPunct="1"/>
            <a:r>
              <a:rPr kumimoji="0" lang="hr-HR" dirty="0" smtClean="0"/>
              <a:t>Treća razina</a:t>
            </a:r>
          </a:p>
          <a:p>
            <a:pPr lvl="3" eaLnBrk="1" latinLnBrk="0" hangingPunct="1"/>
            <a:r>
              <a:rPr kumimoji="0" lang="hr-HR" dirty="0" smtClean="0"/>
              <a:t>Četvrta razina</a:t>
            </a:r>
          </a:p>
          <a:p>
            <a:pPr lvl="4" eaLnBrk="1" latinLnBrk="0" hangingPunct="1"/>
            <a:r>
              <a:rPr kumimoji="0" lang="hr-HR" dirty="0" smtClean="0"/>
              <a:t>Peta razina</a:t>
            </a:r>
            <a:endParaRPr kumimoji="0" lang="en-US" dirty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1.10.2017.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52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just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just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just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100" b="0" i="1" dirty="0" smtClean="0"/>
              <a:t>Nastavna jedinica: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sz="4000" dirty="0" smtClean="0"/>
              <a:t>1.5. Elektronički logički sklopovi i </a:t>
            </a:r>
            <a:r>
              <a:rPr lang="hr-HR" sz="4000" dirty="0" err="1" smtClean="0"/>
              <a:t>registry</a:t>
            </a:r>
            <a:endParaRPr lang="hr-HR" sz="4000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sz="2800" b="1" dirty="0" smtClean="0"/>
              <a:t>Nastavna cjelina: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1. Osnove IKT-a</a:t>
            </a:r>
          </a:p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dirty="0" smtClean="0"/>
              <a:t>1.5. Elektronički logički sklopovi i </a:t>
            </a:r>
            <a:r>
              <a:rPr lang="hr-HR" dirty="0" err="1" smtClean="0"/>
              <a:t>registry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4286248" y="5786454"/>
            <a:ext cx="42862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Moj </a:t>
            </a:r>
            <a:r>
              <a:rPr lang="hr-HR" sz="54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portal 8</a:t>
            </a:r>
            <a:endParaRPr lang="hr-HR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Procesor je sastavljen od više milijuna elektroničkih logičkih sklopova koji izvršavaju aritmetičke (zbrajanje, oduzimanje, množenje i dijeljenje) i logičke operacije. Dio procesora koji izvodi ove operacije naziva se </a:t>
            </a:r>
            <a:r>
              <a:rPr lang="hr-HR" b="1" dirty="0" smtClean="0"/>
              <a:t>aritmetičko – logička jedinica.</a:t>
            </a:r>
            <a:endParaRPr lang="hr-HR" dirty="0" smtClean="0"/>
          </a:p>
          <a:p>
            <a:r>
              <a:rPr lang="hr-HR" dirty="0" smtClean="0"/>
              <a:t>Uz ovu jedinicu postoji i </a:t>
            </a:r>
            <a:r>
              <a:rPr lang="hr-HR" b="1" dirty="0" smtClean="0"/>
              <a:t>upravljačka jedinica </a:t>
            </a:r>
            <a:r>
              <a:rPr lang="hr-HR" dirty="0" smtClean="0"/>
              <a:t>koja omogućuje, upravlja i nadzire sve ove procese te upravlja radom svih dijelova računala.</a:t>
            </a:r>
          </a:p>
          <a:p>
            <a:r>
              <a:rPr lang="hr-HR" dirty="0" smtClean="0"/>
              <a:t>Podatke koje obrađuje i rezultate obrade podataka procesor pohranjuje u </a:t>
            </a:r>
            <a:r>
              <a:rPr lang="hr-HR" b="1" dirty="0" smtClean="0"/>
              <a:t>registre</a:t>
            </a:r>
            <a:r>
              <a:rPr lang="hr-HR" dirty="0" smtClean="0"/>
              <a:t>, malene ali vrlo brze spremnike, određene širine (32 ili 64 bita). Logička varijabla pohranjuje se kao jedan bit registra.  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procesor obrađuje podatke?</a:t>
            </a:r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Svi dijelovi računala međusobno su povezani različitim vrstama vodiča koji se zovu </a:t>
            </a:r>
            <a:r>
              <a:rPr lang="hr-HR" b="1" dirty="0" smtClean="0"/>
              <a:t>sabirnice</a:t>
            </a:r>
            <a:r>
              <a:rPr lang="hr-HR" dirty="0" smtClean="0"/>
              <a:t>. Vodiči mogu biti zasebne (kablovi) ili integrirani u matičnu ploču na koju se spajaju komponente računala.</a:t>
            </a:r>
          </a:p>
          <a:p>
            <a:pPr lvl="1"/>
            <a:r>
              <a:rPr lang="hr-HR" b="1" dirty="0" smtClean="0"/>
              <a:t>Unutarnje sabirnice </a:t>
            </a:r>
            <a:r>
              <a:rPr lang="hr-HR" dirty="0" smtClean="0"/>
              <a:t>povezuju komponente unutar procesora,</a:t>
            </a:r>
          </a:p>
          <a:p>
            <a:pPr lvl="1"/>
            <a:r>
              <a:rPr lang="hr-HR" b="1" dirty="0" smtClean="0"/>
              <a:t>Vanjske sabirnice </a:t>
            </a:r>
            <a:r>
              <a:rPr lang="hr-HR" dirty="0" smtClean="0"/>
              <a:t>povezuju procesor s ostalim dijelovima računala ili ostale dijelove računala međusobno.</a:t>
            </a:r>
          </a:p>
          <a:p>
            <a:r>
              <a:rPr lang="hr-HR" sz="2800" smtClean="0"/>
              <a:t>Količina </a:t>
            </a:r>
            <a:r>
              <a:rPr lang="hr-HR" sz="2800" dirty="0" smtClean="0"/>
              <a:t>podataka koju sabirnica prenosi u nekoj jedinici vremena naziva se </a:t>
            </a:r>
            <a:r>
              <a:rPr lang="hr-HR" sz="2800" b="1" dirty="0" smtClean="0"/>
              <a:t>širina sabirnice</a:t>
            </a:r>
            <a:r>
              <a:rPr lang="hr-HR" sz="2800" dirty="0" smtClean="0"/>
              <a:t>. </a:t>
            </a:r>
          </a:p>
          <a:p>
            <a:r>
              <a:rPr lang="hr-HR" sz="2800" dirty="0" smtClean="0"/>
              <a:t>Mjeri se u bitovima. Najčešće se koriste 32 i 64 bita. To znači da se u nekom trenutku među komponentama računala može razmjenjivati 32 ili 64 bita podataka.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Kako komponente računala komuniciraju međusobno?</a:t>
            </a:r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Logički sklopovi </a:t>
            </a:r>
            <a:r>
              <a:rPr lang="hr-HR" dirty="0" smtClean="0"/>
              <a:t>–</a:t>
            </a:r>
            <a:r>
              <a:rPr lang="hr-HR" b="1" dirty="0" smtClean="0"/>
              <a:t> </a:t>
            </a:r>
            <a:r>
              <a:rPr lang="hr-HR" dirty="0" err="1" smtClean="0"/>
              <a:t>sklopovi</a:t>
            </a:r>
            <a:r>
              <a:rPr lang="hr-HR" dirty="0" smtClean="0"/>
              <a:t> elektroničkih elemenata (prekidača) koji rabeći logičke izjave usmjeravaju tijek podataka u komponentama računala.</a:t>
            </a:r>
          </a:p>
          <a:p>
            <a:r>
              <a:rPr lang="hr-HR" b="1" dirty="0" smtClean="0"/>
              <a:t>Registri </a:t>
            </a:r>
            <a:r>
              <a:rPr lang="hr-HR" dirty="0" smtClean="0"/>
              <a:t>–</a:t>
            </a:r>
            <a:r>
              <a:rPr lang="hr-HR" b="1" dirty="0" smtClean="0"/>
              <a:t> </a:t>
            </a:r>
            <a:r>
              <a:rPr lang="hr-HR" dirty="0" smtClean="0"/>
              <a:t>maleni i vrlo brzi spremnici u kojima se pohranjuju podatci i rezultati obrade podataka procesora.</a:t>
            </a:r>
          </a:p>
          <a:p>
            <a:r>
              <a:rPr lang="hr-HR" b="1" dirty="0" smtClean="0"/>
              <a:t>Sabirnice </a:t>
            </a:r>
            <a:r>
              <a:rPr lang="hr-HR" dirty="0" smtClean="0"/>
              <a:t>–</a:t>
            </a:r>
            <a:r>
              <a:rPr lang="hr-HR" b="1" dirty="0" smtClean="0"/>
              <a:t> </a:t>
            </a:r>
            <a:r>
              <a:rPr lang="hr-HR" dirty="0" smtClean="0"/>
              <a:t>elektronički putovi kojim se razmjenjuju podatci pojedinih komponenti računala.</a:t>
            </a:r>
            <a:endParaRPr lang="hr-HR" smtClean="0"/>
          </a:p>
          <a:p>
            <a:endParaRPr lang="hr-HR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Pojmovi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Rad računala se može svesti na to da procesor, uz pomoć ostalih dijelova računala, prepoznaje kada kroz pojedine sklopove računala teče struja, a kada ne.</a:t>
            </a:r>
          </a:p>
          <a:p>
            <a:pPr lvl="1"/>
            <a:r>
              <a:rPr lang="hr-HR" dirty="0" smtClean="0"/>
              <a:t>Ako struja teče kroz neki sklop (ima napona), to stanje možemo označiti kao </a:t>
            </a:r>
            <a:r>
              <a:rPr lang="hr-HR" b="1" dirty="0" smtClean="0"/>
              <a:t>istinito</a:t>
            </a:r>
            <a:r>
              <a:rPr lang="hr-HR" dirty="0" smtClean="0"/>
              <a:t> </a:t>
            </a:r>
            <a:r>
              <a:rPr lang="hr-HR" b="1" dirty="0" smtClean="0"/>
              <a:t>- TRUE</a:t>
            </a:r>
            <a:r>
              <a:rPr lang="hr-HR" dirty="0" smtClean="0"/>
              <a:t> (</a:t>
            </a:r>
            <a:r>
              <a:rPr lang="hr-HR" b="1" dirty="0" smtClean="0"/>
              <a:t>1</a:t>
            </a:r>
            <a:r>
              <a:rPr lang="hr-HR" dirty="0" smtClean="0"/>
              <a:t>) </a:t>
            </a:r>
          </a:p>
          <a:p>
            <a:pPr lvl="1"/>
            <a:r>
              <a:rPr lang="hr-HR" dirty="0" smtClean="0"/>
              <a:t>Ako nema napona, to stanje označujemo kao </a:t>
            </a:r>
            <a:r>
              <a:rPr lang="hr-HR" b="1" dirty="0" smtClean="0"/>
              <a:t>lažno</a:t>
            </a:r>
            <a:r>
              <a:rPr lang="hr-HR" dirty="0" smtClean="0"/>
              <a:t> - </a:t>
            </a:r>
            <a:r>
              <a:rPr lang="hr-HR" b="1" dirty="0" smtClean="0"/>
              <a:t>FALSE</a:t>
            </a:r>
            <a:r>
              <a:rPr lang="hr-HR" dirty="0" smtClean="0"/>
              <a:t> (</a:t>
            </a:r>
            <a:r>
              <a:rPr lang="hr-HR" b="1" dirty="0" smtClean="0"/>
              <a:t>0</a:t>
            </a:r>
            <a:r>
              <a:rPr lang="hr-HR" dirty="0" smtClean="0"/>
              <a:t>).</a:t>
            </a:r>
          </a:p>
          <a:p>
            <a:pPr lvl="1"/>
            <a:r>
              <a:rPr lang="hr-HR" dirty="0" smtClean="0"/>
              <a:t>Kombiniranjem, uspoređivanjem i obradom tih stanja računalo može izvršavati i najsloženije zadatke.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Kako računalo primjenjuje logičke izjave?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Za svaku logičku operaciju, koju smo do sada upoznali, u procesoru računala, namijenjen je </a:t>
            </a:r>
            <a:r>
              <a:rPr lang="hr-HR" b="1" dirty="0" smtClean="0"/>
              <a:t>elektronički logički sklop</a:t>
            </a:r>
            <a:r>
              <a:rPr lang="hr-HR" dirty="0" smtClean="0"/>
              <a:t>.</a:t>
            </a:r>
          </a:p>
          <a:p>
            <a:pPr lvl="1"/>
            <a:r>
              <a:rPr lang="hr-HR" dirty="0" smtClean="0"/>
              <a:t> Svaki elektronički sklop ima </a:t>
            </a:r>
            <a:r>
              <a:rPr lang="hr-HR" b="1" dirty="0" smtClean="0"/>
              <a:t>ulazni</a:t>
            </a:r>
            <a:r>
              <a:rPr lang="hr-HR" dirty="0" smtClean="0"/>
              <a:t> i </a:t>
            </a:r>
            <a:r>
              <a:rPr lang="hr-HR" b="1" dirty="0" smtClean="0"/>
              <a:t>izlazn</a:t>
            </a:r>
            <a:r>
              <a:rPr lang="hr-HR" dirty="0" smtClean="0"/>
              <a:t>i dio.</a:t>
            </a:r>
          </a:p>
          <a:p>
            <a:pPr lvl="1"/>
            <a:r>
              <a:rPr lang="hr-HR" dirty="0" smtClean="0"/>
              <a:t>Ulazni dio namijenjen je primanju električnih signala koji se tumače kao binarna vrijednost </a:t>
            </a:r>
            <a:r>
              <a:rPr lang="hr-HR" b="1" dirty="0" smtClean="0"/>
              <a:t>1</a:t>
            </a:r>
            <a:r>
              <a:rPr lang="hr-HR" dirty="0" smtClean="0"/>
              <a:t> ili binarna vrijednost </a:t>
            </a:r>
            <a:r>
              <a:rPr lang="hr-HR" b="1" dirty="0" smtClean="0"/>
              <a:t>0</a:t>
            </a:r>
            <a:r>
              <a:rPr lang="hr-HR" dirty="0" smtClean="0"/>
              <a:t>. </a:t>
            </a:r>
          </a:p>
          <a:p>
            <a:pPr lvl="1"/>
            <a:r>
              <a:rPr lang="hr-HR" dirty="0" smtClean="0"/>
              <a:t>Izlazni dio elektroničkog sklopa daje signal (</a:t>
            </a:r>
            <a:r>
              <a:rPr lang="hr-HR" b="1" dirty="0" smtClean="0"/>
              <a:t>1</a:t>
            </a:r>
            <a:r>
              <a:rPr lang="hr-HR" dirty="0" smtClean="0"/>
              <a:t> ili </a:t>
            </a:r>
            <a:r>
              <a:rPr lang="hr-HR" b="1" dirty="0" smtClean="0"/>
              <a:t>0</a:t>
            </a:r>
            <a:r>
              <a:rPr lang="hr-HR" dirty="0" smtClean="0"/>
              <a:t>) koji je rezultat djelovanja logičke operacije na ulazne signale.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Elektronički logički sklopovi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1519043"/>
          </a:xfrm>
        </p:spPr>
        <p:txBody>
          <a:bodyPr/>
          <a:lstStyle/>
          <a:p>
            <a:r>
              <a:rPr lang="hr-HR" dirty="0" smtClean="0"/>
              <a:t>Ovaj sklop ima samo jedan ulaz i jedan izlaz. Ako je na ulazu stanje </a:t>
            </a:r>
            <a:r>
              <a:rPr lang="hr-HR" b="1" dirty="0" smtClean="0"/>
              <a:t>1</a:t>
            </a:r>
            <a:r>
              <a:rPr lang="hr-HR" dirty="0" smtClean="0"/>
              <a:t> onda će na izlazu biti stanje </a:t>
            </a:r>
            <a:r>
              <a:rPr lang="hr-HR" b="1" dirty="0" smtClean="0"/>
              <a:t>0</a:t>
            </a:r>
            <a:r>
              <a:rPr lang="hr-HR" dirty="0" smtClean="0"/>
              <a:t> i obrnuto. </a:t>
            </a:r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Logički sklop NE (NOT)</a:t>
            </a:r>
            <a:endParaRPr lang="hr-H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86302" y="3071810"/>
            <a:ext cx="6634790" cy="2149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1304729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Ovaj sklop ima </a:t>
            </a:r>
            <a:r>
              <a:rPr lang="hr-HR" b="1" dirty="0" smtClean="0"/>
              <a:t>dva ulaza </a:t>
            </a:r>
            <a:r>
              <a:rPr lang="hr-HR" dirty="0" smtClean="0"/>
              <a:t>i</a:t>
            </a:r>
            <a:r>
              <a:rPr lang="hr-HR" b="1" dirty="0" smtClean="0"/>
              <a:t> jedan izlaz</a:t>
            </a:r>
            <a:r>
              <a:rPr lang="hr-HR" dirty="0" smtClean="0"/>
              <a:t>. </a:t>
            </a:r>
          </a:p>
          <a:p>
            <a:pPr lvl="1"/>
            <a:r>
              <a:rPr lang="hr-HR" dirty="0" smtClean="0"/>
              <a:t>Na izlazu daje stanje </a:t>
            </a:r>
            <a:r>
              <a:rPr lang="hr-HR" b="1" dirty="0" smtClean="0"/>
              <a:t>1</a:t>
            </a:r>
            <a:r>
              <a:rPr lang="hr-HR" dirty="0" smtClean="0"/>
              <a:t> samo ako su oba ulaza </a:t>
            </a:r>
            <a:r>
              <a:rPr lang="hr-HR" b="1" dirty="0" smtClean="0"/>
              <a:t>1</a:t>
            </a:r>
            <a:r>
              <a:rPr lang="hr-HR" dirty="0" smtClean="0"/>
              <a:t>. </a:t>
            </a:r>
          </a:p>
          <a:p>
            <a:pPr lvl="1"/>
            <a:r>
              <a:rPr lang="hr-HR" dirty="0" smtClean="0"/>
              <a:t>Odražava funkciju </a:t>
            </a:r>
            <a:r>
              <a:rPr lang="hr-HR" b="1" dirty="0" smtClean="0"/>
              <a:t>KONJUNKCIJE</a:t>
            </a:r>
            <a:r>
              <a:rPr lang="hr-HR" dirty="0" smtClean="0"/>
              <a:t> </a:t>
            </a:r>
            <a:r>
              <a:rPr lang="hr-HR" b="1" dirty="0" smtClean="0"/>
              <a:t>I</a:t>
            </a:r>
            <a:r>
              <a:rPr lang="hr-HR" dirty="0" smtClean="0"/>
              <a:t> (</a:t>
            </a:r>
            <a:r>
              <a:rPr lang="hr-HR" b="1" dirty="0" smtClean="0"/>
              <a:t>AND</a:t>
            </a:r>
            <a:r>
              <a:rPr lang="hr-HR" dirty="0" smtClean="0"/>
              <a:t>).</a:t>
            </a:r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Logički sklop I (AND)</a:t>
            </a:r>
            <a:endParaRPr lang="hr-H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93716" y="3071810"/>
            <a:ext cx="6982229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123329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r-HR" dirty="0" smtClean="0"/>
              <a:t>Na izlazu daje stanje </a:t>
            </a:r>
            <a:r>
              <a:rPr lang="hr-HR" b="1" dirty="0" smtClean="0"/>
              <a:t>1</a:t>
            </a:r>
            <a:r>
              <a:rPr lang="hr-HR" dirty="0" smtClean="0"/>
              <a:t> samo ako bilo koji ulaz ima stanje </a:t>
            </a:r>
            <a:r>
              <a:rPr lang="hr-HR" b="1" dirty="0" smtClean="0"/>
              <a:t>1</a:t>
            </a:r>
            <a:r>
              <a:rPr lang="hr-HR" dirty="0" smtClean="0"/>
              <a:t>. </a:t>
            </a:r>
          </a:p>
          <a:p>
            <a:pPr lvl="0"/>
            <a:r>
              <a:rPr lang="hr-HR" dirty="0" smtClean="0"/>
              <a:t>Odražava funkciju </a:t>
            </a:r>
            <a:r>
              <a:rPr lang="hr-HR" b="1" dirty="0" smtClean="0"/>
              <a:t>DISJUNKCIJE</a:t>
            </a:r>
            <a:r>
              <a:rPr lang="hr-HR" dirty="0" smtClean="0"/>
              <a:t> </a:t>
            </a:r>
            <a:r>
              <a:rPr lang="hr-HR" b="1" dirty="0" smtClean="0"/>
              <a:t>ILI</a:t>
            </a:r>
            <a:r>
              <a:rPr lang="hr-HR" dirty="0" smtClean="0"/>
              <a:t> (</a:t>
            </a:r>
            <a:r>
              <a:rPr lang="hr-HR" b="1" dirty="0" smtClean="0"/>
              <a:t>OR</a:t>
            </a:r>
            <a:r>
              <a:rPr lang="hr-HR" dirty="0" smtClean="0"/>
              <a:t>).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Logički sklop ILI (OR)</a:t>
            </a:r>
            <a:endParaRPr lang="hr-H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15294" y="2928934"/>
            <a:ext cx="7757234" cy="2927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Za rješavanje složenijih operacija logički elektronički sklopovi se povezuju u složenije sklopove. U procesoru postoji više milijuna povezanih sklopova.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Kombinirani elektronički sklopovi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Vidjeli smo da se sve radnje u računalu mogu svesti na prepoznavanje ima li u nekom sklopu električnog napona ili nema, je li stanje 1 ili 0. Uspoređivanjem i obradom tih podataka računalo obavlja sve zadatke od jednostavnih do vrlo složenih.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računalo pamti podatke?</a:t>
            </a: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/>
              <a:t>Prisjetimo se da su podatci u računalu pohranjeni u pomoćne spremnike. </a:t>
            </a:r>
          </a:p>
          <a:p>
            <a:r>
              <a:rPr lang="hr-HR" dirty="0" smtClean="0"/>
              <a:t>Kada pokrećemo programe i obrađujemo podatke oni se iz pomoćnih spremnika pod nadzorom procesora i posredstvom operacijskog sustava iz pomoćnih spremnika prenose u glavni radni spremnik RAM. </a:t>
            </a:r>
          </a:p>
          <a:p>
            <a:r>
              <a:rPr lang="hr-HR" dirty="0" smtClean="0"/>
              <a:t>Nakon obrade podataka podatci koje želimo trajno sačuvati opet se na sličan način spremaju se u pomoćne spremnike.</a:t>
            </a:r>
          </a:p>
          <a:p>
            <a:r>
              <a:rPr lang="hr-HR" dirty="0" smtClean="0"/>
              <a:t>Podatci se između spremnika ili spremnika i procesora tijekom rada računala učestalo razmjenjuju u obliku električnih signala dvije naponske razine koje predstavljaju binarne nule (</a:t>
            </a:r>
            <a:r>
              <a:rPr lang="hr-HR" b="1" dirty="0" smtClean="0"/>
              <a:t>0</a:t>
            </a:r>
            <a:r>
              <a:rPr lang="hr-HR" dirty="0" smtClean="0"/>
              <a:t>) i jedinice (</a:t>
            </a:r>
            <a:r>
              <a:rPr lang="hr-HR" b="1" dirty="0" smtClean="0"/>
              <a:t>1</a:t>
            </a:r>
            <a:r>
              <a:rPr lang="hr-HR" dirty="0" smtClean="0"/>
              <a:t>).</a:t>
            </a:r>
          </a:p>
          <a:p>
            <a:r>
              <a:rPr lang="hr-HR" dirty="0" smtClean="0"/>
              <a:t>Binarno predstavljeni podatci pohranjuju se u spremnicima na mjesta (lokacije) koja su određena adresom. To su takozvane </a:t>
            </a:r>
            <a:r>
              <a:rPr lang="hr-HR" b="1" dirty="0" smtClean="0"/>
              <a:t>spremničke ili memorijske lokacije</a:t>
            </a:r>
            <a:r>
              <a:rPr lang="hr-HR" dirty="0" smtClean="0"/>
              <a:t>.</a:t>
            </a:r>
            <a:endParaRPr lang="hr-HR" dirty="0"/>
          </a:p>
        </p:txBody>
      </p:sp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</TotalTime>
  <Words>653</Words>
  <Application>Microsoft Office PowerPoint</Application>
  <PresentationFormat>Prikaz na zaslonu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7" baseType="lpstr">
      <vt:lpstr>Calibri</vt:lpstr>
      <vt:lpstr>Verdana</vt:lpstr>
      <vt:lpstr>Wingdings 2</vt:lpstr>
      <vt:lpstr>Wingdings 3</vt:lpstr>
      <vt:lpstr>Gomilanje</vt:lpstr>
      <vt:lpstr> Nastavna jedinica: 1.5. Elektronički logički sklopovi i registry</vt:lpstr>
      <vt:lpstr>Kako računalo primjenjuje logičke izjave?</vt:lpstr>
      <vt:lpstr>Elektronički logički sklopovi</vt:lpstr>
      <vt:lpstr>Logički sklop NE (NOT)</vt:lpstr>
      <vt:lpstr>Logički sklop I (AND)</vt:lpstr>
      <vt:lpstr>Logički sklop ILI (OR)</vt:lpstr>
      <vt:lpstr>Kombinirani elektronički sklopovi</vt:lpstr>
      <vt:lpstr>Kako računalo pamti podatke?</vt:lpstr>
      <vt:lpstr>PowerPoint prezentacija</vt:lpstr>
      <vt:lpstr>Kako procesor obrađuje podatke?</vt:lpstr>
      <vt:lpstr>Kako komponente računala komuniciraju međusobno?</vt:lpstr>
      <vt:lpstr>Pojmovi</vt:lpstr>
    </vt:vector>
  </TitlesOfParts>
  <Company>HP Mobile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Nastavna cjelina: 1. Jezik računala Kataloška tema: 1.1. Bit 1.2. Brojevi zapisani četvorkom bitova Nastavna jedinica: 1.1. Bit   1.2. Brojevi zapisani četvorkom bitova  </dc:title>
  <dc:creator>HP Mobile</dc:creator>
  <cp:lastModifiedBy>Štefica Škara</cp:lastModifiedBy>
  <cp:revision>43</cp:revision>
  <dcterms:created xsi:type="dcterms:W3CDTF">2010-07-29T06:54:58Z</dcterms:created>
  <dcterms:modified xsi:type="dcterms:W3CDTF">2017-10-01T19:06:12Z</dcterms:modified>
</cp:coreProperties>
</file>