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handoutMasterIdLst>
    <p:handoutMasterId r:id="rId13"/>
  </p:handoutMasterIdLst>
  <p:sldIdLst>
    <p:sldId id="260" r:id="rId2"/>
    <p:sldId id="263" r:id="rId3"/>
    <p:sldId id="264" r:id="rId4"/>
    <p:sldId id="265" r:id="rId5"/>
    <p:sldId id="266" r:id="rId6"/>
    <p:sldId id="267" r:id="rId7"/>
    <p:sldId id="268" r:id="rId8"/>
    <p:sldId id="270" r:id="rId9"/>
    <p:sldId id="269" r:id="rId10"/>
    <p:sldId id="261" r:id="rId11"/>
    <p:sldId id="262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020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67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09E95-81F9-40D0-AAC2-8090A76CCEB9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FAB2-AF7D-4438-B149-810D90A7552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28763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00034" y="4500570"/>
            <a:ext cx="8186766" cy="1506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dirty="0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dirty="0" smtClean="0"/>
              <a:t>Druga razina</a:t>
            </a:r>
          </a:p>
          <a:p>
            <a:pPr lvl="2" eaLnBrk="1" latinLnBrk="0" hangingPunct="1"/>
            <a:r>
              <a:rPr kumimoji="0" lang="hr-HR" dirty="0" smtClean="0"/>
              <a:t>Treća razina</a:t>
            </a:r>
          </a:p>
          <a:p>
            <a:pPr lvl="3" eaLnBrk="1" latinLnBrk="0" hangingPunct="1"/>
            <a:r>
              <a:rPr kumimoji="0" lang="hr-HR" dirty="0" smtClean="0"/>
              <a:t>Četvrta razina</a:t>
            </a:r>
          </a:p>
          <a:p>
            <a:pPr lvl="4" eaLnBrk="1" latinLnBrk="0" hangingPunct="1"/>
            <a:r>
              <a:rPr kumimoji="0" lang="hr-HR" dirty="0" smtClean="0"/>
              <a:t>Peta razina</a:t>
            </a:r>
            <a:endParaRPr kumimoji="0" lang="en-US" dirty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52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just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just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100" b="0" i="1" dirty="0" smtClean="0"/>
              <a:t>Nastavna jedinica: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sz="3600" dirty="0" smtClean="0"/>
              <a:t>1.3. Osnovne logičke funkcije (izborna tema)</a:t>
            </a:r>
            <a:br>
              <a:rPr lang="hr-HR" sz="3600" dirty="0" smtClean="0"/>
            </a:br>
            <a:endParaRPr lang="hr-HR" sz="3600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531905"/>
          </a:xfrm>
        </p:spPr>
        <p:txBody>
          <a:bodyPr>
            <a:normAutofit fontScale="85000" lnSpcReduction="10000"/>
          </a:bodyPr>
          <a:lstStyle/>
          <a:p>
            <a:r>
              <a:rPr lang="hr-HR" sz="2800" b="1" dirty="0" smtClean="0"/>
              <a:t>Nastavna cjelina: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1. Osnove IKT-a</a:t>
            </a:r>
          </a:p>
          <a:p>
            <a:r>
              <a:rPr lang="hr-HR" dirty="0" smtClean="0"/>
              <a:t>1.3</a:t>
            </a:r>
            <a:r>
              <a:rPr lang="hr-HR" dirty="0" smtClean="0"/>
              <a:t>. Osnovne logičke funkcije (izborna tema)</a:t>
            </a:r>
          </a:p>
          <a:p>
            <a:r>
              <a:rPr lang="hr-HR" dirty="0" smtClean="0"/>
              <a:t>1.4. Uporaba logičkih funkcija u programiranju (izborna tema)</a:t>
            </a:r>
          </a:p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286248" y="5786454"/>
            <a:ext cx="42862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Moj </a:t>
            </a:r>
            <a:r>
              <a:rPr lang="hr-HR" sz="54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portal 8</a:t>
            </a:r>
            <a:endParaRPr lang="hr-H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Funkcija NE (NOT, NEGACIJA)</a:t>
            </a:r>
            <a:r>
              <a:rPr lang="hr-HR" dirty="0" smtClean="0"/>
              <a:t> – funkcija je funkciju čija je vrijednost suprotna vrijednosti varijable nazivamo NEGACIJA i označavamo je sa NE, odnosno NOT.</a:t>
            </a:r>
          </a:p>
          <a:p>
            <a:r>
              <a:rPr lang="hr-HR" b="1" dirty="0" smtClean="0"/>
              <a:t>Funkcija I (AND, KONJUNKCIJA)</a:t>
            </a:r>
            <a:r>
              <a:rPr lang="hr-HR" dirty="0" smtClean="0"/>
              <a:t> – Logička varijabla C će biti istinita samo ako su obje varijable A i B istinite.</a:t>
            </a:r>
          </a:p>
          <a:p>
            <a:r>
              <a:rPr lang="hr-HR" b="1" dirty="0" smtClean="0"/>
              <a:t>Funkcija ILI (OR, DISJUNKCIJA)</a:t>
            </a:r>
            <a:r>
              <a:rPr lang="hr-HR" dirty="0" smtClean="0"/>
              <a:t> – Logička varijabla C će biti istinita ako je bilo koja od varijabli A i B istinita.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Pojmovi</a:t>
            </a: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Ispitivanje višestrukih uvjeta u programima</a:t>
            </a:r>
            <a:r>
              <a:rPr lang="hr-HR" dirty="0" smtClean="0"/>
              <a:t> – logičke funkcije rabimo za ispitivanje višestrukih uvjeta u programima.</a:t>
            </a:r>
          </a:p>
          <a:p>
            <a:r>
              <a:rPr lang="hr-HR" b="1" dirty="0" smtClean="0"/>
              <a:t>Oblikovanje jedne logičke </a:t>
            </a:r>
            <a:r>
              <a:rPr lang="hr-HR" dirty="0" smtClean="0"/>
              <a:t>izjave – za oblikovanje jedne logičke izjave u programima rabimo operatore </a:t>
            </a:r>
            <a:r>
              <a:rPr lang="hr-HR" b="1" dirty="0" smtClean="0"/>
              <a:t>AND</a:t>
            </a:r>
            <a:r>
              <a:rPr lang="hr-HR" dirty="0" smtClean="0"/>
              <a:t> i </a:t>
            </a:r>
            <a:r>
              <a:rPr lang="hr-HR" b="1" smtClean="0"/>
              <a:t>OR</a:t>
            </a:r>
            <a:r>
              <a:rPr lang="hr-HR" smtClean="0"/>
              <a:t>.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Pojmovi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"</a:t>
            </a:r>
            <a:r>
              <a:rPr lang="hr-HR" b="1" dirty="0" smtClean="0"/>
              <a:t>Ako je vrijeme lijepo</a:t>
            </a:r>
            <a:r>
              <a:rPr lang="hr-HR" dirty="0" smtClean="0"/>
              <a:t>,</a:t>
            </a:r>
            <a:r>
              <a:rPr lang="hr-HR" b="1" dirty="0" smtClean="0"/>
              <a:t> idem s prijateljima u prirodu</a:t>
            </a:r>
            <a:r>
              <a:rPr lang="hr-HR" dirty="0" smtClean="0"/>
              <a:t>"</a:t>
            </a:r>
          </a:p>
          <a:p>
            <a:r>
              <a:rPr lang="hr-HR" b="1" dirty="0" smtClean="0"/>
              <a:t> A </a:t>
            </a:r>
            <a:r>
              <a:rPr lang="hr-HR" dirty="0" smtClean="0"/>
              <a:t>(je logički povezano sa)</a:t>
            </a:r>
            <a:r>
              <a:rPr lang="hr-HR" b="1" dirty="0" smtClean="0"/>
              <a:t> B</a:t>
            </a:r>
            <a:endParaRPr lang="hr-HR" dirty="0" smtClean="0"/>
          </a:p>
          <a:p>
            <a:pPr lvl="1"/>
            <a:r>
              <a:rPr lang="hr-HR" dirty="0" smtClean="0"/>
              <a:t>Ako je </a:t>
            </a:r>
            <a:r>
              <a:rPr lang="hr-HR" b="1" dirty="0" smtClean="0"/>
              <a:t>A</a:t>
            </a:r>
            <a:r>
              <a:rPr lang="hr-HR" dirty="0" smtClean="0"/>
              <a:t> istinit (ima vrijednost 1) onda je i </a:t>
            </a:r>
            <a:r>
              <a:rPr lang="hr-HR" b="1" dirty="0" smtClean="0"/>
              <a:t>B</a:t>
            </a:r>
            <a:r>
              <a:rPr lang="hr-HR" dirty="0" smtClean="0"/>
              <a:t> istinit (ima vrijednost 1).</a:t>
            </a:r>
          </a:p>
          <a:p>
            <a:pPr lvl="1"/>
            <a:r>
              <a:rPr lang="hr-HR" dirty="0" smtClean="0"/>
              <a:t>Ako </a:t>
            </a:r>
            <a:r>
              <a:rPr lang="hr-HR" b="1" dirty="0" smtClean="0"/>
              <a:t>A</a:t>
            </a:r>
            <a:r>
              <a:rPr lang="hr-HR" dirty="0" smtClean="0"/>
              <a:t> nije istinit (ima vrijednost 0) onda i </a:t>
            </a:r>
            <a:r>
              <a:rPr lang="hr-HR" b="1" dirty="0" smtClean="0"/>
              <a:t>B</a:t>
            </a:r>
            <a:r>
              <a:rPr lang="hr-HR" dirty="0" smtClean="0"/>
              <a:t> nije istinit (ima vrijednost nula).</a:t>
            </a:r>
          </a:p>
          <a:p>
            <a:pPr lvl="1"/>
            <a:r>
              <a:rPr lang="hr-HR" dirty="0" smtClean="0"/>
              <a:t>Vrijednost </a:t>
            </a:r>
            <a:r>
              <a:rPr lang="hr-HR" b="1" dirty="0" smtClean="0"/>
              <a:t>B</a:t>
            </a:r>
            <a:r>
              <a:rPr lang="hr-HR" dirty="0" smtClean="0"/>
              <a:t> ovisi o vrijednosti </a:t>
            </a:r>
            <a:r>
              <a:rPr lang="hr-HR" b="1" dirty="0" smtClean="0"/>
              <a:t>A</a:t>
            </a:r>
            <a:r>
              <a:rPr lang="hr-HR" dirty="0" smtClean="0"/>
              <a:t>. Možemo ih promatrati kao funkciju i zaključiti da je</a:t>
            </a:r>
          </a:p>
          <a:p>
            <a:pPr lvl="1"/>
            <a:r>
              <a:rPr lang="hr-HR" b="1" dirty="0" smtClean="0"/>
              <a:t>B=A ili f(A)=A</a:t>
            </a:r>
            <a:endParaRPr lang="hr-HR" dirty="0" smtClean="0"/>
          </a:p>
          <a:p>
            <a:r>
              <a:rPr lang="hr-HR" dirty="0" smtClean="0"/>
              <a:t>Ovakvu funkciju u kojoj je </a:t>
            </a:r>
            <a:r>
              <a:rPr lang="hr-HR" b="1" dirty="0" smtClean="0"/>
              <a:t>vrijednost funkcije</a:t>
            </a:r>
            <a:r>
              <a:rPr lang="hr-HR" dirty="0" smtClean="0"/>
              <a:t> jednaka </a:t>
            </a:r>
            <a:r>
              <a:rPr lang="hr-HR" b="1" dirty="0" smtClean="0"/>
              <a:t>vrijednosti varijable</a:t>
            </a:r>
            <a:r>
              <a:rPr lang="hr-HR" dirty="0" smtClean="0"/>
              <a:t> nazivamo funkcijom </a:t>
            </a:r>
            <a:r>
              <a:rPr lang="hr-HR" b="1" dirty="0" smtClean="0"/>
              <a:t>IDENTITETA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Funkcija IDENTITETA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1376167"/>
          </a:xfrm>
        </p:spPr>
        <p:txBody>
          <a:bodyPr>
            <a:normAutofit lnSpcReduction="10000"/>
          </a:bodyPr>
          <a:lstStyle/>
          <a:p>
            <a:r>
              <a:rPr lang="hr-HR" b="1" dirty="0" smtClean="0"/>
              <a:t>Ako je prva izjava istinita (1) druga će izjava biti lažna(0) i obrnuto.</a:t>
            </a:r>
          </a:p>
          <a:p>
            <a:r>
              <a:rPr lang="hr-HR" dirty="0" smtClean="0"/>
              <a:t>"Ako na vrijeme ustaneš, zakasniti ćeš u školu"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Funkcija NE (NEGACIJE)</a:t>
            </a:r>
            <a:endParaRPr lang="hr-H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48702" y="3071810"/>
            <a:ext cx="846969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Ako promatramo ovaj odnos kao funkciju možemo ga opisati ovako .</a:t>
            </a:r>
          </a:p>
          <a:p>
            <a:r>
              <a:rPr lang="hr-HR" b="1" dirty="0" smtClean="0"/>
              <a:t>B = NE A</a:t>
            </a:r>
            <a:r>
              <a:rPr lang="hr-HR" dirty="0" smtClean="0"/>
              <a:t> (B je negacija od A - suprotno od A) ili</a:t>
            </a:r>
          </a:p>
          <a:p>
            <a:r>
              <a:rPr lang="hr-HR" b="1" dirty="0" smtClean="0"/>
              <a:t>f(B) = NE A</a:t>
            </a:r>
            <a:endParaRPr lang="hr-HR" dirty="0" smtClean="0"/>
          </a:p>
          <a:p>
            <a:r>
              <a:rPr lang="hr-HR" dirty="0" smtClean="0"/>
              <a:t>Ovakvu funkciju čija je vrijednost suprotna vrijednosti varijable nazivamo </a:t>
            </a:r>
            <a:r>
              <a:rPr lang="hr-HR" b="1" dirty="0" smtClean="0"/>
              <a:t>NEGACIJA</a:t>
            </a:r>
            <a:r>
              <a:rPr lang="hr-HR" dirty="0" smtClean="0"/>
              <a:t> i označavamo je sa </a:t>
            </a:r>
            <a:r>
              <a:rPr lang="hr-HR" b="1" dirty="0" smtClean="0"/>
              <a:t>NE</a:t>
            </a:r>
            <a:r>
              <a:rPr lang="hr-HR" dirty="0" smtClean="0"/>
              <a:t>, odnosno</a:t>
            </a:r>
            <a:r>
              <a:rPr lang="hr-HR" b="1" dirty="0" smtClean="0"/>
              <a:t> NOT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Funkcija NE (NEGACIJE)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Često rabimo više od dvije povezane logičke izjave. </a:t>
            </a:r>
          </a:p>
          <a:p>
            <a:r>
              <a:rPr lang="hr-HR" dirty="0" smtClean="0"/>
              <a:t>U primjeru:</a:t>
            </a:r>
          </a:p>
          <a:p>
            <a:r>
              <a:rPr lang="hr-HR" b="1" i="1" dirty="0" smtClean="0"/>
              <a:t>Ako napišeš domaći rad</a:t>
            </a:r>
            <a:r>
              <a:rPr lang="hr-HR" i="1" dirty="0" smtClean="0"/>
              <a:t> </a:t>
            </a:r>
            <a:r>
              <a:rPr lang="hr-HR" b="1" i="1" dirty="0" smtClean="0"/>
              <a:t>i složiš sve knjige moći ćeš s prijateljima na klizanje</a:t>
            </a:r>
            <a:r>
              <a:rPr lang="hr-HR" dirty="0" smtClean="0"/>
              <a:t>.</a:t>
            </a:r>
          </a:p>
          <a:p>
            <a:r>
              <a:rPr lang="hr-HR" dirty="0" smtClean="0"/>
              <a:t>Ako želimo ići na klizanje moramo ispuniti oba uvjeta: napisati domaći rad i složiti sve knjige.</a:t>
            </a:r>
          </a:p>
          <a:p>
            <a:r>
              <a:rPr lang="hr-HR" dirty="0" smtClean="0"/>
              <a:t>Pogledajmo sve moguće situacije. Prikazat ćemo ih u obliku tablice. Ovakve tablice u kojima prikazujemo sva moguća stanja logičkih izjava nazivaju se </a:t>
            </a:r>
            <a:r>
              <a:rPr lang="hr-HR" b="1" dirty="0" smtClean="0"/>
              <a:t>tablice istinitosti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Funkcija I (AND, ^, KONJUKCIJA)</a:t>
            </a:r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00034" y="3857628"/>
            <a:ext cx="8186766" cy="2643206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/>
              <a:t>Funkciju možemo napisati u ovom obliku </a:t>
            </a:r>
            <a:r>
              <a:rPr lang="hr-HR" b="1" dirty="0" smtClean="0"/>
              <a:t>f(A, B)= A I B</a:t>
            </a:r>
            <a:r>
              <a:rPr lang="hr-HR" dirty="0" smtClean="0"/>
              <a:t>.</a:t>
            </a:r>
          </a:p>
          <a:p>
            <a:r>
              <a:rPr lang="hr-HR" b="1" dirty="0" smtClean="0"/>
              <a:t> Zaključimo</a:t>
            </a:r>
            <a:r>
              <a:rPr lang="hr-HR" dirty="0" smtClean="0"/>
              <a:t> </a:t>
            </a:r>
          </a:p>
          <a:p>
            <a:r>
              <a:rPr lang="hr-HR" b="1" dirty="0" smtClean="0"/>
              <a:t>Logička varijabla C će biti istinita samo ako su obje varijable A i B istinite. </a:t>
            </a:r>
            <a:r>
              <a:rPr lang="hr-HR" dirty="0" smtClean="0"/>
              <a:t>Ovakva funkcija ima naziv </a:t>
            </a:r>
            <a:r>
              <a:rPr lang="hr-HR" b="1" dirty="0" smtClean="0"/>
              <a:t>KONJUNKCIJA </a:t>
            </a:r>
            <a:r>
              <a:rPr lang="hr-HR" dirty="0" smtClean="0"/>
              <a:t>ili</a:t>
            </a:r>
            <a:r>
              <a:rPr lang="hr-HR" b="1" dirty="0" smtClean="0"/>
              <a:t> I </a:t>
            </a:r>
            <a:r>
              <a:rPr lang="hr-HR" dirty="0" smtClean="0"/>
              <a:t>(</a:t>
            </a:r>
            <a:r>
              <a:rPr lang="hr-HR" b="1" dirty="0" smtClean="0"/>
              <a:t>AND</a:t>
            </a:r>
            <a:r>
              <a:rPr lang="hr-HR" dirty="0" smtClean="0"/>
              <a:t>) funkcija. </a:t>
            </a:r>
          </a:p>
          <a:p>
            <a:r>
              <a:rPr lang="hr-HR" dirty="0" smtClean="0"/>
              <a:t>Funkciju </a:t>
            </a:r>
            <a:r>
              <a:rPr lang="hr-HR" b="1" dirty="0" smtClean="0"/>
              <a:t>I</a:t>
            </a:r>
            <a:r>
              <a:rPr lang="hr-HR" dirty="0" smtClean="0"/>
              <a:t> (</a:t>
            </a:r>
            <a:r>
              <a:rPr lang="hr-HR" b="1" dirty="0" smtClean="0"/>
              <a:t>AND</a:t>
            </a:r>
            <a:r>
              <a:rPr lang="hr-HR" dirty="0" smtClean="0"/>
              <a:t>) možemo jednostavno prikazati rabeći strujni krug sa dva prekidača (serijski spojena) kao što smo pokazali u prethodnom poglavlju 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Funkcija I (AND, ^, KONJUKCIJA)</a:t>
            </a:r>
            <a:endParaRPr lang="hr-H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4855" y="1500174"/>
            <a:ext cx="8074404" cy="2247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258204" cy="2947803"/>
          </a:xfrm>
        </p:spPr>
        <p:txBody>
          <a:bodyPr/>
          <a:lstStyle/>
          <a:p>
            <a:r>
              <a:rPr lang="hr-HR" dirty="0" smtClean="0"/>
              <a:t>Izmijenimo gornju rečenicu u ovaj oblik: </a:t>
            </a:r>
          </a:p>
          <a:p>
            <a:r>
              <a:rPr lang="hr-HR" b="1" i="1" dirty="0" smtClean="0"/>
              <a:t>Ako napišeš domaći rad ili složiš sve knjige moći ćeš s prijateljima na klizanje</a:t>
            </a:r>
            <a:endParaRPr lang="hr-HR" i="1" dirty="0" smtClean="0"/>
          </a:p>
          <a:p>
            <a:r>
              <a:rPr lang="hr-HR" dirty="0" smtClean="0"/>
              <a:t>Umjesto veznika </a:t>
            </a:r>
            <a:r>
              <a:rPr lang="hr-HR" b="1" dirty="0" smtClean="0"/>
              <a:t>I</a:t>
            </a:r>
            <a:r>
              <a:rPr lang="hr-HR" dirty="0" smtClean="0"/>
              <a:t> upisali smo veznik </a:t>
            </a:r>
            <a:r>
              <a:rPr lang="hr-HR" b="1" dirty="0" smtClean="0"/>
              <a:t>ILI</a:t>
            </a:r>
            <a:r>
              <a:rPr lang="hr-HR" dirty="0" smtClean="0"/>
              <a:t>. Sada je dovoljno izvršiti </a:t>
            </a:r>
            <a:r>
              <a:rPr lang="hr-HR" b="1" dirty="0" smtClean="0"/>
              <a:t>bilo koju radnju</a:t>
            </a:r>
            <a:r>
              <a:rPr lang="hr-HR" dirty="0" smtClean="0"/>
              <a:t> da bismo mogli otići s prijateljima na klizanje.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Funkcija ILI (OR, </a:t>
            </a:r>
            <a:r>
              <a:rPr lang="hr-HR" dirty="0" smtClean="0">
                <a:latin typeface="Symbol" pitchFamily="18" charset="2"/>
              </a:rPr>
              <a:t>Ú</a:t>
            </a:r>
            <a:r>
              <a:rPr lang="hr-HR" dirty="0" smtClean="0"/>
              <a:t>, DISJUNKCIJA)</a:t>
            </a:r>
            <a:endParaRPr lang="hr-H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45773" y="4357694"/>
            <a:ext cx="7730169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Funkciju možemo napisati u ovom obliku </a:t>
            </a:r>
            <a:r>
              <a:rPr lang="hr-HR" b="1" dirty="0" smtClean="0"/>
              <a:t>f(A, B) = A ILI B</a:t>
            </a:r>
            <a:r>
              <a:rPr lang="hr-HR" dirty="0" smtClean="0"/>
              <a:t>.</a:t>
            </a:r>
          </a:p>
          <a:p>
            <a:r>
              <a:rPr lang="hr-HR" b="1" dirty="0" smtClean="0"/>
              <a:t>Zaključimo</a:t>
            </a:r>
            <a:endParaRPr lang="hr-HR" dirty="0" smtClean="0"/>
          </a:p>
          <a:p>
            <a:r>
              <a:rPr lang="hr-HR" b="1" dirty="0" smtClean="0"/>
              <a:t>Logička varijabla C će biti istinita ako je bilo koja od varijabli A i B istinita. </a:t>
            </a:r>
            <a:r>
              <a:rPr lang="hr-HR" dirty="0" smtClean="0"/>
              <a:t>Ovakva funkcija ima naziv </a:t>
            </a:r>
            <a:r>
              <a:rPr lang="hr-HR" b="1" dirty="0" smtClean="0"/>
              <a:t>DISJUNKCIJA</a:t>
            </a:r>
            <a:r>
              <a:rPr lang="hr-HR" dirty="0" smtClean="0"/>
              <a:t> ili </a:t>
            </a:r>
            <a:r>
              <a:rPr lang="hr-HR" b="1" dirty="0" err="1" smtClean="0"/>
              <a:t>ILI</a:t>
            </a:r>
            <a:r>
              <a:rPr lang="hr-HR" dirty="0" smtClean="0"/>
              <a:t> (</a:t>
            </a:r>
            <a:r>
              <a:rPr lang="hr-HR" b="1" dirty="0" smtClean="0"/>
              <a:t>OR</a:t>
            </a:r>
            <a:r>
              <a:rPr lang="hr-HR" dirty="0" smtClean="0"/>
              <a:t>).</a:t>
            </a:r>
          </a:p>
          <a:p>
            <a:r>
              <a:rPr lang="hr-HR" dirty="0" smtClean="0"/>
              <a:t>Funkciju </a:t>
            </a:r>
            <a:r>
              <a:rPr lang="hr-HR" b="1" dirty="0" smtClean="0"/>
              <a:t>ILI </a:t>
            </a:r>
            <a:r>
              <a:rPr lang="hr-HR" dirty="0" smtClean="0"/>
              <a:t>(</a:t>
            </a:r>
            <a:r>
              <a:rPr lang="hr-HR" b="1" dirty="0" smtClean="0"/>
              <a:t>OR</a:t>
            </a:r>
            <a:r>
              <a:rPr lang="hr-HR" dirty="0" smtClean="0"/>
              <a:t>) možemo jednostavno prikazati rabeći strujni krug sa dva prekidača (paralelno spojena) kao što je prikazano slikom. Žarulja svijetliti kada je bilo koji od prekidača (</a:t>
            </a:r>
            <a:r>
              <a:rPr lang="hr-HR" b="1" dirty="0" smtClean="0"/>
              <a:t>P1 ili P2</a:t>
            </a:r>
            <a:r>
              <a:rPr lang="hr-HR" dirty="0" smtClean="0"/>
              <a:t>) uključen.</a:t>
            </a:r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Funkcija ILI (OR, </a:t>
            </a:r>
            <a:r>
              <a:rPr lang="hr-HR" dirty="0" smtClean="0">
                <a:latin typeface="Symbol" pitchFamily="18" charset="2"/>
              </a:rPr>
              <a:t>Ú</a:t>
            </a:r>
            <a:r>
              <a:rPr lang="hr-HR" dirty="0" smtClean="0"/>
              <a:t>, DISJUNKCIJA)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Strujni krug</a:t>
            </a:r>
            <a:endParaRPr lang="hr-HR" dirty="0"/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Serijski (I)</a:t>
            </a:r>
            <a:endParaRPr lang="hr-HR" dirty="0"/>
          </a:p>
        </p:txBody>
      </p:sp>
      <p:sp>
        <p:nvSpPr>
          <p:cNvPr id="8" name="Rezervirano mjesto teksta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hr-HR" dirty="0" smtClean="0"/>
              <a:t>Paralelni (ILI)</a:t>
            </a:r>
            <a:endParaRPr lang="hr-HR" dirty="0"/>
          </a:p>
        </p:txBody>
      </p:sp>
      <p:pic>
        <p:nvPicPr>
          <p:cNvPr id="10" name="Rezervirano mjesto sadržaja 9"/>
          <p:cNvPicPr>
            <a:picLocks noGrp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96581" y="1444625"/>
            <a:ext cx="2538662" cy="394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Rezervirano mjesto sadržaja 10"/>
          <p:cNvPicPr>
            <a:picLocks noGrp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63215" y="1444625"/>
            <a:ext cx="3028158" cy="394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</TotalTime>
  <Words>562</Words>
  <Application>Microsoft Office PowerPoint</Application>
  <PresentationFormat>Prikaz na zaslonu 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7" baseType="lpstr">
      <vt:lpstr>Calibri</vt:lpstr>
      <vt:lpstr>Symbol</vt:lpstr>
      <vt:lpstr>Verdana</vt:lpstr>
      <vt:lpstr>Wingdings 2</vt:lpstr>
      <vt:lpstr>Wingdings 3</vt:lpstr>
      <vt:lpstr>Gomilanje</vt:lpstr>
      <vt:lpstr> Nastavna jedinica: 1.3. Osnovne logičke funkcije (izborna tema) </vt:lpstr>
      <vt:lpstr>Funkcija IDENTITETA</vt:lpstr>
      <vt:lpstr>Funkcija NE (NEGACIJE)</vt:lpstr>
      <vt:lpstr>Funkcija NE (NEGACIJE)</vt:lpstr>
      <vt:lpstr>Funkcija I (AND, ^, KONJUKCIJA)</vt:lpstr>
      <vt:lpstr>Funkcija I (AND, ^, KONJUKCIJA)</vt:lpstr>
      <vt:lpstr>Funkcija ILI (OR, Ú, DISJUNKCIJA)</vt:lpstr>
      <vt:lpstr>Funkcija ILI (OR, Ú, DISJUNKCIJA)</vt:lpstr>
      <vt:lpstr>Strujni krug</vt:lpstr>
      <vt:lpstr>Pojmovi</vt:lpstr>
      <vt:lpstr>Pojmovi</vt:lpstr>
    </vt:vector>
  </TitlesOfParts>
  <Company>HP Mobile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Nastavna cjelina: 1. Jezik računala Kataloška tema: 1.1. Bit 1.2. Brojevi zapisani četvorkom bitova Nastavna jedinica: 1.1. Bit   1.2. Brojevi zapisani četvorkom bitova  </dc:title>
  <dc:creator>HP Mobile</dc:creator>
  <cp:lastModifiedBy>Štefica Škara</cp:lastModifiedBy>
  <cp:revision>45</cp:revision>
  <dcterms:created xsi:type="dcterms:W3CDTF">2010-07-29T06:54:58Z</dcterms:created>
  <dcterms:modified xsi:type="dcterms:W3CDTF">2017-10-01T19:03:13Z</dcterms:modified>
</cp:coreProperties>
</file>