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4"/>
  </p:handoutMasterIdLst>
  <p:sldIdLst>
    <p:sldId id="260" r:id="rId2"/>
    <p:sldId id="263" r:id="rId3"/>
    <p:sldId id="264" r:id="rId4"/>
    <p:sldId id="265" r:id="rId5"/>
    <p:sldId id="266" r:id="rId6"/>
    <p:sldId id="261" r:id="rId7"/>
    <p:sldId id="267" r:id="rId8"/>
    <p:sldId id="268" r:id="rId9"/>
    <p:sldId id="269" r:id="rId10"/>
    <p:sldId id="270" r:id="rId11"/>
    <p:sldId id="271" r:id="rId12"/>
    <p:sldId id="262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dirty="0" smtClean="0"/>
              <a:t>1.1. Logičke izjave (izborna tema)</a:t>
            </a:r>
            <a:br>
              <a:rPr lang="hr-HR" sz="3100" dirty="0" smtClean="0"/>
            </a:br>
            <a:r>
              <a:rPr lang="hr-HR" sz="3100" dirty="0" smtClean="0"/>
              <a:t>1.2. Kraće zapisivanje logičkih izjava i njihovih vrijednosti, logičke funkcije (izborna tema)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31906"/>
          </a:xfrm>
        </p:spPr>
        <p:txBody>
          <a:bodyPr>
            <a:normAutofit fontScale="62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IKT-a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1.1. Logičke izjave (izborna tema)</a:t>
            </a:r>
          </a:p>
          <a:p>
            <a:r>
              <a:rPr lang="hr-HR" dirty="0" smtClean="0"/>
              <a:t>1.2. Kraće zapisivanje logičkih izjava i njihovih vrijednosti, logičke funkcije (izborna tema)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Zaključak o tome u kakvom je stanju žarulja u ovisnosti o prekidaču iz prethodnoga primjera možemo opisati i tablicom istinitosti.</a:t>
            </a:r>
            <a:endParaRPr lang="hr-HR" dirty="0"/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2"/>
          </p:nvPr>
        </p:nvGraphicFramePr>
        <p:xfrm>
          <a:off x="5429256" y="2214554"/>
          <a:ext cx="275747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>
                          <a:latin typeface="Arial"/>
                          <a:ea typeface="Times New Roman"/>
                        </a:rPr>
                        <a:t>P</a:t>
                      </a:r>
                      <a:endParaRPr lang="hr-HR" sz="3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</a:rPr>
                        <a:t>Ž</a:t>
                      </a:r>
                      <a:endParaRPr lang="hr-HR" sz="3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</a:rPr>
                        <a:t>0</a:t>
                      </a:r>
                      <a:endParaRPr lang="hr-HR" sz="3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</a:rPr>
                        <a:t>0</a:t>
                      </a:r>
                      <a:endParaRPr lang="hr-HR" sz="3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</a:rPr>
                        <a:t>1</a:t>
                      </a:r>
                      <a:endParaRPr lang="hr-HR" sz="3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3200" dirty="0">
                          <a:latin typeface="Arial"/>
                          <a:ea typeface="Times New Roman"/>
                        </a:rPr>
                        <a:t>1</a:t>
                      </a:r>
                      <a:endParaRPr lang="hr-HR" sz="3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Tablica istinitosti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Logičke funkcije mogu se izraditi i s dvjema ili više logičkih izjava. </a:t>
            </a:r>
          </a:p>
          <a:p>
            <a:r>
              <a:rPr lang="hr-HR" dirty="0" smtClean="0"/>
              <a:t>Iz slike vidljivo je da će dovod struje biti prekinut kada je bilo koji prekidač otvoren.</a:t>
            </a:r>
          </a:p>
          <a:p>
            <a:r>
              <a:rPr lang="hr-HR" dirty="0" smtClean="0"/>
              <a:t>To ćemo izreći pomoću sljedećih logičkih izjava: </a:t>
            </a:r>
          </a:p>
          <a:p>
            <a:pPr lvl="1"/>
            <a:r>
              <a:rPr lang="hr-HR" dirty="0" smtClean="0"/>
              <a:t>logička izjava P1: "</a:t>
            </a:r>
            <a:r>
              <a:rPr lang="hr-HR" b="1" dirty="0" smtClean="0"/>
              <a:t>prekidač P1 je uključen</a:t>
            </a:r>
            <a:r>
              <a:rPr lang="hr-HR" dirty="0" smtClean="0"/>
              <a:t>", </a:t>
            </a:r>
          </a:p>
          <a:p>
            <a:pPr lvl="1"/>
            <a:r>
              <a:rPr lang="hr-HR" dirty="0" smtClean="0"/>
              <a:t>logička izjava P2: "</a:t>
            </a:r>
            <a:r>
              <a:rPr lang="hr-HR" b="1" dirty="0" smtClean="0"/>
              <a:t>prekidač P2 je uključen</a:t>
            </a:r>
            <a:r>
              <a:rPr lang="hr-HR" dirty="0" smtClean="0"/>
              <a:t>".</a:t>
            </a:r>
          </a:p>
          <a:p>
            <a:r>
              <a:rPr lang="hr-HR" dirty="0" smtClean="0"/>
              <a:t>Promatrajući sliku možemo </a:t>
            </a:r>
            <a:r>
              <a:rPr lang="hr-HR" b="1" dirty="0" smtClean="0"/>
              <a:t>zaključiti</a:t>
            </a:r>
            <a:r>
              <a:rPr lang="hr-HR" dirty="0" smtClean="0"/>
              <a:t> sljedeće: </a:t>
            </a:r>
          </a:p>
          <a:p>
            <a:pPr lvl="1"/>
            <a:r>
              <a:rPr lang="hr-HR" dirty="0" smtClean="0"/>
              <a:t>ako je </a:t>
            </a:r>
            <a:r>
              <a:rPr lang="hr-HR" b="1" dirty="0" smtClean="0"/>
              <a:t>P1 = 0</a:t>
            </a:r>
            <a:r>
              <a:rPr lang="hr-HR" dirty="0" smtClean="0"/>
              <a:t> i </a:t>
            </a:r>
            <a:r>
              <a:rPr lang="hr-HR" b="1" dirty="0" smtClean="0"/>
              <a:t>P2 = 0</a:t>
            </a:r>
            <a:r>
              <a:rPr lang="hr-HR" dirty="0" smtClean="0"/>
              <a:t> onda je </a:t>
            </a:r>
            <a:r>
              <a:rPr lang="hr-HR" b="1" dirty="0" smtClean="0"/>
              <a:t>Ž = 0</a:t>
            </a:r>
            <a:r>
              <a:rPr lang="hr-HR" dirty="0" smtClean="0"/>
              <a:t>; </a:t>
            </a:r>
          </a:p>
          <a:p>
            <a:pPr lvl="1"/>
            <a:r>
              <a:rPr lang="hr-HR" dirty="0" smtClean="0"/>
              <a:t>ako je </a:t>
            </a:r>
            <a:r>
              <a:rPr lang="hr-HR" b="1" dirty="0" smtClean="0"/>
              <a:t>P1 = 0</a:t>
            </a:r>
            <a:r>
              <a:rPr lang="hr-HR" dirty="0" smtClean="0"/>
              <a:t> i </a:t>
            </a:r>
            <a:r>
              <a:rPr lang="hr-HR" b="1" dirty="0" smtClean="0"/>
              <a:t>P2 = 1</a:t>
            </a:r>
            <a:r>
              <a:rPr lang="hr-HR" dirty="0" smtClean="0"/>
              <a:t> onda je </a:t>
            </a:r>
            <a:r>
              <a:rPr lang="hr-HR" b="1" dirty="0" smtClean="0"/>
              <a:t>Ž = 0</a:t>
            </a:r>
            <a:r>
              <a:rPr lang="hr-HR" dirty="0" smtClean="0"/>
              <a:t>;</a:t>
            </a:r>
          </a:p>
          <a:p>
            <a:pPr lvl="1"/>
            <a:r>
              <a:rPr lang="hr-HR" dirty="0" smtClean="0"/>
              <a:t>ako je </a:t>
            </a:r>
            <a:r>
              <a:rPr lang="hr-HR" b="1" dirty="0" smtClean="0"/>
              <a:t>P1 = 1</a:t>
            </a:r>
            <a:r>
              <a:rPr lang="hr-HR" dirty="0" smtClean="0"/>
              <a:t> i </a:t>
            </a:r>
            <a:r>
              <a:rPr lang="hr-HR" b="1" dirty="0" smtClean="0"/>
              <a:t>P2 = 0</a:t>
            </a:r>
            <a:r>
              <a:rPr lang="hr-HR" dirty="0" smtClean="0"/>
              <a:t> onda je </a:t>
            </a:r>
            <a:r>
              <a:rPr lang="hr-HR" b="1" dirty="0" smtClean="0"/>
              <a:t>Ž = 0</a:t>
            </a:r>
            <a:r>
              <a:rPr lang="hr-HR" dirty="0" smtClean="0"/>
              <a:t>; </a:t>
            </a:r>
          </a:p>
          <a:p>
            <a:pPr lvl="1"/>
            <a:r>
              <a:rPr lang="hr-HR" dirty="0" smtClean="0"/>
              <a:t>ako je </a:t>
            </a:r>
            <a:r>
              <a:rPr lang="hr-HR" b="1" dirty="0" smtClean="0"/>
              <a:t>P1 = 1</a:t>
            </a:r>
            <a:r>
              <a:rPr lang="hr-HR" dirty="0" smtClean="0"/>
              <a:t> i </a:t>
            </a:r>
            <a:r>
              <a:rPr lang="hr-HR" b="1" dirty="0" smtClean="0"/>
              <a:t>P2 = 1 </a:t>
            </a:r>
            <a:r>
              <a:rPr lang="hr-HR" dirty="0" smtClean="0"/>
              <a:t>onda je </a:t>
            </a:r>
            <a:r>
              <a:rPr lang="hr-HR" b="1" dirty="0" smtClean="0"/>
              <a:t>Ž = 1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Složene logičke funkcije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8023" y="1481138"/>
            <a:ext cx="347695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Logičke varijable</a:t>
            </a:r>
            <a:r>
              <a:rPr lang="hr-HR" dirty="0" smtClean="0"/>
              <a:t> – je zamjena za neku logičku izjavu.</a:t>
            </a:r>
          </a:p>
          <a:p>
            <a:r>
              <a:rPr lang="hr-HR" b="1" dirty="0" smtClean="0"/>
              <a:t>Vrijednosti logičkih varijabli</a:t>
            </a:r>
            <a:r>
              <a:rPr lang="hr-HR" dirty="0" smtClean="0"/>
              <a:t> – može biti istinita (</a:t>
            </a:r>
            <a:r>
              <a:rPr lang="hr-HR" i="1" dirty="0" err="1" smtClean="0"/>
              <a:t>True</a:t>
            </a:r>
            <a:r>
              <a:rPr lang="hr-HR" dirty="0" smtClean="0"/>
              <a:t>) ili lažna (</a:t>
            </a:r>
            <a:r>
              <a:rPr lang="hr-HR" i="1" dirty="0" err="1" smtClean="0"/>
              <a:t>False</a:t>
            </a:r>
            <a:r>
              <a:rPr lang="hr-HR" dirty="0" smtClean="0"/>
              <a:t>). </a:t>
            </a:r>
          </a:p>
          <a:p>
            <a:r>
              <a:rPr lang="hr-HR" b="1" dirty="0" smtClean="0"/>
              <a:t>Vrijednosti bita</a:t>
            </a:r>
            <a:r>
              <a:rPr lang="hr-HR" dirty="0" smtClean="0"/>
              <a:t> – Istinitost logičke varijable (</a:t>
            </a:r>
            <a:r>
              <a:rPr lang="hr-HR" i="1" dirty="0" err="1" smtClean="0"/>
              <a:t>True</a:t>
            </a:r>
            <a:r>
              <a:rPr lang="hr-HR" dirty="0" smtClean="0"/>
              <a:t>) iskazujemo stanjem bita (1), a ne </a:t>
            </a:r>
            <a:r>
              <a:rPr lang="hr-HR" dirty="0" err="1" smtClean="0"/>
              <a:t>istinost</a:t>
            </a:r>
            <a:r>
              <a:rPr lang="hr-HR" dirty="0" smtClean="0"/>
              <a:t> (laž) logičke varijable (</a:t>
            </a:r>
            <a:r>
              <a:rPr lang="hr-HR" i="1" dirty="0" err="1" smtClean="0"/>
              <a:t>False</a:t>
            </a:r>
            <a:r>
              <a:rPr lang="hr-HR" dirty="0" smtClean="0"/>
              <a:t>) stanjem (0).</a:t>
            </a:r>
            <a:endParaRPr lang="hr-HR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Riječ </a:t>
            </a:r>
            <a:r>
              <a:rPr lang="hr-HR" b="1" dirty="0" smtClean="0"/>
              <a:t>logika</a:t>
            </a:r>
            <a:r>
              <a:rPr lang="hr-HR" dirty="0" smtClean="0"/>
              <a:t> dolazi od grčke riječi </a:t>
            </a:r>
            <a:r>
              <a:rPr lang="hr-HR" b="1" i="1" dirty="0" err="1" smtClean="0"/>
              <a:t>logos</a:t>
            </a:r>
            <a:r>
              <a:rPr lang="hr-HR" i="1" dirty="0" smtClean="0"/>
              <a:t> </a:t>
            </a:r>
            <a:r>
              <a:rPr lang="hr-HR" dirty="0" smtClean="0"/>
              <a:t>što znači </a:t>
            </a:r>
            <a:r>
              <a:rPr lang="hr-HR" i="1" dirty="0" smtClean="0"/>
              <a:t>riječ, razum, razlog, misao, zakon</a:t>
            </a:r>
            <a:r>
              <a:rPr lang="hr-HR" dirty="0" smtClean="0"/>
              <a:t>. </a:t>
            </a:r>
            <a:r>
              <a:rPr lang="hr-HR" b="1" dirty="0" smtClean="0"/>
              <a:t>Logička izjava je tvrdnja </a:t>
            </a:r>
            <a:r>
              <a:rPr lang="hr-HR" dirty="0" smtClean="0"/>
              <a:t>koja može biti </a:t>
            </a:r>
            <a:r>
              <a:rPr lang="hr-HR" b="1" dirty="0" smtClean="0"/>
              <a:t>istinita (</a:t>
            </a:r>
            <a:r>
              <a:rPr lang="en-US" b="1" i="1" dirty="0" smtClean="0"/>
              <a:t>True</a:t>
            </a:r>
            <a:r>
              <a:rPr lang="hr-HR" b="1" dirty="0" smtClean="0"/>
              <a:t>)</a:t>
            </a:r>
            <a:r>
              <a:rPr lang="hr-HR" dirty="0" smtClean="0"/>
              <a:t> ili </a:t>
            </a:r>
            <a:r>
              <a:rPr lang="hr-HR" b="1" dirty="0" smtClean="0"/>
              <a:t>lažna (</a:t>
            </a:r>
            <a:r>
              <a:rPr lang="en-US" b="1" i="1" dirty="0" smtClean="0"/>
              <a:t>False</a:t>
            </a:r>
            <a:r>
              <a:rPr lang="hr-HR" b="1" dirty="0" smtClean="0"/>
              <a:t>)</a:t>
            </a:r>
            <a:r>
              <a:rPr lang="hr-HR" dirty="0" smtClean="0"/>
              <a:t>. </a:t>
            </a:r>
          </a:p>
          <a:p>
            <a:r>
              <a:rPr lang="hr-HR" b="1" dirty="0" smtClean="0"/>
              <a:t> </a:t>
            </a:r>
            <a:r>
              <a:rPr lang="hr-HR" dirty="0" smtClean="0"/>
              <a:t>Kao i kod bitova, ako je u logičkoj izjavi tvrdnja istinita, možemo je označiti </a:t>
            </a:r>
            <a:r>
              <a:rPr lang="hr-HR" b="1" dirty="0" smtClean="0"/>
              <a:t>jedinicom – 1 (</a:t>
            </a:r>
            <a:r>
              <a:rPr lang="hr-HR" b="1" i="1" dirty="0" err="1" smtClean="0"/>
              <a:t>True</a:t>
            </a:r>
            <a:r>
              <a:rPr lang="hr-HR" b="1" dirty="0" smtClean="0"/>
              <a:t>)</a:t>
            </a:r>
            <a:r>
              <a:rPr lang="hr-HR" dirty="0" smtClean="0"/>
              <a:t>, a ako je lažna </a:t>
            </a:r>
            <a:r>
              <a:rPr lang="hr-HR" b="1" dirty="0" smtClean="0"/>
              <a:t>nulom – 0 (</a:t>
            </a:r>
            <a:r>
              <a:rPr lang="hr-HR" b="1" i="1" dirty="0" err="1" smtClean="0"/>
              <a:t>False</a:t>
            </a:r>
            <a:r>
              <a:rPr lang="hr-HR" b="1" dirty="0" smtClean="0"/>
              <a:t>).</a:t>
            </a:r>
            <a:r>
              <a:rPr lang="hr-HR" dirty="0" smtClean="0"/>
              <a:t> Umjesto punog naziva </a:t>
            </a:r>
            <a:r>
              <a:rPr lang="hr-HR" b="1" i="1" dirty="0" err="1" smtClean="0"/>
              <a:t>True</a:t>
            </a:r>
            <a:r>
              <a:rPr lang="hr-HR" dirty="0" smtClean="0"/>
              <a:t> možemo skraćeno pisati </a:t>
            </a:r>
            <a:r>
              <a:rPr lang="hr-HR" b="1" dirty="0" smtClean="0"/>
              <a:t>T</a:t>
            </a:r>
            <a:r>
              <a:rPr lang="hr-HR" dirty="0" smtClean="0"/>
              <a:t>, a umjesto </a:t>
            </a:r>
            <a:r>
              <a:rPr lang="hr-HR" b="1" i="1" dirty="0" err="1" smtClean="0"/>
              <a:t>False</a:t>
            </a:r>
            <a:r>
              <a:rPr lang="hr-HR" dirty="0" smtClean="0"/>
              <a:t> </a:t>
            </a:r>
            <a:r>
              <a:rPr lang="hr-HR" b="1" dirty="0" smtClean="0"/>
              <a:t>F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su logičke izjave?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Izjava	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Objašnjenje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 Opis 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3 + 5 = 8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Istina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True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"Nakon noći slijedi dan"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Istina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True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"U pustinji svaki dan pada kiša"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nije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0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Laž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False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"Zagreb je glavni grad RH"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 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Istina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True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4 &gt; 8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nije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0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Laž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False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5 = 5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 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Istina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True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"A &lt; B"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 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Istina (</a:t>
                      </a:r>
                      <a:r>
                        <a:rPr lang="hr-HR" sz="2000" i="1">
                          <a:latin typeface="Arial"/>
                          <a:ea typeface="Times New Roman"/>
                        </a:rPr>
                        <a:t>True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"Ponedjeljak &gt; Utorak"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Ova tvrdnja nije istinita.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0</a:t>
                      </a:r>
                      <a:r>
                        <a:rPr lang="hr-HR" sz="2000" dirty="0">
                          <a:latin typeface="Arial"/>
                          <a:ea typeface="Times New Roman"/>
                        </a:rPr>
                        <a:t> Laž (</a:t>
                      </a:r>
                      <a:r>
                        <a:rPr lang="hr-HR" sz="2000" i="1" dirty="0" err="1">
                          <a:latin typeface="Arial"/>
                          <a:ea typeface="Times New Roman"/>
                        </a:rPr>
                        <a:t>False</a:t>
                      </a:r>
                      <a:r>
                        <a:rPr lang="hr-HR" sz="2000" dirty="0">
                          <a:latin typeface="Arial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Tvrdnju "</a:t>
            </a:r>
            <a:r>
              <a:rPr lang="hr-HR" b="1" dirty="0" smtClean="0"/>
              <a:t>ona je jako zaljubljena u njega</a:t>
            </a:r>
            <a:r>
              <a:rPr lang="hr-HR" dirty="0" smtClean="0"/>
              <a:t>" ne možemo smatrati logičkom tvrdnjom stoga što je tvrdnja subjektivna i ne možemo se provjeriti. </a:t>
            </a:r>
          </a:p>
          <a:p>
            <a:r>
              <a:rPr lang="hr-HR" dirty="0" smtClean="0"/>
              <a:t>U njoj je sadržano puno više od dva odgovora (istinitog ili lažnog): možda je jako zaljubljena, možda je malo zaljubljena, možda nije zaljubljena, itd.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Subjektivne izjave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661919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Znakove </a:t>
            </a:r>
            <a:r>
              <a:rPr lang="hr-HR" b="1" dirty="0" smtClean="0"/>
              <a:t>&lt;, &gt;, =, </a:t>
            </a:r>
            <a:r>
              <a:rPr lang="hr-HR" b="1" dirty="0" smtClean="0">
                <a:sym typeface="Symbol"/>
              </a:rPr>
              <a:t></a:t>
            </a:r>
            <a:r>
              <a:rPr lang="hr-HR" b="1" dirty="0" smtClean="0"/>
              <a:t>,  </a:t>
            </a:r>
            <a:r>
              <a:rPr lang="hr-HR" b="1" dirty="0" smtClean="0">
                <a:sym typeface="Symbol"/>
              </a:rPr>
              <a:t></a:t>
            </a:r>
            <a:r>
              <a:rPr lang="hr-HR" b="1" dirty="0" smtClean="0"/>
              <a:t>, </a:t>
            </a:r>
            <a:r>
              <a:rPr lang="hr-HR" b="1" dirty="0" smtClean="0">
                <a:sym typeface="Symbol"/>
              </a:rPr>
              <a:t></a:t>
            </a:r>
            <a:r>
              <a:rPr lang="hr-HR" b="1" dirty="0" smtClean="0"/>
              <a:t> </a:t>
            </a:r>
            <a:r>
              <a:rPr lang="hr-HR" dirty="0" smtClean="0"/>
              <a:t>koje dosad rabili za usporedbu brojeva možemo upotrijebiti i za uspostavljanje odnosa u logičkim izjavama između dana u tjednu ili slova hrvatske abecede.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</p:nvPr>
        </p:nvGraphicFramePr>
        <p:xfrm>
          <a:off x="500063" y="3357563"/>
          <a:ext cx="81867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6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Znak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Značenje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&lt;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"je manje od" , "prethodi", "dolazi ispred"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&gt;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"je veće od", "slijedi", "dolazi iza"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=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"je jednako", "je istodobno"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  <a:sym typeface="Symbol"/>
                        </a:rPr>
                        <a:t>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"je manje ili jednako", "dolazi prije ili istodobno"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  <a:sym typeface="Symbol"/>
                        </a:rPr>
                        <a:t>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"je veće ili jednako", "dolazi iza ili istodobno"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  <a:sym typeface="Symbol"/>
                        </a:rPr>
                        <a:t>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dirty="0">
                          <a:latin typeface="Arial"/>
                          <a:ea typeface="Times New Roman"/>
                        </a:rPr>
                        <a:t>"je različito" ,"nije jednako"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Odnosi između logičkih izjava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Logička izjava </a:t>
            </a:r>
            <a:r>
              <a:rPr lang="hr-HR" dirty="0" smtClean="0"/>
              <a:t>– je tvrdnja koja može biti istinita ili lažna.</a:t>
            </a:r>
          </a:p>
          <a:p>
            <a:r>
              <a:rPr lang="hr-HR" b="1" dirty="0" smtClean="0"/>
              <a:t>Istinitost logičke izjave </a:t>
            </a:r>
            <a:r>
              <a:rPr lang="hr-HR" dirty="0" smtClean="0"/>
              <a:t>– prikazujemo binarnim stanjem </a:t>
            </a:r>
            <a:r>
              <a:rPr lang="hr-HR" b="1" dirty="0" smtClean="0"/>
              <a:t>1.</a:t>
            </a:r>
            <a:endParaRPr lang="hr-HR" dirty="0" smtClean="0"/>
          </a:p>
          <a:p>
            <a:r>
              <a:rPr lang="hr-HR" b="1" dirty="0" smtClean="0"/>
              <a:t>Lažnost logičke izjave </a:t>
            </a:r>
            <a:r>
              <a:rPr lang="hr-HR" dirty="0" smtClean="0"/>
              <a:t>– prikazujemo binarnim stanjem </a:t>
            </a:r>
            <a:r>
              <a:rPr lang="hr-HR" b="1" dirty="0" smtClean="0"/>
              <a:t>0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Logičku izjavu </a:t>
            </a:r>
            <a:r>
              <a:rPr lang="hr-HR" b="1" dirty="0" smtClean="0"/>
              <a:t>Zagreb je glavni grad Republike Hrvatske</a:t>
            </a:r>
            <a:r>
              <a:rPr lang="hr-HR" dirty="0" smtClean="0"/>
              <a:t> možemo zamijeniti simbolom npr. </a:t>
            </a:r>
            <a:r>
              <a:rPr lang="hr-HR" b="1" dirty="0" smtClean="0"/>
              <a:t>A</a:t>
            </a:r>
            <a:r>
              <a:rPr lang="hr-HR" dirty="0" smtClean="0"/>
              <a:t> te možemo pisati:</a:t>
            </a:r>
          </a:p>
          <a:p>
            <a:r>
              <a:rPr lang="hr-HR" b="1" dirty="0" smtClean="0"/>
              <a:t>A = Zagreb je glavni grad Republike Hrvatske</a:t>
            </a:r>
            <a:r>
              <a:rPr lang="hr-HR" dirty="0" smtClean="0"/>
              <a:t>. </a:t>
            </a:r>
          </a:p>
          <a:p>
            <a:r>
              <a:rPr lang="hr-HR" dirty="0" smtClean="0"/>
              <a:t>Simbol </a:t>
            </a:r>
            <a:r>
              <a:rPr lang="hr-HR" b="1" dirty="0" smtClean="0"/>
              <a:t>A</a:t>
            </a:r>
            <a:r>
              <a:rPr lang="hr-HR" dirty="0" smtClean="0"/>
              <a:t> predstavlja u ovom primjeru potpunu logičku izjavu. Kad simbol predstavlja logičku izjavu nazivamo ga </a:t>
            </a:r>
            <a:r>
              <a:rPr lang="hr-HR" b="1" dirty="0" smtClean="0"/>
              <a:t>varijablom</a:t>
            </a:r>
            <a:r>
              <a:rPr lang="hr-HR" dirty="0" smtClean="0"/>
              <a:t>.</a:t>
            </a:r>
          </a:p>
          <a:p>
            <a:r>
              <a:rPr lang="hr-HR" dirty="0" smtClean="0"/>
              <a:t> </a:t>
            </a:r>
            <a:r>
              <a:rPr lang="hr-HR" b="1" dirty="0" smtClean="0"/>
              <a:t>Zaključimo: Logička varijabla (</a:t>
            </a:r>
            <a:r>
              <a:rPr lang="hr-HR" b="1" dirty="0" err="1" smtClean="0"/>
              <a:t>skračenica</a:t>
            </a:r>
            <a:r>
              <a:rPr lang="hr-HR" b="1" dirty="0" smtClean="0"/>
              <a:t>) je zamjena za neku logički izjavu.</a:t>
            </a:r>
            <a:endParaRPr lang="hr-HR" dirty="0" smtClean="0"/>
          </a:p>
          <a:p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</p:nvPr>
        </p:nvGraphicFramePr>
        <p:xfrm>
          <a:off x="500063" y="4500563"/>
          <a:ext cx="81867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Prema tome umjesto: 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možemo pisati: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logička izjava </a:t>
                      </a:r>
                      <a:r>
                        <a:rPr lang="hr-HR" sz="2000" b="1">
                          <a:latin typeface="Arial"/>
                          <a:ea typeface="Times New Roman"/>
                        </a:rPr>
                        <a:t>B = "četvrtak &lt; petak"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je istinita,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B = 1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logička izjava </a:t>
                      </a:r>
                      <a:r>
                        <a:rPr lang="hr-HR" sz="2000" b="1">
                          <a:latin typeface="Arial"/>
                          <a:ea typeface="Times New Roman"/>
                        </a:rPr>
                        <a:t>C = "100 &gt; 50"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 je istinita 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C = 1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>
                          <a:latin typeface="Arial"/>
                          <a:ea typeface="Times New Roman"/>
                        </a:rPr>
                        <a:t>logička izjava </a:t>
                      </a:r>
                      <a:r>
                        <a:rPr lang="hr-HR" sz="2000" b="1">
                          <a:latin typeface="Arial"/>
                          <a:ea typeface="Times New Roman"/>
                        </a:rPr>
                        <a:t>M = "srijeda &gt; četvrtak"</a:t>
                      </a:r>
                      <a:r>
                        <a:rPr lang="hr-HR" sz="2000">
                          <a:latin typeface="Arial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M = 0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Logička varijabla 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4019373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Na logičkim varijablama mogu se izvoditi </a:t>
            </a:r>
            <a:r>
              <a:rPr lang="hr-HR" b="1" dirty="0" smtClean="0"/>
              <a:t>razne operacije</a:t>
            </a:r>
            <a:r>
              <a:rPr lang="hr-HR" dirty="0" smtClean="0"/>
              <a:t>. Na taj način nastaju </a:t>
            </a:r>
            <a:r>
              <a:rPr lang="hr-HR" b="1" dirty="0" smtClean="0"/>
              <a:t>logičke funkcije</a:t>
            </a:r>
            <a:r>
              <a:rPr lang="hr-HR" dirty="0" smtClean="0"/>
              <a:t>. </a:t>
            </a:r>
          </a:p>
          <a:p>
            <a:r>
              <a:rPr lang="hr-HR" dirty="0" smtClean="0"/>
              <a:t>Logičke izjave međusobno se kombiniraju u</a:t>
            </a:r>
            <a:r>
              <a:rPr lang="hr-HR" b="1" dirty="0" smtClean="0"/>
              <a:t> logičke izraze</a:t>
            </a:r>
            <a:r>
              <a:rPr lang="hr-HR" dirty="0" smtClean="0"/>
              <a:t>.</a:t>
            </a:r>
          </a:p>
          <a:p>
            <a:r>
              <a:rPr lang="hr-HR" dirty="0" smtClean="0"/>
              <a:t>Prisjetimo se zadatka:</a:t>
            </a:r>
          </a:p>
          <a:p>
            <a:pPr lvl="1"/>
            <a:r>
              <a:rPr lang="hr-HR" b="1" dirty="0" smtClean="0"/>
              <a:t>Ako pada kiša, nosim kišobran. </a:t>
            </a:r>
            <a:endParaRPr lang="hr-HR" dirty="0" smtClean="0"/>
          </a:p>
          <a:p>
            <a:pPr lvl="1"/>
            <a:r>
              <a:rPr lang="hr-HR" dirty="0" smtClean="0"/>
              <a:t>Ovdje imamo </a:t>
            </a:r>
            <a:r>
              <a:rPr lang="hr-HR" b="1" dirty="0" smtClean="0"/>
              <a:t>povezane logičke izjave</a:t>
            </a:r>
            <a:r>
              <a:rPr lang="hr-HR" dirty="0" smtClean="0"/>
              <a:t>. Radnja u drugoj izjavi će se odvijati ovisno o istinitosti prve izjave.</a:t>
            </a:r>
          </a:p>
          <a:p>
            <a:pPr lvl="1"/>
            <a:r>
              <a:rPr lang="hr-HR" dirty="0" smtClean="0"/>
              <a:t>Primijenimo u ovom zadatku logičke varijable.</a:t>
            </a:r>
          </a:p>
          <a:p>
            <a:pPr lvl="1"/>
            <a:r>
              <a:rPr lang="hr-HR" dirty="0" smtClean="0"/>
              <a:t> Prvu logičku izjavu ("</a:t>
            </a:r>
            <a:r>
              <a:rPr lang="hr-HR" b="1" dirty="0" smtClean="0"/>
              <a:t>Ako pada kiša</a:t>
            </a:r>
            <a:r>
              <a:rPr lang="hr-HR" dirty="0" smtClean="0"/>
              <a:t>") označimo sa </a:t>
            </a:r>
            <a:r>
              <a:rPr lang="hr-HR" b="1" dirty="0" smtClean="0"/>
              <a:t>A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Drugu logičku tvrdnju ("</a:t>
            </a:r>
            <a:r>
              <a:rPr lang="hr-HR" b="1" dirty="0" smtClean="0"/>
              <a:t>nosim kišobran</a:t>
            </a:r>
            <a:r>
              <a:rPr lang="hr-HR" dirty="0" smtClean="0"/>
              <a:t>") označimo sa </a:t>
            </a:r>
            <a:r>
              <a:rPr lang="hr-HR" b="1" dirty="0" smtClean="0"/>
              <a:t>B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 Logički izraz: "</a:t>
            </a:r>
            <a:r>
              <a:rPr lang="hr-HR" b="1" dirty="0" smtClean="0"/>
              <a:t>Ako pada kiša, nosim kišobran.</a:t>
            </a:r>
            <a:r>
              <a:rPr lang="hr-HR" dirty="0" smtClean="0"/>
              <a:t>" možemo napisati u obliku funkcije: </a:t>
            </a:r>
            <a:r>
              <a:rPr lang="hr-HR" b="1" dirty="0" smtClean="0"/>
              <a:t>B = A ili f(B) = A</a:t>
            </a:r>
            <a:endParaRPr lang="hr-HR" dirty="0" smtClean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</p:nvPr>
        </p:nvGraphicFramePr>
        <p:xfrm>
          <a:off x="500034" y="5500702"/>
          <a:ext cx="81867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3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rgbClr val="008080"/>
                          </a:solidFill>
                          <a:latin typeface="Arial"/>
                          <a:ea typeface="Times New Roman"/>
                        </a:rPr>
                        <a:t>Ako pada kiša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rgbClr val="008080"/>
                          </a:solidFill>
                          <a:latin typeface="Arial"/>
                          <a:ea typeface="Times New Roman"/>
                        </a:rPr>
                        <a:t>nosim kišobran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 1 Istina (T) 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latin typeface="Arial"/>
                          <a:ea typeface="Times New Roman"/>
                        </a:rPr>
                        <a:t>1 Istina (T)</a:t>
                      </a:r>
                      <a:endParaRPr lang="hr-HR" sz="20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 0 Nije istina (F)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latin typeface="Arial"/>
                          <a:ea typeface="Times New Roman"/>
                        </a:rPr>
                        <a:t>0 Nije istina (F)</a:t>
                      </a:r>
                      <a:endParaRPr lang="hr-HR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Jednostavne logičke funkcije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829180" cy="4525963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Primjere logičkih izjava možemo uočiti promatranjem strujnog kruga, kako stanje žarulja ovisi o stanjima prekidača.</a:t>
            </a:r>
          </a:p>
          <a:p>
            <a:pPr lvl="1"/>
            <a:r>
              <a:rPr lang="hr-HR" dirty="0" smtClean="0"/>
              <a:t>Mi možemo oblikovati logičku izjavu "prekidač je uključen" koja je istinita kada vodič do žarulje nije prekinut i koja je lažna kada je vodič prekinut. Označimo tu izjavu slovom </a:t>
            </a:r>
            <a:r>
              <a:rPr lang="hr-HR" b="1" dirty="0" smtClean="0"/>
              <a:t>P</a:t>
            </a:r>
            <a:r>
              <a:rPr lang="hr-HR" dirty="0" smtClean="0"/>
              <a:t>. </a:t>
            </a:r>
            <a:r>
              <a:rPr lang="hr-HR" b="1" dirty="0" smtClean="0"/>
              <a:t>Ako je P = 1 onda je Ž = 1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Možemo izreći i drugu logičku izjavu "žarulja svijetli". Ta će izjava biti istinita onda kada žarulja svijetli, a lažna kada žarulja ne svijetli. Označimo tu izjavu slovom </a:t>
            </a:r>
            <a:r>
              <a:rPr lang="hr-HR" b="1" dirty="0" smtClean="0"/>
              <a:t>Ž</a:t>
            </a:r>
            <a:r>
              <a:rPr lang="hr-HR" dirty="0" smtClean="0"/>
              <a:t>. </a:t>
            </a:r>
            <a:r>
              <a:rPr lang="hr-HR" b="1" dirty="0" smtClean="0"/>
              <a:t>Ako je P = 0 onda je Ž = 0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Strujni krug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67107" y="2510785"/>
            <a:ext cx="3157535" cy="198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882</Words>
  <Application>Microsoft Office PowerPoint</Application>
  <PresentationFormat>Prikaz na zaslonu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Verdana</vt:lpstr>
      <vt:lpstr>Wingdings 2</vt:lpstr>
      <vt:lpstr>Wingdings 3</vt:lpstr>
      <vt:lpstr>Gomilanje</vt:lpstr>
      <vt:lpstr> Nastavna jedinica: 1.1. Logičke izjave (izborna tema) 1.2. Kraće zapisivanje logičkih izjava i njihovih vrijednosti, logičke funkcije (izborna tema)</vt:lpstr>
      <vt:lpstr>Što su logičke izjave?</vt:lpstr>
      <vt:lpstr>Primjer</vt:lpstr>
      <vt:lpstr>Subjektivne izjave</vt:lpstr>
      <vt:lpstr>Odnosi između logičkih izjava</vt:lpstr>
      <vt:lpstr>Pojmovi</vt:lpstr>
      <vt:lpstr>Logička varijabla </vt:lpstr>
      <vt:lpstr>Jednostavne logičke funkcije</vt:lpstr>
      <vt:lpstr>Strujni krug</vt:lpstr>
      <vt:lpstr>Tablica istinitosti</vt:lpstr>
      <vt:lpstr>Složene logičke funkcije</vt:lpstr>
      <vt:lpstr>Pojmovi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45</cp:revision>
  <dcterms:created xsi:type="dcterms:W3CDTF">2010-07-29T06:54:58Z</dcterms:created>
  <dcterms:modified xsi:type="dcterms:W3CDTF">2017-10-01T19:07:46Z</dcterms:modified>
</cp:coreProperties>
</file>