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handoutMasterIdLst>
    <p:handoutMasterId r:id="rId18"/>
  </p:handout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67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09E95-81F9-40D0-AAC2-8090A76CCEB9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FAB2-AF7D-4438-B149-810D90A7552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28763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00034" y="4500570"/>
            <a:ext cx="8186766" cy="1506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hr-HR" noProof="0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noProof="0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noProof="0" smtClean="0"/>
              <a:t>Druga razina</a:t>
            </a:r>
          </a:p>
          <a:p>
            <a:pPr lvl="2" eaLnBrk="1" latinLnBrk="0" hangingPunct="1"/>
            <a:r>
              <a:rPr kumimoji="0" lang="hr-HR" noProof="0" smtClean="0"/>
              <a:t>Treća razina</a:t>
            </a:r>
          </a:p>
          <a:p>
            <a:pPr lvl="3" eaLnBrk="1" latinLnBrk="0" hangingPunct="1"/>
            <a:r>
              <a:rPr kumimoji="0" lang="hr-HR" noProof="0" smtClean="0"/>
              <a:t>Četvrta razina</a:t>
            </a:r>
          </a:p>
          <a:p>
            <a:pPr lvl="4" eaLnBrk="1" latinLnBrk="0" hangingPunct="1"/>
            <a:r>
              <a:rPr kumimoji="0" lang="hr-HR" noProof="0" smtClean="0"/>
              <a:t>Peta razina</a:t>
            </a:r>
            <a:endParaRPr kumimoji="0" lang="hr-HR" noProof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hr-HR" noProof="0" smtClean="0"/>
              <a:pPr/>
              <a:t>1.10.2017.</a:t>
            </a:fld>
            <a:endParaRPr lang="hr-HR" noProof="0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 noProof="0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noProof="0" smtClean="0"/>
              <a:pPr/>
              <a:t>‹#›</a:t>
            </a:fld>
            <a:endParaRPr lang="hr-H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52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just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just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just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100" b="0" i="1" dirty="0" smtClean="0"/>
              <a:t>Nastavna jedinica: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1.1. Vrste datoteka, dokumenti</a:t>
            </a:r>
            <a:endParaRPr lang="hr-HR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sz="2800" b="1" dirty="0" smtClean="0"/>
              <a:t>Nastavna cjelina: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1. Osnove informatike </a:t>
            </a:r>
          </a:p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b="1" dirty="0" smtClean="0"/>
              <a:t>1.1. Vrste datoteka, dokumenti</a:t>
            </a:r>
            <a:r>
              <a:rPr lang="hr-HR" dirty="0" smtClean="0"/>
              <a:t> </a:t>
            </a:r>
          </a:p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4286248" y="5786454"/>
            <a:ext cx="42862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Moj portal 6</a:t>
            </a:r>
            <a:endParaRPr lang="hr-HR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500034" y="1000108"/>
          <a:ext cx="822960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7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7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 b="1" dirty="0">
                          <a:latin typeface="Arial"/>
                          <a:ea typeface="Times New Roman"/>
                          <a:cs typeface="Times New Roman"/>
                        </a:rPr>
                        <a:t>Format datoteke (proširenje)</a:t>
                      </a:r>
                      <a:endParaRPr lang="hr-HR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 b="1">
                          <a:latin typeface="Arial"/>
                          <a:ea typeface="Times New Roman"/>
                          <a:cs typeface="Times New Roman"/>
                        </a:rPr>
                        <a:t>Primjenski program ili opis kratice</a:t>
                      </a:r>
                      <a:endParaRPr lang="hr-HR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 b="1" dirty="0">
                          <a:latin typeface="Arial"/>
                          <a:ea typeface="Times New Roman"/>
                          <a:cs typeface="Times New Roman"/>
                        </a:rPr>
                        <a:t>Opis</a:t>
                      </a:r>
                      <a:endParaRPr lang="hr-HR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9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>
                          <a:latin typeface="Arial"/>
                          <a:ea typeface="Times New Roman"/>
                          <a:cs typeface="Times New Roman"/>
                        </a:rPr>
                        <a:t>.TXT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 dirty="0">
                          <a:latin typeface="Arial"/>
                          <a:ea typeface="Times New Roman"/>
                          <a:cs typeface="Times New Roman"/>
                        </a:rPr>
                        <a:t>Blok za </a:t>
                      </a:r>
                      <a:r>
                        <a:rPr lang="hr-HR" sz="1600" dirty="0" smtClean="0">
                          <a:latin typeface="Arial"/>
                          <a:ea typeface="Times New Roman"/>
                          <a:cs typeface="Times New Roman"/>
                        </a:rPr>
                        <a:t>pisanje</a:t>
                      </a:r>
                      <a:endParaRPr lang="hr-HR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>
                          <a:latin typeface="Arial"/>
                          <a:ea typeface="Times New Roman"/>
                          <a:cs typeface="Times New Roman"/>
                        </a:rPr>
                        <a:t>Isključivo tekstualni zapisi.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8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>
                          <a:latin typeface="Arial"/>
                          <a:ea typeface="Times New Roman"/>
                          <a:cs typeface="Times New Roman"/>
                        </a:rPr>
                        <a:t>.DOC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 i="1" dirty="0">
                          <a:latin typeface="Arial"/>
                          <a:ea typeface="Times New Roman"/>
                          <a:cs typeface="Times New Roman"/>
                        </a:rPr>
                        <a:t>Microsoft Word</a:t>
                      </a:r>
                      <a:endParaRPr lang="hr-HR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 dirty="0" smtClean="0">
                          <a:latin typeface="Arial"/>
                          <a:ea typeface="Times New Roman"/>
                          <a:cs typeface="Times New Roman"/>
                        </a:rPr>
                        <a:t>Mogućnosti </a:t>
                      </a:r>
                      <a:r>
                        <a:rPr lang="hr-HR" sz="1600" dirty="0">
                          <a:latin typeface="Arial"/>
                          <a:ea typeface="Times New Roman"/>
                          <a:cs typeface="Times New Roman"/>
                        </a:rPr>
                        <a:t>oblikovanja teksta, slika i crteža.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48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>
                          <a:latin typeface="Arial"/>
                          <a:ea typeface="Times New Roman"/>
                          <a:cs typeface="Times New Roman"/>
                        </a:rPr>
                        <a:t>.XLS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 i="1">
                          <a:latin typeface="Arial"/>
                          <a:ea typeface="Times New Roman"/>
                          <a:cs typeface="Times New Roman"/>
                        </a:rPr>
                        <a:t>Microsoft Excel</a:t>
                      </a:r>
                      <a:endParaRPr lang="hr-HR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>
                          <a:latin typeface="Arial"/>
                          <a:ea typeface="Times New Roman"/>
                          <a:cs typeface="Times New Roman"/>
                        </a:rPr>
                        <a:t>Tablični kalkulator. Omogućuje obradu brojčanih podataka i izrade grafikona i dijagrama.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8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>
                          <a:latin typeface="Arial"/>
                          <a:ea typeface="Times New Roman"/>
                          <a:cs typeface="Times New Roman"/>
                        </a:rPr>
                        <a:t>.PPT, .PPS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 i="1">
                          <a:latin typeface="Arial"/>
                          <a:ea typeface="Times New Roman"/>
                          <a:cs typeface="Times New Roman"/>
                        </a:rPr>
                        <a:t>Microsof PowerPoint</a:t>
                      </a:r>
                      <a:endParaRPr lang="hr-HR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>
                          <a:latin typeface="Arial"/>
                          <a:ea typeface="Times New Roman"/>
                          <a:cs typeface="Times New Roman"/>
                        </a:rPr>
                        <a:t>Izrada prezentacija sa multimedijalnim sadržajima (tekst, slika, zvuk).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48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>
                          <a:latin typeface="Arial"/>
                          <a:ea typeface="Times New Roman"/>
                          <a:cs typeface="Times New Roman"/>
                        </a:rPr>
                        <a:t>.MDB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 i="1">
                          <a:latin typeface="Arial"/>
                          <a:ea typeface="Times New Roman"/>
                          <a:cs typeface="Times New Roman"/>
                        </a:rPr>
                        <a:t>Microsoft Access</a:t>
                      </a:r>
                      <a:endParaRPr lang="hr-HR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>
                          <a:latin typeface="Arial"/>
                          <a:ea typeface="Times New Roman"/>
                          <a:cs typeface="Times New Roman"/>
                        </a:rPr>
                        <a:t>Spremanje i obrada podataka u posebno organiziranim tablicama koje zajedno čine bazu podataka.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48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>
                          <a:latin typeface="Arial"/>
                          <a:ea typeface="Times New Roman"/>
                          <a:cs typeface="Times New Roman"/>
                        </a:rPr>
                        <a:t>.PDF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 i="1">
                          <a:latin typeface="Arial"/>
                          <a:ea typeface="Times New Roman"/>
                          <a:cs typeface="Times New Roman"/>
                        </a:rPr>
                        <a:t>Adobe Acrobat Reader</a:t>
                      </a:r>
                      <a:endParaRPr lang="hr-HR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>
                          <a:latin typeface="Arial"/>
                          <a:ea typeface="Times New Roman"/>
                          <a:cs typeface="Times New Roman"/>
                        </a:rPr>
                        <a:t>Dokument pripremljen za ispis. Osim Windowsa mogu ga koristiti i drugi operacijski sustavi.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48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 dirty="0" err="1">
                          <a:latin typeface="Arial"/>
                          <a:ea typeface="Times New Roman"/>
                          <a:cs typeface="Times New Roman"/>
                        </a:rPr>
                        <a:t>.HTM</a:t>
                      </a:r>
                      <a:r>
                        <a:rPr lang="hr-HR" sz="1600" dirty="0"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hr-HR" sz="1600" dirty="0" err="1">
                          <a:latin typeface="Arial"/>
                          <a:ea typeface="Times New Roman"/>
                          <a:cs typeface="Times New Roman"/>
                        </a:rPr>
                        <a:t>.HTML</a:t>
                      </a:r>
                      <a:endParaRPr lang="hr-HR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 i="1" dirty="0">
                          <a:latin typeface="Arial"/>
                          <a:ea typeface="Times New Roman"/>
                          <a:cs typeface="Times New Roman"/>
                        </a:rPr>
                        <a:t>Internet </a:t>
                      </a:r>
                      <a:r>
                        <a:rPr lang="hr-HR" sz="1600" i="1" dirty="0" smtClean="0">
                          <a:latin typeface="Arial"/>
                          <a:ea typeface="Times New Roman"/>
                          <a:cs typeface="Times New Roman"/>
                        </a:rPr>
                        <a:t>Explorer</a:t>
                      </a:r>
                      <a:endParaRPr lang="hr-HR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>
                          <a:latin typeface="Arial"/>
                          <a:ea typeface="Times New Roman"/>
                          <a:cs typeface="Times New Roman"/>
                        </a:rPr>
                        <a:t>Formati web stranica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48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>
                          <a:latin typeface="Arial"/>
                          <a:ea typeface="Times New Roman"/>
                          <a:cs typeface="Times New Roman"/>
                        </a:rPr>
                        <a:t>.EML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 i="1" dirty="0" smtClean="0">
                          <a:latin typeface="Arial"/>
                          <a:ea typeface="Times New Roman"/>
                          <a:cs typeface="Times New Roman"/>
                        </a:rPr>
                        <a:t>Microsoft</a:t>
                      </a:r>
                      <a:endParaRPr lang="hr-HR" sz="16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 i="1" dirty="0">
                          <a:latin typeface="Arial"/>
                          <a:ea typeface="Times New Roman"/>
                          <a:cs typeface="Times New Roman"/>
                        </a:rPr>
                        <a:t>Outlook </a:t>
                      </a:r>
                      <a:r>
                        <a:rPr lang="hr-HR" sz="1600" i="1" dirty="0" err="1">
                          <a:latin typeface="Arial"/>
                          <a:ea typeface="Times New Roman"/>
                          <a:cs typeface="Times New Roman"/>
                        </a:rPr>
                        <a:t>Expres</a:t>
                      </a:r>
                      <a:r>
                        <a:rPr lang="hr-HR" sz="1600" i="1" dirty="0" smtClean="0">
                          <a:latin typeface="Arial"/>
                          <a:ea typeface="Times New Roman"/>
                          <a:cs typeface="Times New Roman"/>
                        </a:rPr>
                        <a:t>,</a:t>
                      </a:r>
                      <a:endParaRPr lang="hr-HR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 dirty="0">
                          <a:latin typeface="Arial"/>
                          <a:ea typeface="Times New Roman"/>
                          <a:cs typeface="Times New Roman"/>
                        </a:rPr>
                        <a:t>Datoteka spremljene elektroničke pošte.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48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>
                          <a:latin typeface="Arial"/>
                          <a:ea typeface="Times New Roman"/>
                          <a:cs typeface="Times New Roman"/>
                        </a:rPr>
                        <a:t>.BMP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>
                          <a:latin typeface="Arial"/>
                          <a:ea typeface="Times New Roman"/>
                          <a:cs typeface="Times New Roman"/>
                        </a:rPr>
                        <a:t>Bojanje (</a:t>
                      </a:r>
                      <a:r>
                        <a:rPr lang="hr-HR" sz="1600" i="1">
                          <a:latin typeface="Arial"/>
                          <a:ea typeface="Times New Roman"/>
                          <a:cs typeface="Times New Roman"/>
                        </a:rPr>
                        <a:t>Paint</a:t>
                      </a:r>
                      <a:r>
                        <a:rPr lang="hr-HR" sz="1600"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 dirty="0">
                          <a:latin typeface="Arial"/>
                          <a:ea typeface="Times New Roman"/>
                          <a:cs typeface="Times New Roman"/>
                        </a:rPr>
                        <a:t>Slika u računalu u obliku </a:t>
                      </a:r>
                      <a:r>
                        <a:rPr lang="hr-HR" sz="1600" dirty="0" err="1">
                          <a:latin typeface="Arial"/>
                          <a:ea typeface="Times New Roman"/>
                          <a:cs typeface="Times New Roman"/>
                        </a:rPr>
                        <a:t>Bitmape</a:t>
                      </a:r>
                      <a:r>
                        <a:rPr lang="hr-HR" sz="1600" dirty="0">
                          <a:latin typeface="Arial"/>
                          <a:ea typeface="Times New Roman"/>
                          <a:cs typeface="Times New Roman"/>
                        </a:rPr>
                        <a:t>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48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>
                          <a:latin typeface="Arial"/>
                          <a:ea typeface="Times New Roman"/>
                          <a:cs typeface="Times New Roman"/>
                        </a:rPr>
                        <a:t>JPEG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>
                          <a:latin typeface="Arial"/>
                          <a:ea typeface="Times New Roman"/>
                          <a:cs typeface="Times New Roman"/>
                        </a:rPr>
                        <a:t>Programi za obradu slika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>
                          <a:latin typeface="Arial"/>
                          <a:ea typeface="Times New Roman"/>
                          <a:cs typeface="Times New Roman"/>
                        </a:rPr>
                        <a:t>Dogovoreni, sažeti oblik spremanja kvalitetnih fotografija i grafike u računalu.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7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>
                          <a:latin typeface="Arial"/>
                          <a:ea typeface="Times New Roman"/>
                          <a:cs typeface="Times New Roman"/>
                        </a:rPr>
                        <a:t>GIF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>
                          <a:latin typeface="Arial"/>
                          <a:ea typeface="Times New Roman"/>
                          <a:cs typeface="Times New Roman"/>
                        </a:rPr>
                        <a:t>Programi za obradu slika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1600" dirty="0">
                          <a:latin typeface="Arial"/>
                          <a:ea typeface="Times New Roman"/>
                          <a:cs typeface="Times New Roman"/>
                        </a:rPr>
                        <a:t>Način i oblik spremanja manjih slika, pogodan za spremanje ikona i prikaz na web-u. Može spremiti i kraće animacije.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 smtClean="0"/>
              <a:t>Formati datoteka</a:t>
            </a:r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6758006" cy="4525963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Operacijski sustav </a:t>
            </a:r>
            <a:r>
              <a:rPr lang="hr-HR" i="1" dirty="0" smtClean="0"/>
              <a:t>Windows XP</a:t>
            </a:r>
            <a:r>
              <a:rPr lang="hr-HR" dirty="0" smtClean="0"/>
              <a:t> omogućuje nekoliko različitih prikaza datoteka. To su Minijature (</a:t>
            </a:r>
            <a:r>
              <a:rPr lang="hr-HR" i="1" dirty="0" err="1" smtClean="0"/>
              <a:t>Thumbnails</a:t>
            </a:r>
            <a:r>
              <a:rPr lang="hr-HR" dirty="0" smtClean="0"/>
              <a:t>), Pločice (</a:t>
            </a:r>
            <a:r>
              <a:rPr lang="hr-HR" i="1" dirty="0" err="1" smtClean="0"/>
              <a:t>Thiles</a:t>
            </a:r>
            <a:r>
              <a:rPr lang="hr-HR" dirty="0" smtClean="0"/>
              <a:t>), Ikone (</a:t>
            </a:r>
            <a:r>
              <a:rPr lang="hr-HR" i="1" dirty="0" err="1" smtClean="0"/>
              <a:t>Icons</a:t>
            </a:r>
            <a:r>
              <a:rPr lang="hr-HR" dirty="0" smtClean="0"/>
              <a:t>), Popis (</a:t>
            </a:r>
            <a:r>
              <a:rPr lang="hr-HR" i="1" dirty="0" smtClean="0"/>
              <a:t>List</a:t>
            </a:r>
            <a:r>
              <a:rPr lang="hr-HR" dirty="0" smtClean="0"/>
              <a:t>) i Detalji (</a:t>
            </a:r>
            <a:r>
              <a:rPr lang="hr-HR" i="1" dirty="0" err="1" smtClean="0"/>
              <a:t>Details</a:t>
            </a:r>
            <a:r>
              <a:rPr lang="hr-HR" dirty="0" smtClean="0"/>
              <a:t>). </a:t>
            </a:r>
          </a:p>
          <a:p>
            <a:r>
              <a:rPr lang="hr-HR" dirty="0" smtClean="0"/>
              <a:t>Veličinu i izgled ikona datoteka i mapa možete prilagodit iz izbornika Prikaz (</a:t>
            </a:r>
            <a:r>
              <a:rPr lang="hr-HR" i="1" dirty="0" err="1" smtClean="0"/>
              <a:t>View</a:t>
            </a:r>
            <a:r>
              <a:rPr lang="hr-HR" dirty="0" smtClean="0"/>
              <a:t>) koji se nalazi na traci izbornika svake mape.</a:t>
            </a:r>
          </a:p>
          <a:p>
            <a:r>
              <a:rPr lang="hr-HR" dirty="0" smtClean="0"/>
              <a:t>Prikaz možemo učiniti dodatno zanimljivim ako uključimo opciju Prikaži u grupama (</a:t>
            </a:r>
            <a:r>
              <a:rPr lang="hr-HR" i="1" dirty="0" smtClean="0"/>
              <a:t>Show </a:t>
            </a:r>
            <a:r>
              <a:rPr lang="hr-HR" i="1" dirty="0" err="1" smtClean="0"/>
              <a:t>in</a:t>
            </a:r>
            <a:r>
              <a:rPr lang="hr-HR" i="1" dirty="0" smtClean="0"/>
              <a:t> </a:t>
            </a:r>
            <a:r>
              <a:rPr lang="hr-HR" i="1" dirty="0" err="1" smtClean="0"/>
              <a:t>Groups</a:t>
            </a:r>
            <a:r>
              <a:rPr lang="hr-HR" dirty="0" smtClean="0"/>
              <a:t>). Kod ovakvog prikaza datoteke se grupiraju na osnovu odabranog rasporeda ikona (sortiranja).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Pogledi na datoteke</a:t>
            </a:r>
            <a:endParaRPr lang="hr-HR" dirty="0"/>
          </a:p>
        </p:txBody>
      </p:sp>
      <p:pic>
        <p:nvPicPr>
          <p:cNvPr id="5122" name="Picture 2" descr="Gumb-prikaz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429520" y="2373097"/>
            <a:ext cx="1424009" cy="199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Alat možete pronaći u glavnom izborniku (</a:t>
            </a:r>
            <a:r>
              <a:rPr lang="hr-HR" i="1" dirty="0" smtClean="0"/>
              <a:t>Start</a:t>
            </a:r>
            <a:r>
              <a:rPr lang="hr-HR" dirty="0" smtClean="0"/>
              <a:t>) → Traži (</a:t>
            </a:r>
            <a:r>
              <a:rPr lang="hr-HR" i="1" dirty="0" err="1" smtClean="0"/>
              <a:t>Search</a:t>
            </a:r>
            <a:r>
              <a:rPr lang="hr-HR" dirty="0" smtClean="0"/>
              <a:t>) ili iz program Moje računalo (</a:t>
            </a:r>
            <a:r>
              <a:rPr lang="hr-HR" i="1" dirty="0" err="1" smtClean="0"/>
              <a:t>My</a:t>
            </a:r>
            <a:r>
              <a:rPr lang="hr-HR" i="1" dirty="0" smtClean="0"/>
              <a:t> </a:t>
            </a:r>
            <a:r>
              <a:rPr lang="hr-HR" i="1" dirty="0" err="1" smtClean="0"/>
              <a:t>Computer</a:t>
            </a:r>
            <a:r>
              <a:rPr lang="hr-HR" dirty="0" smtClean="0"/>
              <a:t>) klikom na gumb alatne trake Pretraži (</a:t>
            </a:r>
            <a:r>
              <a:rPr lang="hr-HR" i="1" dirty="0" err="1" smtClean="0"/>
              <a:t>Search</a:t>
            </a:r>
            <a:r>
              <a:rPr lang="hr-HR" dirty="0" smtClean="0"/>
              <a:t>).</a:t>
            </a:r>
          </a:p>
          <a:p>
            <a:r>
              <a:rPr lang="hr-HR" dirty="0" smtClean="0"/>
              <a:t>Prvo izaberite što želite tražiti:</a:t>
            </a:r>
          </a:p>
          <a:p>
            <a:pPr lvl="1"/>
            <a:r>
              <a:rPr lang="hr-HR" dirty="0" smtClean="0"/>
              <a:t>Slike, glazbu ili video – pretražuje sve multimedijske datoteke na računalu</a:t>
            </a:r>
          </a:p>
          <a:p>
            <a:pPr lvl="1"/>
            <a:r>
              <a:rPr lang="hr-HR" dirty="0" smtClean="0"/>
              <a:t>Dokumenti – pretražuje tekstualne datoteke, </a:t>
            </a:r>
            <a:r>
              <a:rPr lang="hr-HR" dirty="0" err="1" smtClean="0"/>
              <a:t>datoteke</a:t>
            </a:r>
            <a:r>
              <a:rPr lang="hr-HR" dirty="0" smtClean="0"/>
              <a:t> MS Worda, MS Excela i ostali Office primjenskih programa.</a:t>
            </a:r>
          </a:p>
          <a:p>
            <a:pPr lvl="1"/>
            <a:r>
              <a:rPr lang="hr-HR" dirty="0" smtClean="0"/>
              <a:t>Sve datoteke i mape. Odabirom ove opcije sami određujete vrstu/vrste datoteka koje pretražujete. U pretraživanju možete koristiti niže navedene zamjenske znakove.</a:t>
            </a:r>
          </a:p>
          <a:p>
            <a:pPr lvl="1"/>
            <a:r>
              <a:rPr lang="hr-HR" dirty="0" smtClean="0"/>
              <a:t>Računala i osobe ako pretražujete mrežu računala.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Traženje datoteka</a:t>
            </a:r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1519043"/>
          </a:xfrm>
        </p:spPr>
        <p:txBody>
          <a:bodyPr>
            <a:normAutofit fontScale="92500" lnSpcReduction="20000"/>
          </a:bodyPr>
          <a:lstStyle/>
          <a:p>
            <a:r>
              <a:rPr lang="hr-HR" dirty="0" smtClean="0"/>
              <a:t>Tijekom traženja datoteka često ne znamo ime datoteke ili njen tip. Operacijski sustav </a:t>
            </a:r>
            <a:r>
              <a:rPr lang="hr-HR" i="1" dirty="0" smtClean="0"/>
              <a:t>Windows</a:t>
            </a:r>
            <a:r>
              <a:rPr lang="hr-HR" dirty="0" smtClean="0"/>
              <a:t> omogućuje rješenje tog problema korištenjem zamjenskih znakova.</a:t>
            </a:r>
          </a:p>
          <a:p>
            <a:r>
              <a:rPr lang="hr-HR" dirty="0" smtClean="0"/>
              <a:t>Znak zvjezdice je zamjenski znak koji ćemo koristiti. </a:t>
            </a:r>
            <a:endParaRPr lang="hr-HR" dirty="0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sz="half" idx="2"/>
          </p:nvPr>
        </p:nvGraphicFramePr>
        <p:xfrm>
          <a:off x="500063" y="3429000"/>
          <a:ext cx="8186738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2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2000" b="1" dirty="0">
                          <a:latin typeface="Arial"/>
                          <a:ea typeface="Times New Roman"/>
                          <a:cs typeface="Times New Roman"/>
                        </a:rPr>
                        <a:t>Oblik naredbe</a:t>
                      </a:r>
                      <a:endParaRPr lang="hr-HR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2000" b="1">
                          <a:latin typeface="Arial"/>
                          <a:ea typeface="Times New Roman"/>
                          <a:cs typeface="Times New Roman"/>
                        </a:rPr>
                        <a:t>Koje datoteke ćemo pronaći?</a:t>
                      </a:r>
                      <a:endParaRPr lang="hr-HR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3600">
                          <a:latin typeface="Arial"/>
                          <a:ea typeface="Times New Roman"/>
                          <a:cs typeface="Times New Roman"/>
                        </a:rPr>
                        <a:t> *.doc</a:t>
                      </a:r>
                      <a:endParaRPr lang="hr-HR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2000">
                          <a:latin typeface="Arial"/>
                          <a:ea typeface="Times New Roman"/>
                          <a:cs typeface="Times New Roman"/>
                        </a:rPr>
                        <a:t>Sve datoteke koje imaju nastavak .doc neovisno o imenu datoteke.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3200">
                          <a:latin typeface="Arial"/>
                          <a:ea typeface="Times New Roman"/>
                          <a:cs typeface="Times New Roman"/>
                        </a:rPr>
                        <a:t>Knjiga.* </a:t>
                      </a:r>
                      <a:endParaRPr lang="hr-HR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2000">
                          <a:latin typeface="Arial"/>
                          <a:ea typeface="Times New Roman"/>
                          <a:cs typeface="Times New Roman"/>
                        </a:rPr>
                        <a:t>Sve datoteke naziva Knjiga neovisno o programu u kojem su nastale.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3200">
                          <a:latin typeface="Arial"/>
                          <a:ea typeface="Times New Roman"/>
                          <a:cs typeface="Times New Roman"/>
                        </a:rPr>
                        <a:t>*.*</a:t>
                      </a:r>
                      <a:endParaRPr lang="hr-HR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2000">
                          <a:latin typeface="Arial"/>
                          <a:ea typeface="Times New Roman"/>
                          <a:cs typeface="Times New Roman"/>
                        </a:rPr>
                        <a:t>Sve datoteke (bilo koji naziv i tip datoteke).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3200" b="1">
                          <a:latin typeface="Arial"/>
                          <a:ea typeface="Times New Roman"/>
                          <a:cs typeface="Times New Roman"/>
                        </a:rPr>
                        <a:t>*ka.*</a:t>
                      </a:r>
                      <a:endParaRPr lang="hr-HR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2000" dirty="0">
                          <a:latin typeface="Arial"/>
                          <a:ea typeface="Times New Roman"/>
                          <a:cs typeface="Times New Roman"/>
                        </a:rPr>
                        <a:t>Sve datoteke bilo kojega tipa čiji naziv završava sa </a:t>
                      </a:r>
                      <a:r>
                        <a:rPr lang="hr-HR" sz="2000" b="1" dirty="0">
                          <a:latin typeface="Arial"/>
                          <a:ea typeface="Times New Roman"/>
                          <a:cs typeface="Times New Roman"/>
                        </a:rPr>
                        <a:t>ka</a:t>
                      </a:r>
                      <a:r>
                        <a:rPr lang="hr-HR" sz="2000" dirty="0"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Zamjenski znakovi</a:t>
            </a:r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Datoteku ili mapu možete izbrisati i tako da je povučete u koš za smeće ili da je označite i pritisnete tipku </a:t>
            </a:r>
            <a:r>
              <a:rPr lang="hr-HR" i="1" dirty="0" err="1" smtClean="0"/>
              <a:t>Delete</a:t>
            </a:r>
            <a:r>
              <a:rPr lang="hr-HR" dirty="0" smtClean="0"/>
              <a:t>.</a:t>
            </a:r>
          </a:p>
          <a:p>
            <a:r>
              <a:rPr lang="hr-HR" dirty="0" smtClean="0"/>
              <a:t>Da biste datoteku trajno izbrisali s računala, bez prethodnog slanja u koš za smeće, kliknite datoteku ili mapu, pritisnite istovremeno tipke </a:t>
            </a:r>
            <a:r>
              <a:rPr lang="hr-HR" i="1" dirty="0" err="1" smtClean="0"/>
              <a:t>Shift</a:t>
            </a:r>
            <a:r>
              <a:rPr lang="hr-HR" dirty="0" smtClean="0"/>
              <a:t> i </a:t>
            </a:r>
            <a:r>
              <a:rPr lang="hr-HR" i="1" dirty="0" err="1" smtClean="0"/>
              <a:t>Delete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obrisati datoteku ili mapu?</a:t>
            </a:r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smtClean="0"/>
              <a:t>Za odabir grupe datoteka ili mapa u slijedu (nizu) kliknite prvu stavku, pritisnite i držite tipku </a:t>
            </a:r>
            <a:r>
              <a:rPr lang="hr-HR" i="1" dirty="0" err="1" smtClean="0"/>
              <a:t>Shift</a:t>
            </a:r>
            <a:r>
              <a:rPr lang="hr-HR" dirty="0" smtClean="0"/>
              <a:t>, a zatim kliknite zadnju stavku.</a:t>
            </a:r>
          </a:p>
          <a:p>
            <a:pPr lvl="0"/>
            <a:r>
              <a:rPr lang="hr-HR" dirty="0" smtClean="0"/>
              <a:t>Za odabir grupe datoteka ili mapa u slijedu bez korištenja tipkovnice povucite pokazivač miša tako da stvorite odabir oko svih stavki koje želite obuhvatiti.</a:t>
            </a:r>
          </a:p>
          <a:p>
            <a:r>
              <a:rPr lang="hr-HR" dirty="0" smtClean="0"/>
              <a:t>Za odabir datoteka ili mapa koje nisu u slijedu pritisnite i držite tipku </a:t>
            </a:r>
            <a:r>
              <a:rPr lang="hr-HR" i="1" dirty="0" err="1" smtClean="0"/>
              <a:t>Ctrl</a:t>
            </a:r>
            <a:r>
              <a:rPr lang="hr-HR" dirty="0" smtClean="0"/>
              <a:t>, a zatim klikom označite željene stavke.</a:t>
            </a:r>
            <a:r>
              <a:rPr lang="hr-HR" b="1" dirty="0" smtClean="0"/>
              <a:t> 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Kako odabrati više datoteka ili mapa?</a:t>
            </a:r>
            <a:endParaRPr lang="hr-H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Znakovna datoteka - Svakom znaku (slovo, alfanumerički znakovi) dodijeljen je broj pretvoren u binarni oblik.</a:t>
            </a:r>
          </a:p>
          <a:p>
            <a:r>
              <a:rPr lang="hr-HR" dirty="0" smtClean="0"/>
              <a:t>Programska datoteka - Datoteke s programima nastalim u određenim programskom jeziku (primjenski programi)</a:t>
            </a:r>
          </a:p>
          <a:p>
            <a:r>
              <a:rPr lang="hr-HR" dirty="0" smtClean="0"/>
              <a:t>Datoteke dokumenata – Sve ostale datoteke u kojima su na logičan način, prema dogovorenim pravilima, smješteni potrebni podaci. </a:t>
            </a:r>
            <a:r>
              <a:rPr lang="hr-HR" smtClean="0"/>
              <a:t>Za njihovo čitanje potreban je odgovarajući program.</a:t>
            </a:r>
            <a:endParaRPr lang="hr-HR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Pojmovi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62316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/>
              <a:t>Tijekom uključivanja računala, po unaprijed utvrđenom postupku, odvijaju se radnje pripreme računala za rad i podizanja operacijskog sustava. </a:t>
            </a:r>
          </a:p>
          <a:p>
            <a:r>
              <a:rPr lang="hr-HR" dirty="0" smtClean="0"/>
              <a:t>Ti su postupci i zadatci utvrđeni programskim datotekama. </a:t>
            </a:r>
          </a:p>
          <a:p>
            <a:r>
              <a:rPr lang="hr-HR" dirty="0" smtClean="0"/>
              <a:t>Također za izvršavanje raznih zadataka, nakon pokretanja operacijskog sustava, kao što su pisanje i računanje koristimo pripadajuće programe (</a:t>
            </a:r>
            <a:r>
              <a:rPr lang="hr-HR" i="1" dirty="0" smtClean="0"/>
              <a:t>Word</a:t>
            </a:r>
            <a:r>
              <a:rPr lang="hr-HR" dirty="0" smtClean="0"/>
              <a:t>, </a:t>
            </a:r>
            <a:r>
              <a:rPr lang="hr-HR" i="1" dirty="0" smtClean="0"/>
              <a:t>Excel</a:t>
            </a:r>
            <a:r>
              <a:rPr lang="hr-HR" dirty="0" smtClean="0"/>
              <a:t>). </a:t>
            </a:r>
          </a:p>
          <a:p>
            <a:r>
              <a:rPr lang="hr-HR" dirty="0" smtClean="0"/>
              <a:t>Programi su pohranjeni u datotekama koje nazivamo programskim datotekama. </a:t>
            </a:r>
          </a:p>
          <a:p>
            <a:r>
              <a:rPr lang="hr-HR" dirty="0" smtClean="0"/>
              <a:t>Programske datoteke pisane su nekim od programskih jezika.  </a:t>
            </a:r>
          </a:p>
          <a:p>
            <a:r>
              <a:rPr lang="hr-HR" dirty="0" smtClean="0"/>
              <a:t>Pokretanje primjenskih programa omogućuju tzv. izvršne programske datoteke. </a:t>
            </a:r>
          </a:p>
          <a:p>
            <a:r>
              <a:rPr lang="hr-HR" dirty="0" smtClean="0"/>
              <a:t>Prepoznajemo ih po nastavku naziva datoteke (proširenju ili ekstenziji) </a:t>
            </a:r>
            <a:r>
              <a:rPr lang="hr-HR" b="1" dirty="0" err="1" smtClean="0"/>
              <a:t>.exe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Programske datoteke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sz="half" idx="2"/>
          </p:nvPr>
        </p:nvSpPr>
        <p:spPr>
          <a:xfrm>
            <a:off x="500034" y="2786058"/>
            <a:ext cx="8186766" cy="3221233"/>
          </a:xfrm>
        </p:spPr>
        <p:txBody>
          <a:bodyPr/>
          <a:lstStyle/>
          <a:p>
            <a:r>
              <a:rPr lang="hr-HR" dirty="0" smtClean="0"/>
              <a:t>Programske datoteke imaju nastavke</a:t>
            </a:r>
            <a:r>
              <a:rPr lang="hr-HR" i="1" dirty="0" smtClean="0"/>
              <a:t> </a:t>
            </a:r>
            <a:r>
              <a:rPr lang="hr-HR" dirty="0" err="1" smtClean="0"/>
              <a:t>.</a:t>
            </a:r>
            <a:r>
              <a:rPr lang="hr-HR" b="1" dirty="0" err="1" smtClean="0"/>
              <a:t>EXE</a:t>
            </a:r>
            <a:r>
              <a:rPr lang="hr-HR" b="1" dirty="0" smtClean="0"/>
              <a:t>, </a:t>
            </a:r>
            <a:r>
              <a:rPr lang="hr-HR" b="1" dirty="0" err="1" smtClean="0"/>
              <a:t>.COM</a:t>
            </a:r>
            <a:r>
              <a:rPr lang="hr-HR" b="1" dirty="0" smtClean="0"/>
              <a:t>, </a:t>
            </a:r>
            <a:r>
              <a:rPr lang="hr-HR" b="1" dirty="0" err="1" smtClean="0"/>
              <a:t>.BAT</a:t>
            </a:r>
            <a:r>
              <a:rPr lang="hr-HR" dirty="0" smtClean="0"/>
              <a:t>.</a:t>
            </a:r>
          </a:p>
          <a:p>
            <a:r>
              <a:rPr lang="hr-HR" dirty="0" smtClean="0"/>
              <a:t>Posebne programske datoteke imaju nastavak </a:t>
            </a:r>
            <a:r>
              <a:rPr lang="hr-HR" dirty="0" err="1" smtClean="0"/>
              <a:t>.</a:t>
            </a:r>
            <a:r>
              <a:rPr lang="hr-HR" b="1" dirty="0" err="1" smtClean="0"/>
              <a:t>DLL</a:t>
            </a:r>
            <a:r>
              <a:rPr lang="hr-HR" dirty="0" smtClean="0"/>
              <a:t>.</a:t>
            </a:r>
          </a:p>
          <a:p>
            <a:pPr lvl="1"/>
            <a:r>
              <a:rPr lang="hr-HR" dirty="0" smtClean="0"/>
              <a:t>Ključne su za rad operacijskog sustava i drugih programa instaliranih na računalu.</a:t>
            </a:r>
          </a:p>
          <a:p>
            <a:pPr lvl="1"/>
            <a:r>
              <a:rPr lang="hr-HR" b="1" dirty="0" err="1" smtClean="0"/>
              <a:t>Sustavske</a:t>
            </a:r>
            <a:r>
              <a:rPr lang="hr-HR" b="1" dirty="0" smtClean="0"/>
              <a:t> datoteke</a:t>
            </a:r>
            <a:r>
              <a:rPr lang="hr-HR" dirty="0" smtClean="0"/>
              <a:t> operacijskog sustava </a:t>
            </a:r>
            <a:r>
              <a:rPr lang="hr-HR" i="1" dirty="0" smtClean="0"/>
              <a:t>Windows</a:t>
            </a:r>
            <a:r>
              <a:rPr lang="hr-HR" dirty="0" smtClean="0"/>
              <a:t> imaju nastavke: </a:t>
            </a:r>
            <a:r>
              <a:rPr lang="hr-HR" b="1" dirty="0" err="1" smtClean="0"/>
              <a:t>.SYS</a:t>
            </a:r>
            <a:r>
              <a:rPr lang="hr-HR" b="1" dirty="0" smtClean="0"/>
              <a:t>, </a:t>
            </a:r>
            <a:r>
              <a:rPr lang="hr-HR" b="1" dirty="0" err="1" smtClean="0"/>
              <a:t>.DLL</a:t>
            </a:r>
            <a:r>
              <a:rPr lang="hr-HR" b="1" dirty="0" smtClean="0"/>
              <a:t>, </a:t>
            </a:r>
            <a:r>
              <a:rPr lang="hr-HR" b="1" dirty="0" err="1" smtClean="0"/>
              <a:t>.INI</a:t>
            </a:r>
            <a:r>
              <a:rPr lang="hr-HR" b="1" dirty="0" smtClean="0"/>
              <a:t>, </a:t>
            </a:r>
            <a:r>
              <a:rPr lang="hr-HR" b="1" dirty="0" err="1" smtClean="0"/>
              <a:t>.REG</a:t>
            </a:r>
            <a:r>
              <a:rPr lang="hr-HR" b="1" dirty="0" smtClean="0"/>
              <a:t>, </a:t>
            </a:r>
            <a:r>
              <a:rPr lang="hr-HR" b="1" dirty="0" err="1" smtClean="0"/>
              <a:t>.PIF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Često korištene programske datoteke</a:t>
            </a:r>
            <a:endParaRPr lang="hr-HR" dirty="0"/>
          </a:p>
        </p:txBody>
      </p:sp>
      <p:pic>
        <p:nvPicPr>
          <p:cNvPr id="1026" name="Picture 2" descr="Datoteke-primjenskih-programa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500174"/>
            <a:ext cx="4575859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 smtClean="0"/>
              <a:t>U znakovnim datotekama tekst je kodiran nekom od normi. </a:t>
            </a:r>
          </a:p>
          <a:p>
            <a:r>
              <a:rPr lang="hr-HR" dirty="0" smtClean="0"/>
              <a:t>Dosad smo upoznali ASCII normu koja za zapis znakova engleske abecede koristi jedan bajt podataka (256 znakova). </a:t>
            </a:r>
            <a:r>
              <a:rPr lang="hr-HR" dirty="0" err="1" smtClean="0"/>
              <a:t>Unicode</a:t>
            </a:r>
            <a:r>
              <a:rPr lang="hr-HR" dirty="0" smtClean="0"/>
              <a:t> je norma koja za razliku od ASCII koristi 2 bajta (65536 znakova) podataka kako bi prikazala sve znakove svih svjetskih abeceda.</a:t>
            </a:r>
          </a:p>
          <a:p>
            <a:r>
              <a:rPr lang="hr-HR" dirty="0" smtClean="0"/>
              <a:t>Svakom znaku (slovo, alfanumerički znakovi) dodijeljen je kodni broj pretvoren u binarni oblik.</a:t>
            </a:r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sz="half" idx="2"/>
          </p:nvPr>
        </p:nvGraphicFramePr>
        <p:xfrm>
          <a:off x="500063" y="4500563"/>
          <a:ext cx="818673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8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8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2000" b="1" dirty="0">
                          <a:latin typeface="Arial"/>
                          <a:ea typeface="Times New Roman"/>
                          <a:cs typeface="Times New Roman"/>
                        </a:rPr>
                        <a:t>ZNAK</a:t>
                      </a:r>
                      <a:endParaRPr lang="hr-HR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2000" b="1">
                          <a:latin typeface="Arial"/>
                          <a:ea typeface="Times New Roman"/>
                          <a:cs typeface="Times New Roman"/>
                        </a:rPr>
                        <a:t>ASCII</a:t>
                      </a:r>
                      <a:endParaRPr lang="hr-HR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2000" b="1">
                          <a:latin typeface="Arial"/>
                          <a:ea typeface="Times New Roman"/>
                          <a:cs typeface="Times New Roman"/>
                        </a:rPr>
                        <a:t>BINARNO</a:t>
                      </a:r>
                      <a:endParaRPr lang="hr-HR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2000">
                          <a:latin typeface="Arial"/>
                          <a:ea typeface="Times New Roman"/>
                          <a:cs typeface="Times New Roman"/>
                        </a:rPr>
                        <a:t>p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2000">
                          <a:latin typeface="Arial"/>
                          <a:ea typeface="Times New Roman"/>
                          <a:cs typeface="Times New Roman"/>
                        </a:rPr>
                        <a:t>112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2000">
                          <a:latin typeface="Arial"/>
                          <a:ea typeface="Times New Roman"/>
                          <a:cs typeface="Times New Roman"/>
                        </a:rPr>
                        <a:t>01110000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2000"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2000">
                          <a:latin typeface="Arial"/>
                          <a:ea typeface="Times New Roman"/>
                          <a:cs typeface="Times New Roman"/>
                        </a:rPr>
                        <a:t>65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2000">
                          <a:latin typeface="Arial"/>
                          <a:ea typeface="Times New Roman"/>
                          <a:cs typeface="Times New Roman"/>
                        </a:rPr>
                        <a:t>01000001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2000">
                          <a:latin typeface="Arial"/>
                          <a:ea typeface="Times New Roman"/>
                          <a:cs typeface="Times New Roman"/>
                        </a:rPr>
                        <a:t>Đ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2000">
                          <a:latin typeface="Arial"/>
                          <a:ea typeface="Times New Roman"/>
                          <a:cs typeface="Times New Roman"/>
                        </a:rPr>
                        <a:t>208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hr-HR" sz="2000" dirty="0">
                          <a:latin typeface="Arial"/>
                          <a:ea typeface="Times New Roman"/>
                          <a:cs typeface="Times New Roman"/>
                        </a:rPr>
                        <a:t>11010000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Znakovne datoteke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Svaki primjenski program stvara vlastite datoteke - dokumente i omogućuje njihovo čitanje u za nas prihvatljivom obliku. Prepoznajemo ih po ikoni i nastavku naziva datoteke.</a:t>
            </a:r>
          </a:p>
          <a:p>
            <a:r>
              <a:rPr lang="hr-HR" dirty="0" smtClean="0"/>
              <a:t>Najčešće, datoteke nastale u jednom programu ne možemo pročitati drugim programom.</a:t>
            </a:r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Datoteke dokumenata</a:t>
            </a:r>
            <a:endParaRPr lang="hr-HR" dirty="0"/>
          </a:p>
        </p:txBody>
      </p:sp>
      <p:pic>
        <p:nvPicPr>
          <p:cNvPr id="2050" name="Picture 2" descr="Dokumenti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4429132"/>
            <a:ext cx="5821618" cy="1534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258204" cy="4876629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Nastavak naziva datoteke pokazuje u kojem je programu datoteka nastala odnosno tip dokumenta.</a:t>
            </a:r>
          </a:p>
          <a:p>
            <a:r>
              <a:rPr lang="hr-HR" dirty="0" smtClean="0"/>
              <a:t>Kako bi operacijski sustav prepoznao različite nastavke naziva datoteka i povezao ih s pripadajućim programima potrebno je takva proširenja registrirati. Registracija se obavlja tijekom instaliranja programa. Bez registriranog proširenja operacijski sustav neće moći učitati i otvoriti datoteku.</a:t>
            </a:r>
          </a:p>
          <a:p>
            <a:r>
              <a:rPr lang="hr-HR" dirty="0" smtClean="0"/>
              <a:t>Popis registriranih proširenja možete prikazati iz prozora Moje računalo (</a:t>
            </a:r>
            <a:r>
              <a:rPr lang="hr-HR" i="1" dirty="0" err="1" smtClean="0"/>
              <a:t>My</a:t>
            </a:r>
            <a:r>
              <a:rPr lang="hr-HR" i="1" dirty="0" smtClean="0"/>
              <a:t> </a:t>
            </a:r>
            <a:r>
              <a:rPr lang="hr-HR" i="1" dirty="0" err="1" smtClean="0"/>
              <a:t>Computer</a:t>
            </a:r>
            <a:r>
              <a:rPr lang="hr-HR" dirty="0" smtClean="0"/>
              <a:t>) tako da iz izbornika Alati (</a:t>
            </a:r>
            <a:r>
              <a:rPr lang="hr-HR" i="1" dirty="0" err="1" smtClean="0"/>
              <a:t>Tools</a:t>
            </a:r>
            <a:r>
              <a:rPr lang="hr-HR" dirty="0" smtClean="0"/>
              <a:t>) izaberete opciju Odrednice mape… (</a:t>
            </a:r>
            <a:r>
              <a:rPr lang="hr-HR" i="1" dirty="0" err="1" smtClean="0"/>
              <a:t>Folder</a:t>
            </a:r>
            <a:r>
              <a:rPr lang="hr-HR" i="1" dirty="0" smtClean="0"/>
              <a:t> </a:t>
            </a:r>
            <a:r>
              <a:rPr lang="hr-HR" i="1" dirty="0" err="1" smtClean="0"/>
              <a:t>Options</a:t>
            </a:r>
            <a:r>
              <a:rPr lang="hr-HR" dirty="0" smtClean="0"/>
              <a:t>).</a:t>
            </a:r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Čemu služi nastavak (proširenja) naziva datoteke?</a:t>
            </a:r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5972188" cy="4876630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/>
              <a:t>Datoteke možemo sažimati (komprimirati). </a:t>
            </a:r>
          </a:p>
          <a:p>
            <a:r>
              <a:rPr lang="hr-HR" dirty="0" smtClean="0"/>
              <a:t>Komprimirane datoteke u odnosu na nekomprimirane zauzimaju manje prostora u pomoćnim spremnicima računala. </a:t>
            </a:r>
          </a:p>
          <a:p>
            <a:r>
              <a:rPr lang="hr-HR" dirty="0" smtClean="0"/>
              <a:t>S komprimiranim datotekama i mapama radi se na isti način kao s nekomprimiranima. </a:t>
            </a:r>
          </a:p>
          <a:p>
            <a:r>
              <a:rPr lang="hr-HR" dirty="0" smtClean="0"/>
              <a:t>U jednu komprimiranu mapu možete staviti nekoliko datoteka i na taj ih način lakše zajednički koristiti. </a:t>
            </a:r>
          </a:p>
          <a:p>
            <a:r>
              <a:rPr lang="hr-HR" dirty="0" smtClean="0"/>
              <a:t>Operacijski sustav </a:t>
            </a:r>
            <a:r>
              <a:rPr lang="hr-HR" i="1" dirty="0" smtClean="0"/>
              <a:t>Windows</a:t>
            </a:r>
            <a:r>
              <a:rPr lang="hr-HR" dirty="0" smtClean="0"/>
              <a:t> ima ugrađen program za komprimiranje datoteka tipa komprimiranja </a:t>
            </a:r>
            <a:r>
              <a:rPr lang="hr-HR" i="1" dirty="0" smtClean="0"/>
              <a:t>ZIP</a:t>
            </a:r>
            <a:r>
              <a:rPr lang="hr-HR" dirty="0" smtClean="0"/>
              <a:t>.  Uz navedeni tip komprimiranja često je u upotrebi tip komprimiranja </a:t>
            </a:r>
            <a:r>
              <a:rPr lang="hr-HR" i="1" dirty="0" smtClean="0"/>
              <a:t>RAR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Sažimanje (komprimiranje)</a:t>
            </a:r>
            <a:endParaRPr lang="hr-HR" dirty="0"/>
          </a:p>
        </p:txBody>
      </p:sp>
      <p:pic>
        <p:nvPicPr>
          <p:cNvPr id="3074" name="Picture 2" descr="Zip-i-Rar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572264" y="2285992"/>
            <a:ext cx="2228292" cy="2353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hr-HR" dirty="0" smtClean="0"/>
              <a:t>Prvi korak u komprimiranju je odrediti mape ili datoteke koje želite komprimirati te ih označiti.</a:t>
            </a:r>
          </a:p>
          <a:p>
            <a:pPr lvl="0"/>
            <a:r>
              <a:rPr lang="hr-HR" dirty="0" smtClean="0"/>
              <a:t>Desnom tipkom miša kliknite na označene datoteke i mape te iz skočnog izbornika izaberite naredbu Pošalji (</a:t>
            </a:r>
            <a:r>
              <a:rPr lang="hr-HR" i="1" dirty="0" err="1" smtClean="0"/>
              <a:t>Send</a:t>
            </a:r>
            <a:r>
              <a:rPr lang="hr-HR" i="1" dirty="0" smtClean="0"/>
              <a:t> to</a:t>
            </a:r>
            <a:r>
              <a:rPr lang="hr-HR" dirty="0" smtClean="0"/>
              <a:t>) → Komprimirana (</a:t>
            </a:r>
            <a:r>
              <a:rPr lang="hr-HR" dirty="0" err="1" smtClean="0"/>
              <a:t>zipana</a:t>
            </a:r>
            <a:r>
              <a:rPr lang="hr-HR" dirty="0" smtClean="0"/>
              <a:t>) mapa (</a:t>
            </a:r>
            <a:r>
              <a:rPr lang="hr-HR" i="1" dirty="0" err="1" smtClean="0"/>
              <a:t>Compressed</a:t>
            </a:r>
            <a:r>
              <a:rPr lang="hr-HR" i="1" dirty="0" smtClean="0"/>
              <a:t> (</a:t>
            </a:r>
            <a:r>
              <a:rPr lang="hr-HR" i="1" dirty="0" err="1" smtClean="0"/>
              <a:t>zipped</a:t>
            </a:r>
            <a:r>
              <a:rPr lang="hr-HR" i="1" dirty="0" smtClean="0"/>
              <a:t>) </a:t>
            </a:r>
            <a:r>
              <a:rPr lang="hr-HR" i="1" dirty="0" err="1" smtClean="0"/>
              <a:t>Folder</a:t>
            </a:r>
            <a:r>
              <a:rPr lang="hr-HR" dirty="0" smtClean="0"/>
              <a:t>).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 komprimiranje</a:t>
            </a:r>
            <a:endParaRPr lang="hr-HR" dirty="0"/>
          </a:p>
        </p:txBody>
      </p:sp>
      <p:pic>
        <p:nvPicPr>
          <p:cNvPr id="4098" name="Picture 2" descr="Komprimiranj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208203"/>
            <a:ext cx="4038600" cy="3071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smtClean="0"/>
              <a:t>Označite komprimiranu mapu. </a:t>
            </a:r>
          </a:p>
          <a:p>
            <a:pPr lvl="0"/>
            <a:r>
              <a:rPr lang="hr-HR" dirty="0" smtClean="0"/>
              <a:t>Kliknite na nju desnim klikom miša i izaberite naredbu Izdvoji sve (</a:t>
            </a:r>
            <a:r>
              <a:rPr lang="hr-HR" dirty="0" err="1" smtClean="0"/>
              <a:t>Extract</a:t>
            </a:r>
            <a:r>
              <a:rPr lang="hr-HR" dirty="0" smtClean="0"/>
              <a:t> </a:t>
            </a:r>
            <a:r>
              <a:rPr lang="hr-HR" dirty="0" err="1" smtClean="0"/>
              <a:t>All</a:t>
            </a:r>
            <a:r>
              <a:rPr lang="hr-HR" dirty="0" smtClean="0"/>
              <a:t>) i slijedite upute za izdvajanje.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Izdvajanje datoteka ili mapa iz komprimirane mape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140</TotalTime>
  <Words>1225</Words>
  <Application>Microsoft Office PowerPoint</Application>
  <PresentationFormat>Prikaz na zaslonu (4:3)</PresentationFormat>
  <Paragraphs>125</Paragraphs>
  <Slides>16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 New Roman</vt:lpstr>
      <vt:lpstr>Verdana</vt:lpstr>
      <vt:lpstr>Wingdings 2</vt:lpstr>
      <vt:lpstr>Wingdings 3</vt:lpstr>
      <vt:lpstr>Gomilanje</vt:lpstr>
      <vt:lpstr> Nastavna jedinica: 1.1. Vrste datoteka, dokumenti</vt:lpstr>
      <vt:lpstr>Programske datoteke</vt:lpstr>
      <vt:lpstr>Često korištene programske datoteke</vt:lpstr>
      <vt:lpstr>Znakovne datoteke</vt:lpstr>
      <vt:lpstr>Datoteke dokumenata</vt:lpstr>
      <vt:lpstr>Čemu služi nastavak (proširenja) naziva datoteke?</vt:lpstr>
      <vt:lpstr>Sažimanje (komprimiranje)</vt:lpstr>
      <vt:lpstr>Za komprimiranje</vt:lpstr>
      <vt:lpstr>Izdvajanje datoteka ili mapa iz komprimirane mape</vt:lpstr>
      <vt:lpstr>Formati datoteka</vt:lpstr>
      <vt:lpstr>Pogledi na datoteke</vt:lpstr>
      <vt:lpstr>Traženje datoteka</vt:lpstr>
      <vt:lpstr>Zamjenski znakovi</vt:lpstr>
      <vt:lpstr>Kako obrisati datoteku ili mapu?</vt:lpstr>
      <vt:lpstr>Kako odabrati više datoteka ili mapa?</vt:lpstr>
      <vt:lpstr>Pojmovi</vt:lpstr>
    </vt:vector>
  </TitlesOfParts>
  <Company>HP Mobile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Nastavna cjelina: 1. Jezik računala Kataloška tema: 1.1. Bit 1.2. Brojevi zapisani četvorkom bitova Nastavna jedinica: 1.1. Bit   1.2. Brojevi zapisani četvorkom bitova  </dc:title>
  <dc:creator>HP Mobile</dc:creator>
  <cp:lastModifiedBy>Štefica Škara</cp:lastModifiedBy>
  <cp:revision>79</cp:revision>
  <dcterms:created xsi:type="dcterms:W3CDTF">2010-07-29T06:54:58Z</dcterms:created>
  <dcterms:modified xsi:type="dcterms:W3CDTF">2017-10-01T19:11:31Z</dcterms:modified>
</cp:coreProperties>
</file>