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handoutMasterIdLst>
    <p:handoutMasterId r:id="rId19"/>
  </p:handout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67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09E95-81F9-40D0-AAC2-8090A76CCEB9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FAB2-AF7D-4438-B149-810D90A7552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28763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00034" y="4500570"/>
            <a:ext cx="8186766" cy="1506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hr-HR" noProof="0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noProof="0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noProof="0" smtClean="0"/>
              <a:t>Druga razina</a:t>
            </a:r>
          </a:p>
          <a:p>
            <a:pPr lvl="2" eaLnBrk="1" latinLnBrk="0" hangingPunct="1"/>
            <a:r>
              <a:rPr kumimoji="0" lang="hr-HR" noProof="0" smtClean="0"/>
              <a:t>Treća razina</a:t>
            </a:r>
          </a:p>
          <a:p>
            <a:pPr lvl="3" eaLnBrk="1" latinLnBrk="0" hangingPunct="1"/>
            <a:r>
              <a:rPr kumimoji="0" lang="hr-HR" noProof="0" smtClean="0"/>
              <a:t>Četvrta razina</a:t>
            </a:r>
          </a:p>
          <a:p>
            <a:pPr lvl="4" eaLnBrk="1" latinLnBrk="0" hangingPunct="1"/>
            <a:r>
              <a:rPr kumimoji="0" lang="hr-HR" noProof="0" smtClean="0"/>
              <a:t>Peta razina</a:t>
            </a:r>
            <a:endParaRPr kumimoji="0" lang="hr-HR" noProof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hr-HR" noProof="0" smtClean="0"/>
              <a:pPr/>
              <a:t>1.10.2017.</a:t>
            </a:fld>
            <a:endParaRPr lang="hr-HR" noProof="0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 noProof="0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noProof="0" smtClean="0"/>
              <a:pPr/>
              <a:t>‹#›</a:t>
            </a:fld>
            <a:endParaRPr lang="hr-H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52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just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just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just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100" b="0" i="1" dirty="0" smtClean="0"/>
              <a:t>Nastavna jedinica: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pl-PL" dirty="0" smtClean="0"/>
              <a:t>1.2. Prikaz slika na monitoru i pisaču</a:t>
            </a:r>
            <a:endParaRPr lang="hr-HR" dirty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sz="2800" b="1" dirty="0" smtClean="0"/>
              <a:t>Nastavna cjelina: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1. Osnove informatike </a:t>
            </a:r>
          </a:p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pl-PL" dirty="0" smtClean="0"/>
              <a:t>1.2. Prikaz slika na monitoru i pisaču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4286248" y="5786454"/>
            <a:ext cx="42862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Moj portal 6</a:t>
            </a:r>
            <a:endParaRPr lang="hr-HR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Razlučivost slike je umnožak broja vodoravno i okomito raspoređenih piksela po jedinici dužine. </a:t>
            </a:r>
          </a:p>
          <a:p>
            <a:r>
              <a:rPr lang="hr-HR" dirty="0" smtClean="0"/>
              <a:t>Razlikujemo razlučivost slike i razlučivost prikaza na zaslonu monitora ili ispisa na pisaču.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Razlučivost (rezolucija) </a:t>
            </a:r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Desnim klikom miša na praznom dijelu radne površine (</a:t>
            </a:r>
            <a:r>
              <a:rPr lang="hr-HR" i="1" dirty="0" err="1" smtClean="0"/>
              <a:t>Desktop</a:t>
            </a:r>
            <a:r>
              <a:rPr lang="hr-HR" dirty="0" smtClean="0"/>
              <a:t>) otvara se prozor Prikaz Svojstva (</a:t>
            </a:r>
            <a:r>
              <a:rPr lang="hr-HR" i="1" dirty="0" err="1" smtClean="0"/>
              <a:t>Display</a:t>
            </a:r>
            <a:r>
              <a:rPr lang="hr-HR" i="1" dirty="0" smtClean="0"/>
              <a:t> </a:t>
            </a:r>
            <a:r>
              <a:rPr lang="hr-HR" i="1" dirty="0" err="1" smtClean="0"/>
              <a:t>Options</a:t>
            </a:r>
            <a:r>
              <a:rPr lang="hr-HR" dirty="0" smtClean="0"/>
              <a:t>) u kojem na kartici Postavke (</a:t>
            </a:r>
            <a:r>
              <a:rPr lang="hr-HR" i="1" dirty="0" err="1" smtClean="0"/>
              <a:t>Settings</a:t>
            </a:r>
            <a:r>
              <a:rPr lang="hr-HR" dirty="0" smtClean="0"/>
              <a:t>) možemo postaviti razlučivost zaslona i izabrati dubinu (kvalitetu) boje.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Kako postaviti razlučivost zaslona i dubinu boje?</a:t>
            </a:r>
            <a:endParaRPr lang="hr-HR" dirty="0"/>
          </a:p>
        </p:txBody>
      </p:sp>
      <p:pic>
        <p:nvPicPr>
          <p:cNvPr id="9218" name="Picture 2" descr="Prikaz-svojstv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43450" y="1577181"/>
            <a:ext cx="3848100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Prostor potreban za zapis slikovnih datoteka može se približno izračunati po formuli:</a:t>
            </a:r>
          </a:p>
          <a:p>
            <a:r>
              <a:rPr lang="hr-HR" b="1" dirty="0" smtClean="0"/>
              <a:t>Potreban prostor = broj piksela x dubina boje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Koji je kapacitet slike?</a:t>
            </a:r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7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1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257550" algn="l"/>
                        </a:tabLst>
                      </a:pPr>
                      <a:r>
                        <a:rPr lang="hr-HR" sz="1800" b="1" dirty="0">
                          <a:latin typeface="Arial"/>
                          <a:ea typeface="Times New Roman"/>
                          <a:cs typeface="Times New Roman"/>
                        </a:rPr>
                        <a:t>NAZIV FORMATA</a:t>
                      </a:r>
                      <a:endParaRPr lang="hr-HR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257550" algn="l"/>
                        </a:tabLst>
                      </a:pPr>
                      <a:r>
                        <a:rPr lang="hr-HR" sz="1800" b="1">
                          <a:latin typeface="Arial"/>
                          <a:ea typeface="Times New Roman"/>
                          <a:cs typeface="Times New Roman"/>
                        </a:rPr>
                        <a:t>TIP DATOTEKE</a:t>
                      </a:r>
                      <a:endParaRPr lang="hr-HR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257550" algn="l"/>
                        </a:tabLst>
                      </a:pPr>
                      <a:r>
                        <a:rPr lang="hr-HR" sz="1800">
                          <a:latin typeface="Arial"/>
                          <a:ea typeface="Times New Roman"/>
                          <a:cs typeface="Times New Roman"/>
                        </a:rPr>
                        <a:t>TIFF ( Tagged Imsge File FormaT)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257550" algn="l"/>
                        </a:tabLst>
                      </a:pPr>
                      <a:r>
                        <a:rPr lang="hr-HR" sz="2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.TIF</a:t>
                      </a:r>
                      <a:endParaRPr lang="hr-HR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257550" algn="l"/>
                        </a:tabLst>
                      </a:pPr>
                      <a:r>
                        <a:rPr lang="hr-HR" sz="1800">
                          <a:latin typeface="Arial"/>
                          <a:ea typeface="Times New Roman"/>
                          <a:cs typeface="Times New Roman"/>
                        </a:rPr>
                        <a:t>Windows Bitmap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257550" algn="l"/>
                        </a:tabLst>
                      </a:pPr>
                      <a:r>
                        <a:rPr lang="hr-HR" sz="2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.BMP</a:t>
                      </a:r>
                      <a:endParaRPr lang="hr-HR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257550" algn="l"/>
                        </a:tabLst>
                      </a:pPr>
                      <a:r>
                        <a:rPr lang="hr-HR" sz="1800">
                          <a:latin typeface="Arial"/>
                          <a:ea typeface="Times New Roman"/>
                          <a:cs typeface="Times New Roman"/>
                        </a:rPr>
                        <a:t>Windows Metafile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257550" algn="l"/>
                        </a:tabLst>
                      </a:pPr>
                      <a:r>
                        <a:rPr lang="hr-HR" sz="2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.MMF</a:t>
                      </a:r>
                      <a:endParaRPr lang="hr-HR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257550" algn="l"/>
                        </a:tabLst>
                      </a:pPr>
                      <a:r>
                        <a:rPr lang="hr-HR" sz="1800">
                          <a:latin typeface="Arial"/>
                          <a:ea typeface="Times New Roman"/>
                          <a:cs typeface="Times New Roman"/>
                        </a:rPr>
                        <a:t>JPEG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257550" algn="l"/>
                        </a:tabLst>
                      </a:pPr>
                      <a:r>
                        <a:rPr lang="hr-HR" sz="2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.JPG</a:t>
                      </a:r>
                      <a:endParaRPr lang="hr-HR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257550" algn="l"/>
                        </a:tabLst>
                      </a:pPr>
                      <a:r>
                        <a:rPr lang="hr-HR" sz="1800">
                          <a:latin typeface="Arial"/>
                          <a:ea typeface="Times New Roman"/>
                          <a:cs typeface="Times New Roman"/>
                        </a:rPr>
                        <a:t>GIF (Graphics Interchange Format)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257550" algn="l"/>
                        </a:tabLst>
                      </a:pPr>
                      <a:r>
                        <a:rPr lang="hr-HR" sz="2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.GIF</a:t>
                      </a:r>
                      <a:endParaRPr lang="hr-HR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257550" algn="l"/>
                        </a:tabLst>
                      </a:pPr>
                      <a:r>
                        <a:rPr lang="hr-HR" sz="1800">
                          <a:latin typeface="Arial"/>
                          <a:ea typeface="Times New Roman"/>
                          <a:cs typeface="Times New Roman"/>
                        </a:rPr>
                        <a:t>PNG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257550" algn="l"/>
                        </a:tabLst>
                      </a:pPr>
                      <a:r>
                        <a:rPr lang="hr-HR" sz="2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.PNG</a:t>
                      </a:r>
                      <a:endParaRPr lang="hr-HR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257550" algn="l"/>
                        </a:tabLst>
                      </a:pPr>
                      <a:r>
                        <a:rPr lang="hr-HR" sz="1800">
                          <a:latin typeface="Arial"/>
                          <a:ea typeface="Times New Roman"/>
                          <a:cs typeface="Times New Roman"/>
                        </a:rPr>
                        <a:t>PICT (Macintosh Picture)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257550" algn="l"/>
                        </a:tabLst>
                      </a:pPr>
                      <a:r>
                        <a:rPr lang="hr-HR" sz="2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.PCT</a:t>
                      </a:r>
                      <a:endParaRPr lang="hr-HR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257550" algn="l"/>
                        </a:tabLst>
                      </a:pPr>
                      <a:r>
                        <a:rPr lang="hr-HR" sz="1800">
                          <a:latin typeface="Arial"/>
                          <a:ea typeface="Times New Roman"/>
                          <a:cs typeface="Times New Roman"/>
                        </a:rPr>
                        <a:t>PCX (PC Paiintbrush PCX)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257550" algn="l"/>
                        </a:tabLst>
                      </a:pPr>
                      <a:r>
                        <a:rPr lang="hr-HR" sz="2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.PCX</a:t>
                      </a:r>
                      <a:endParaRPr lang="hr-HR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257550" algn="l"/>
                        </a:tabLst>
                      </a:pPr>
                      <a:r>
                        <a:rPr lang="hr-HR" sz="1800">
                          <a:latin typeface="Arial"/>
                          <a:ea typeface="Times New Roman"/>
                          <a:cs typeface="Times New Roman"/>
                        </a:rPr>
                        <a:t>PDF (Portable Document Format)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257550" algn="l"/>
                        </a:tabLst>
                      </a:pPr>
                      <a:r>
                        <a:rPr lang="hr-HR" sz="2000" dirty="0" err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.PDF</a:t>
                      </a:r>
                      <a:endParaRPr lang="hr-HR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Formati slika</a:t>
            </a:r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r-HR" dirty="0" smtClean="0"/>
              <a:t>Iglični pisač (</a:t>
            </a:r>
            <a:r>
              <a:rPr lang="hr-HR" i="1" dirty="0" err="1" smtClean="0"/>
              <a:t>dot</a:t>
            </a:r>
            <a:r>
              <a:rPr lang="hr-HR" i="1" dirty="0" smtClean="0"/>
              <a:t>-</a:t>
            </a:r>
            <a:r>
              <a:rPr lang="hr-HR" i="1" dirty="0" err="1" smtClean="0"/>
              <a:t>matrix</a:t>
            </a:r>
            <a:r>
              <a:rPr lang="hr-HR" dirty="0" smtClean="0"/>
              <a:t>) koji iglicama preko obojene trake ostavljaju trag na papiru. Ovi pisači imaju vrlo malu kvalitetu ispisa, te mogućnost prikaza jedne ili dvije boja.</a:t>
            </a:r>
          </a:p>
          <a:p>
            <a:pPr lvl="0"/>
            <a:r>
              <a:rPr lang="hr-HR" dirty="0" smtClean="0"/>
              <a:t>Tintni pisač (</a:t>
            </a:r>
            <a:r>
              <a:rPr lang="hr-HR" i="1" dirty="0" err="1" smtClean="0"/>
              <a:t>ink</a:t>
            </a:r>
            <a:r>
              <a:rPr lang="hr-HR" i="1" dirty="0" smtClean="0"/>
              <a:t>-</a:t>
            </a:r>
            <a:r>
              <a:rPr lang="hr-HR" i="1" dirty="0" err="1" smtClean="0"/>
              <a:t>jet</a:t>
            </a:r>
            <a:r>
              <a:rPr lang="hr-HR" dirty="0" smtClean="0"/>
              <a:t>) je najrasprostranjenija vrsta pisača koja koristi tehniku prskanja sitnih kapljica tinte na papir. Omogućuje ispis u vrlo velikoj razlučivosti u boji. </a:t>
            </a:r>
          </a:p>
          <a:p>
            <a:pPr lvl="0"/>
            <a:r>
              <a:rPr lang="hr-HR" dirty="0" smtClean="0"/>
              <a:t>Laserski pisač (laser) odlikuje velika brzina i pouzdanost u radu. Za razliku od prethodnih pisača u ispisu koristi toner (prah) za čije nanošenje se koristi laser. Može biti crno bijeli ili u boji, a razlučivost mu je do 1200 </a:t>
            </a:r>
            <a:r>
              <a:rPr lang="hr-HR" dirty="0" err="1" smtClean="0"/>
              <a:t>dpi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ISPIS SLIKE NA PISA</a:t>
            </a:r>
            <a:r>
              <a:rPr lang="hr-HR" dirty="0" smtClean="0"/>
              <a:t>Č</a:t>
            </a:r>
            <a:r>
              <a:rPr lang="en-US" dirty="0" smtClean="0"/>
              <a:t>U</a:t>
            </a:r>
            <a:r>
              <a:rPr lang="hr-HR" dirty="0" smtClean="0"/>
              <a:t> </a:t>
            </a:r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Razlučivost pisača određena je brojem točkica boje (odnosno elementa ispisa slike) po jedinici dužinske mjere (INČU) te tako govorimo o ispisu primjerice 300 ili 600 (i više) točkica po inču – </a:t>
            </a:r>
            <a:r>
              <a:rPr lang="hr-HR" dirty="0" err="1" smtClean="0"/>
              <a:t>dpi</a:t>
            </a:r>
            <a:r>
              <a:rPr lang="hr-HR" dirty="0" smtClean="0"/>
              <a:t> (</a:t>
            </a:r>
            <a:r>
              <a:rPr lang="hr-HR" i="1" dirty="0" err="1" smtClean="0"/>
              <a:t>dot</a:t>
            </a:r>
            <a:r>
              <a:rPr lang="hr-HR" i="1" dirty="0" smtClean="0"/>
              <a:t> </a:t>
            </a:r>
            <a:r>
              <a:rPr lang="hr-HR" i="1" dirty="0" err="1" smtClean="0"/>
              <a:t>per</a:t>
            </a:r>
            <a:r>
              <a:rPr lang="hr-HR" i="1" dirty="0" smtClean="0"/>
              <a:t> </a:t>
            </a:r>
            <a:r>
              <a:rPr lang="hr-HR" i="1" dirty="0" err="1" smtClean="0"/>
              <a:t>inch</a:t>
            </a:r>
            <a:r>
              <a:rPr lang="hr-HR" dirty="0" smtClean="0"/>
              <a:t>). </a:t>
            </a:r>
          </a:p>
          <a:p>
            <a:r>
              <a:rPr lang="hr-HR" dirty="0" smtClean="0"/>
              <a:t>Ova točkica ima naziv </a:t>
            </a:r>
            <a:r>
              <a:rPr lang="hr-HR" b="1" dirty="0" smtClean="0"/>
              <a:t>PIKNJA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Razlučivost pisača</a:t>
            </a:r>
            <a:endParaRPr lang="hr-H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 razliku od rasterske grafike u kojoj sliku čini niz obojenih piknji, vektorska grafika crtež opisuje matematičkim formulama. </a:t>
            </a:r>
          </a:p>
          <a:p>
            <a:r>
              <a:rPr lang="hr-HR" dirty="0" smtClean="0"/>
              <a:t>Rasterska grafika osnova je prikaza slika (fotografija), a vektorska grafika današnje računalne animacije. 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Rasterska i vektorska grafika</a:t>
            </a:r>
            <a:endParaRPr lang="hr-H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/>
              <a:t>Piknja</a:t>
            </a:r>
            <a:r>
              <a:rPr lang="hr-HR" dirty="0" smtClean="0"/>
              <a:t> - najmanji dio od kojeg je napravljena slika i kojem možemo odrediti veličinu</a:t>
            </a:r>
          </a:p>
          <a:p>
            <a:r>
              <a:rPr lang="hr-HR" b="1" dirty="0" smtClean="0"/>
              <a:t>Piksel </a:t>
            </a:r>
            <a:r>
              <a:rPr lang="hr-HR" dirty="0" smtClean="0"/>
              <a:t>- isto što i piknja. Naziv je preuzet iz engleskog jezika. Kad govorimo o slici na monitoru koristimo naziv piksel, a za ispis na pisaču naziv piknja</a:t>
            </a:r>
          </a:p>
          <a:p>
            <a:r>
              <a:rPr lang="hr-HR" b="1" dirty="0" smtClean="0"/>
              <a:t>Raster</a:t>
            </a:r>
            <a:r>
              <a:rPr lang="hr-HR" dirty="0" smtClean="0"/>
              <a:t> - Mreža većih ili manjih točkica sastavljena nizanjem točaka pojedine boje. Među točkicama boje mogu biti veći ili manji razmaci. Kombiniranjem rastera može se utjecati na kvalitetu slike</a:t>
            </a:r>
          </a:p>
          <a:p>
            <a:r>
              <a:rPr lang="hr-HR" b="1" dirty="0" smtClean="0"/>
              <a:t>Razlučivost</a:t>
            </a:r>
            <a:r>
              <a:rPr lang="hr-HR" dirty="0" smtClean="0"/>
              <a:t> - je umnožak broja vodoravno i okomito raspoređenih piksela na zaslonu.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Pojmovi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smtClean="0"/>
              <a:t>CRT – monitori s katodnom cijevi i </a:t>
            </a:r>
          </a:p>
          <a:p>
            <a:pPr lvl="0"/>
            <a:r>
              <a:rPr lang="hr-HR" dirty="0" smtClean="0"/>
              <a:t>LCD – monitori na bazi tekućih kristala koji su gotovo istisnuli iz upotrebe prethodno navedene.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Vrste monitora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Slika ili drugi zapis koji se pojavljuje na ekranu sastavljen je (</a:t>
            </a:r>
            <a:r>
              <a:rPr lang="hr-HR" b="1" dirty="0" smtClean="0"/>
              <a:t>digitaliziran</a:t>
            </a:r>
            <a:r>
              <a:rPr lang="hr-HR" dirty="0" smtClean="0"/>
              <a:t>) od velikog broja </a:t>
            </a:r>
            <a:r>
              <a:rPr lang="hr-HR" b="1" dirty="0" smtClean="0"/>
              <a:t>sitnih kružića </a:t>
            </a:r>
            <a:r>
              <a:rPr lang="hr-HR" dirty="0" smtClean="0"/>
              <a:t>malih kao točkice  - nazvanih piknje.</a:t>
            </a:r>
          </a:p>
          <a:p>
            <a:r>
              <a:rPr lang="hr-HR" b="1" dirty="0" smtClean="0"/>
              <a:t>Piknje se ispisuju velikom brzinom</a:t>
            </a:r>
            <a:r>
              <a:rPr lang="hr-HR" dirty="0" smtClean="0"/>
              <a:t> tako da naše oko vidi samo cjelovitu sliku. Ispis se vrlo brzo ponavlja-osvježava (60 do 120 puta u sekundi odnosno 60 do 120Hz). </a:t>
            </a:r>
          </a:p>
          <a:p>
            <a:r>
              <a:rPr lang="hr-HR" dirty="0" smtClean="0"/>
              <a:t>Mogu biti crne, bijele ili obojene.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Prikaz slike</a:t>
            </a:r>
            <a:endParaRPr lang="hr-HR" dirty="0"/>
          </a:p>
        </p:txBody>
      </p:sp>
      <p:pic>
        <p:nvPicPr>
          <p:cNvPr id="6146" name="Picture 2" descr="4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36187" y="4500570"/>
            <a:ext cx="6943769" cy="150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Svakoj piknji možemo odrediti u kojem se retku i stupcu nalazi. Podatak o retku i stupcu piknje zovemo koordinata piknje. Brojanje koordinata piknje počinje u lijevom gornjem uglu i počinje se brojati od nule. Koordinata početne piknje je (0,0).</a:t>
            </a:r>
          </a:p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Piknje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Crnu ili bijelu boju piknje možemo opisati jednim bitom. Neka je crna boja označena s vrijednosti bita 1 (jedan), a bijela sa nula (0).</a:t>
            </a:r>
          </a:p>
          <a:p>
            <a:r>
              <a:rPr lang="hr-HR" dirty="0" smtClean="0"/>
              <a:t>Piknje složene jedna pored druge u dvodimenzionalnu sliku predstavljaju </a:t>
            </a:r>
            <a:r>
              <a:rPr lang="hr-HR" b="1" dirty="0" smtClean="0"/>
              <a:t>BITMAPU</a:t>
            </a:r>
            <a:r>
              <a:rPr lang="hr-HR" dirty="0" smtClean="0"/>
              <a:t>.</a:t>
            </a:r>
          </a:p>
          <a:p>
            <a:r>
              <a:rPr lang="hr-HR" dirty="0" err="1" smtClean="0"/>
              <a:t>Bitmapa</a:t>
            </a:r>
            <a:r>
              <a:rPr lang="hr-HR" dirty="0" smtClean="0"/>
              <a:t> ima svoju duljinu i širinu. 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Crno bijela slika</a:t>
            </a:r>
            <a:endParaRPr lang="hr-HR" dirty="0"/>
          </a:p>
        </p:txBody>
      </p:sp>
      <p:pic>
        <p:nvPicPr>
          <p:cNvPr id="7170" name="Picture 2" descr="4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4572008"/>
            <a:ext cx="4666978" cy="18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2662051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Piknje mogu biti različite veličine i različito gusto raspoređene na slici.</a:t>
            </a:r>
          </a:p>
          <a:p>
            <a:r>
              <a:rPr lang="hr-HR" dirty="0" smtClean="0"/>
              <a:t>Gustoća i veličina piknje određuju raster slike. (riječ raster dolazi od latinske riječi </a:t>
            </a:r>
            <a:r>
              <a:rPr lang="hr-HR" i="1" dirty="0" err="1" smtClean="0"/>
              <a:t>rastrum</a:t>
            </a:r>
            <a:r>
              <a:rPr lang="hr-HR" dirty="0" smtClean="0"/>
              <a:t>-grablje). </a:t>
            </a:r>
          </a:p>
          <a:p>
            <a:r>
              <a:rPr lang="hr-HR" dirty="0" smtClean="0"/>
              <a:t>Što su piknje sitnije i gušće raspoređene kažemo da je raster finiji i slike su ljepše. 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Raster</a:t>
            </a:r>
            <a:endParaRPr lang="hr-HR" dirty="0"/>
          </a:p>
        </p:txBody>
      </p:sp>
      <p:pic>
        <p:nvPicPr>
          <p:cNvPr id="8194" name="Picture 2" descr="5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286256"/>
            <a:ext cx="7391997" cy="141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 čemu se razlikuju piknja koja prikazuje crnu ili bijelu boju od piknje koja prikazuje neku od boja? </a:t>
            </a:r>
          </a:p>
          <a:p>
            <a:r>
              <a:rPr lang="hr-HR" dirty="0" smtClean="0"/>
              <a:t>Razlikuju se u broju bitova potrebnih za zapis svake piknje. Ako piknja može poprimiti više boja tada za opis svake boje moramo koristiti više bitova. </a:t>
            </a:r>
          </a:p>
          <a:p>
            <a:r>
              <a:rPr lang="hr-HR" dirty="0" smtClean="0"/>
              <a:t>Ako za opis boje svake piknje predvidimo po jedan bajt onda bismo mogli opisati samo 256 različitih boja. (Samo toliko pojedinačnih-različitih bajtova postoji. Za prikaz 257 boja trebamo više od jednog bajta).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Slika u boji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Obojena piknja je osnovni element svake rasterske slike. Takvu piknju ćemo zbog toga nazvati </a:t>
            </a:r>
            <a:r>
              <a:rPr lang="hr-HR" b="1" dirty="0" smtClean="0"/>
              <a:t>slikovnim elementom</a:t>
            </a:r>
            <a:r>
              <a:rPr lang="hr-HR" dirty="0" smtClean="0"/>
              <a:t>. </a:t>
            </a:r>
          </a:p>
          <a:p>
            <a:r>
              <a:rPr lang="hr-HR" dirty="0" smtClean="0"/>
              <a:t>Engleski naziv za slikovne elemente je </a:t>
            </a:r>
            <a:r>
              <a:rPr lang="hr-HR" i="1" dirty="0" smtClean="0"/>
              <a:t>picture element. </a:t>
            </a:r>
            <a:r>
              <a:rPr lang="hr-HR" dirty="0" smtClean="0"/>
              <a:t>Iz toga je naziva najprije izvedena kratica </a:t>
            </a:r>
            <a:r>
              <a:rPr lang="hr-HR" i="1" dirty="0" err="1" smtClean="0"/>
              <a:t>pel</a:t>
            </a:r>
            <a:r>
              <a:rPr lang="hr-HR" i="1" dirty="0" smtClean="0"/>
              <a:t>, </a:t>
            </a:r>
            <a:r>
              <a:rPr lang="hr-HR" dirty="0" smtClean="0"/>
              <a:t>što je kasnije prevedeno u </a:t>
            </a:r>
            <a:r>
              <a:rPr lang="hr-HR" b="1" dirty="0" smtClean="0"/>
              <a:t>piksel</a:t>
            </a:r>
            <a:r>
              <a:rPr lang="hr-HR" i="1" dirty="0" smtClean="0"/>
              <a:t>.</a:t>
            </a:r>
            <a:endParaRPr lang="hr-HR" dirty="0" smtClean="0"/>
          </a:p>
          <a:p>
            <a:r>
              <a:rPr lang="hr-HR" dirty="0" smtClean="0"/>
              <a:t> Od sada nadalje, umjesto naziva piknja upotrebljavati ćemo naziv </a:t>
            </a:r>
            <a:r>
              <a:rPr lang="hr-HR" b="1" dirty="0" smtClean="0"/>
              <a:t>piksel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Piksel</a:t>
            </a: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Dubina boja određuje broj ukupnih nijansi boja za prikaz slike (kvalitetu boje). </a:t>
            </a:r>
          </a:p>
          <a:p>
            <a:r>
              <a:rPr lang="hr-HR" dirty="0" smtClean="0"/>
              <a:t>Dubina boja također je usko povezana s brojem bitova potrebnih za opis pojedinog piksela te je tako za prikaz većeg broja boja u ukupnoj slici potrebno više bitova za zapis i prikaz svakog piksela.</a:t>
            </a:r>
          </a:p>
          <a:p>
            <a:r>
              <a:rPr lang="hr-HR" dirty="0" smtClean="0"/>
              <a:t>Za zapis i prikaz pojedinog piksela najčešće koristimo 16 i 32 bita.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Dubina boje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150</TotalTime>
  <Words>893</Words>
  <Application>Microsoft Office PowerPoint</Application>
  <PresentationFormat>Prikaz na zaslonu (4:3)</PresentationFormat>
  <Paragraphs>77</Paragraphs>
  <Slides>17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24" baseType="lpstr">
      <vt:lpstr>Arial</vt:lpstr>
      <vt:lpstr>Calibri</vt:lpstr>
      <vt:lpstr>Times New Roman</vt:lpstr>
      <vt:lpstr>Verdana</vt:lpstr>
      <vt:lpstr>Wingdings 2</vt:lpstr>
      <vt:lpstr>Wingdings 3</vt:lpstr>
      <vt:lpstr>Gomilanje</vt:lpstr>
      <vt:lpstr> Nastavna jedinica: 1.2. Prikaz slika na monitoru i pisaču</vt:lpstr>
      <vt:lpstr>Vrste monitora</vt:lpstr>
      <vt:lpstr>Prikaz slike</vt:lpstr>
      <vt:lpstr>Piknje</vt:lpstr>
      <vt:lpstr>Crno bijela slika</vt:lpstr>
      <vt:lpstr>Raster</vt:lpstr>
      <vt:lpstr>Slika u boji</vt:lpstr>
      <vt:lpstr>Piksel</vt:lpstr>
      <vt:lpstr>Dubina boje</vt:lpstr>
      <vt:lpstr>Razlučivost (rezolucija) </vt:lpstr>
      <vt:lpstr>Kako postaviti razlučivost zaslona i dubinu boje?</vt:lpstr>
      <vt:lpstr>Koji je kapacitet slike?</vt:lpstr>
      <vt:lpstr>Formati slika</vt:lpstr>
      <vt:lpstr>ISPIS SLIKE NA PISAČU </vt:lpstr>
      <vt:lpstr>Razlučivost pisača</vt:lpstr>
      <vt:lpstr>Rasterska i vektorska grafika</vt:lpstr>
      <vt:lpstr>Pojmovi</vt:lpstr>
    </vt:vector>
  </TitlesOfParts>
  <Company>HP Mobile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Nastavna cjelina: 1. Jezik računala Kataloška tema: 1.1. Bit 1.2. Brojevi zapisani četvorkom bitova Nastavna jedinica: 1.1. Bit   1.2. Brojevi zapisani četvorkom bitova  </dc:title>
  <dc:creator>HP Mobile</dc:creator>
  <cp:lastModifiedBy>Štefica Škara</cp:lastModifiedBy>
  <cp:revision>85</cp:revision>
  <dcterms:created xsi:type="dcterms:W3CDTF">2010-07-29T06:54:58Z</dcterms:created>
  <dcterms:modified xsi:type="dcterms:W3CDTF">2017-10-01T19:12:03Z</dcterms:modified>
</cp:coreProperties>
</file>