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sldIdLst>
    <p:sldId id="260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0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2.2. Kako pokrećemo programe 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</a:t>
            </a:r>
            <a:r>
              <a:rPr lang="hr-HR" sz="2800" b="1" dirty="0" smtClean="0"/>
              <a:t>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2. Strojna i programska oprema </a:t>
            </a:r>
            <a:endParaRPr lang="hr-HR" sz="2800" dirty="0" smtClean="0"/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hr-HR" dirty="0" smtClean="0"/>
              <a:t>2.2. Kako pokrećemo programe 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portal 5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Većina programa operacijskog sustava </a:t>
            </a:r>
            <a:r>
              <a:rPr lang="hr-HR" i="1" dirty="0" smtClean="0"/>
              <a:t>Windows</a:t>
            </a:r>
            <a:r>
              <a:rPr lang="hr-HR" dirty="0" smtClean="0"/>
              <a:t> imaju </a:t>
            </a:r>
            <a:r>
              <a:rPr lang="hr-HR" b="1" dirty="0" smtClean="0"/>
              <a:t>poseban postupak ugradnje</a:t>
            </a:r>
            <a:r>
              <a:rPr lang="hr-HR" dirty="0" smtClean="0"/>
              <a:t> u računalo. Postupak ugradnje programa u računalo nazivamo </a:t>
            </a:r>
            <a:r>
              <a:rPr lang="hr-HR" b="1" dirty="0" smtClean="0"/>
              <a:t>instalacija</a:t>
            </a:r>
            <a:r>
              <a:rPr lang="hr-HR" dirty="0" smtClean="0"/>
              <a:t>.</a:t>
            </a:r>
            <a:r>
              <a:rPr lang="hr-HR" i="1" dirty="0" smtClean="0"/>
              <a:t> </a:t>
            </a:r>
            <a:endParaRPr lang="hr-HR" i="1" dirty="0" smtClean="0"/>
          </a:p>
          <a:p>
            <a:r>
              <a:rPr lang="hr-HR" dirty="0" smtClean="0"/>
              <a:t>Programe često instaliramo uz pomoć </a:t>
            </a:r>
            <a:r>
              <a:rPr lang="hr-HR" b="1" dirty="0" smtClean="0"/>
              <a:t>čarobnjaka</a:t>
            </a:r>
            <a:r>
              <a:rPr lang="hr-HR" dirty="0" smtClean="0"/>
              <a:t> (</a:t>
            </a:r>
            <a:r>
              <a:rPr lang="hr-HR" i="1" dirty="0" err="1" smtClean="0"/>
              <a:t>Wizard</a:t>
            </a:r>
            <a:r>
              <a:rPr lang="hr-HR" dirty="0" smtClean="0"/>
              <a:t> - pomoćni program koji nadgleda i provodi tijek instalacije).</a:t>
            </a:r>
          </a:p>
          <a:p>
            <a:r>
              <a:rPr lang="hr-HR" dirty="0" smtClean="0"/>
              <a:t>Brisanje </a:t>
            </a:r>
            <a:r>
              <a:rPr lang="hr-HR" dirty="0" smtClean="0"/>
              <a:t>programa iz računala naziva se </a:t>
            </a:r>
            <a:r>
              <a:rPr lang="hr-HR" b="1" dirty="0" smtClean="0"/>
              <a:t>deinstalacija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Kako pravilno instalirati (ugraditi) i izbrisati program</a:t>
            </a:r>
            <a:r>
              <a:rPr lang="hr-HR" dirty="0" smtClean="0"/>
              <a:t>?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Programsko okruženje </a:t>
            </a:r>
            <a:r>
              <a:rPr lang="hr-HR" i="1" dirty="0" smtClean="0"/>
              <a:t>Windowsa</a:t>
            </a:r>
            <a:r>
              <a:rPr lang="hr-HR" dirty="0" smtClean="0"/>
              <a:t> omogućuje izvođenje više programa odjednom, istovremeno. Ta osobina Windowsa naziva se </a:t>
            </a:r>
            <a:r>
              <a:rPr lang="hr-HR" b="1" dirty="0" err="1" smtClean="0"/>
              <a:t>višezadačnost</a:t>
            </a:r>
            <a:r>
              <a:rPr lang="hr-HR" b="1" dirty="0" smtClean="0"/>
              <a:t> </a:t>
            </a:r>
            <a:r>
              <a:rPr lang="hr-HR" dirty="0" smtClean="0"/>
              <a:t>(</a:t>
            </a:r>
            <a:r>
              <a:rPr lang="hr-HR" i="1" dirty="0" err="1" smtClean="0"/>
              <a:t>Multitasking</a:t>
            </a:r>
            <a:r>
              <a:rPr lang="hr-HR" dirty="0" smtClean="0"/>
              <a:t>). </a:t>
            </a:r>
            <a:endParaRPr lang="hr-HR" dirty="0" smtClean="0"/>
          </a:p>
          <a:p>
            <a:pPr lvl="0"/>
            <a:r>
              <a:rPr lang="hr-HR" dirty="0" smtClean="0"/>
              <a:t>Svaki zadatak izvodi se u svom prozoru. Npr. u jednom prozoru imate otvoren program za bojanje (</a:t>
            </a:r>
            <a:r>
              <a:rPr lang="hr-HR" i="1" dirty="0" err="1" smtClean="0"/>
              <a:t>Paint</a:t>
            </a:r>
            <a:r>
              <a:rPr lang="hr-HR" dirty="0" smtClean="0"/>
              <a:t>), u drugom program za pisanje Blok za pisanje (</a:t>
            </a:r>
            <a:r>
              <a:rPr lang="hr-HR" i="1" dirty="0" err="1" smtClean="0"/>
              <a:t>Notepad</a:t>
            </a:r>
            <a:r>
              <a:rPr lang="hr-HR" dirty="0" smtClean="0"/>
              <a:t>), a u trećem Kalkulator (</a:t>
            </a:r>
            <a:r>
              <a:rPr lang="hr-HR" i="1" dirty="0" err="1" smtClean="0"/>
              <a:t>Calculator</a:t>
            </a:r>
            <a:r>
              <a:rPr lang="hr-HR" dirty="0" smtClean="0"/>
              <a:t>).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Višezadačnost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Razina operacijskog sustava</a:t>
            </a:r>
            <a:r>
              <a:rPr lang="hr-HR" dirty="0" smtClean="0"/>
              <a:t>. Spremanje, brisanje, premještanje ili kopiranje datoteka nadzire i izvodi operacijski sustav</a:t>
            </a:r>
            <a:r>
              <a:rPr lang="hr-HR" dirty="0" smtClean="0"/>
              <a:t>.</a:t>
            </a:r>
          </a:p>
          <a:p>
            <a:r>
              <a:rPr lang="hr-HR" b="1" dirty="0" smtClean="0"/>
              <a:t>Razina primjenskog programa. </a:t>
            </a:r>
            <a:r>
              <a:rPr lang="hr-HR" dirty="0" smtClean="0"/>
              <a:t>Ako izvodimo posebne zadaće, za koje smo pokrenuli primjenski program (crtanje, pisanje i sl.), onda računalo obavlja zadatke na razini primjenskog programa</a:t>
            </a:r>
            <a:r>
              <a:rPr lang="hr-HR" dirty="0" smtClean="0"/>
              <a:t>.</a:t>
            </a:r>
          </a:p>
          <a:p>
            <a:r>
              <a:rPr lang="hr-HR" b="1" dirty="0" smtClean="0"/>
              <a:t>Strojna razina. </a:t>
            </a:r>
            <a:r>
              <a:rPr lang="hr-HR" dirty="0" smtClean="0"/>
              <a:t>Slijed postupaka pokretanja računala i ostale osnovne aktivnosti koje su vezane za pravilan rad računala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Razine rada računala</a:t>
            </a:r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Računalo uključujete pritiskom na veći prekidač za uključivanje/isključivanje (</a:t>
            </a:r>
            <a:r>
              <a:rPr lang="hr-HR" i="1" dirty="0" smtClean="0"/>
              <a:t>Power </a:t>
            </a:r>
            <a:r>
              <a:rPr lang="hr-HR" i="1" dirty="0" err="1" smtClean="0"/>
              <a:t>Button</a:t>
            </a:r>
            <a:r>
              <a:rPr lang="hr-HR" i="1" dirty="0" smtClean="0"/>
              <a:t>) </a:t>
            </a:r>
            <a:r>
              <a:rPr lang="hr-HR" dirty="0" smtClean="0"/>
              <a:t>na kućištu računala. </a:t>
            </a:r>
          </a:p>
          <a:p>
            <a:r>
              <a:rPr lang="hr-HR" b="1" dirty="0" smtClean="0"/>
              <a:t>Više od jednog piska ukazuje na mogući kvar računala. </a:t>
            </a:r>
            <a:endParaRPr lang="hr-HR" b="1" dirty="0" smtClean="0"/>
          </a:p>
          <a:p>
            <a:r>
              <a:rPr lang="hr-HR" dirty="0" smtClean="0"/>
              <a:t>Učitavanje operacijskog sustava.</a:t>
            </a:r>
            <a:endParaRPr lang="hr-HR" dirty="0" smtClean="0"/>
          </a:p>
          <a:p>
            <a:r>
              <a:rPr lang="hr-HR" dirty="0" smtClean="0"/>
              <a:t>Kada je pokazivač miša oblika strelice (bez pješčanog sata) računalo je spremno za rad. </a:t>
            </a:r>
            <a:endParaRPr lang="hr-HR" dirty="0" smtClean="0"/>
          </a:p>
          <a:p>
            <a:r>
              <a:rPr lang="hr-HR" dirty="0" smtClean="0"/>
              <a:t>Za isključivanje kliknite na Start → Isključi računalo (</a:t>
            </a:r>
            <a:r>
              <a:rPr lang="hr-HR" i="1" dirty="0" err="1" smtClean="0"/>
              <a:t>Turn</a:t>
            </a:r>
            <a:r>
              <a:rPr lang="hr-HR" i="1" dirty="0" smtClean="0"/>
              <a:t> </a:t>
            </a:r>
            <a:r>
              <a:rPr lang="hr-HR" i="1" dirty="0" err="1" smtClean="0"/>
              <a:t>Off</a:t>
            </a:r>
            <a:r>
              <a:rPr lang="hr-HR" i="1" dirty="0" smtClean="0"/>
              <a:t> </a:t>
            </a:r>
            <a:r>
              <a:rPr lang="hr-HR" i="1" dirty="0" err="1" smtClean="0"/>
              <a:t>Compute</a:t>
            </a:r>
            <a:r>
              <a:rPr lang="hr-HR" dirty="0" err="1" smtClean="0"/>
              <a:t>r</a:t>
            </a:r>
            <a:r>
              <a:rPr lang="hr-HR" dirty="0" smtClean="0"/>
              <a:t>) → Isključi (</a:t>
            </a:r>
            <a:r>
              <a:rPr lang="hr-HR" i="1" dirty="0" err="1" smtClean="0"/>
              <a:t>Turn</a:t>
            </a:r>
            <a:r>
              <a:rPr lang="hr-HR" i="1" dirty="0" smtClean="0"/>
              <a:t> </a:t>
            </a:r>
            <a:r>
              <a:rPr lang="hr-HR" i="1" dirty="0" err="1" smtClean="0"/>
              <a:t>Off</a:t>
            </a:r>
            <a:r>
              <a:rPr lang="hr-HR" dirty="0" smtClean="0"/>
              <a:t>).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Kako pokrenuti računalo</a:t>
            </a:r>
            <a:r>
              <a:rPr lang="hr-HR" dirty="0" smtClean="0"/>
              <a:t>?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233424"/>
          </a:xfrm>
        </p:spPr>
        <p:txBody>
          <a:bodyPr>
            <a:normAutofit fontScale="92500" lnSpcReduction="20000"/>
          </a:bodyPr>
          <a:lstStyle/>
          <a:p>
            <a:r>
              <a:rPr lang="hr-HR" b="1" dirty="0" smtClean="0"/>
              <a:t>Traka zadataka</a:t>
            </a:r>
            <a:r>
              <a:rPr lang="hr-HR" dirty="0" smtClean="0"/>
              <a:t> (</a:t>
            </a:r>
            <a:r>
              <a:rPr lang="hr-HR" i="1" dirty="0" err="1" smtClean="0"/>
              <a:t>Taskbar</a:t>
            </a:r>
            <a:r>
              <a:rPr lang="hr-HR" dirty="0" smtClean="0"/>
              <a:t>) koju koristimo za pokretanje i prikaz otvorenih prozora (programa</a:t>
            </a:r>
            <a:r>
              <a:rPr lang="hr-HR" dirty="0" smtClean="0"/>
              <a:t>).</a:t>
            </a:r>
          </a:p>
          <a:p>
            <a:pPr lvl="0"/>
            <a:r>
              <a:rPr lang="hr-HR" dirty="0" smtClean="0"/>
              <a:t>Razne vrste</a:t>
            </a:r>
            <a:r>
              <a:rPr lang="hr-HR" b="1" dirty="0" smtClean="0"/>
              <a:t> ikona </a:t>
            </a:r>
            <a:r>
              <a:rPr lang="hr-HR" dirty="0" smtClean="0"/>
              <a:t>– malih sličica koje reprezentiraju (naznačuju) uređaje, mape, datoteke i prečace.</a:t>
            </a:r>
          </a:p>
          <a:p>
            <a:pPr lvl="0"/>
            <a:r>
              <a:rPr lang="hr-HR" b="1" dirty="0" smtClean="0"/>
              <a:t>Prozori</a:t>
            </a:r>
            <a:r>
              <a:rPr lang="hr-HR" dirty="0" smtClean="0"/>
              <a:t> prikazanih mapa i datoteka ili pokrenutih programa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Radna </a:t>
            </a:r>
            <a:r>
              <a:rPr lang="hr-HR" dirty="0" smtClean="0"/>
              <a:t>površina (</a:t>
            </a:r>
            <a:r>
              <a:rPr lang="hr-HR" i="1" dirty="0" err="1" smtClean="0"/>
              <a:t>Desktop</a:t>
            </a:r>
            <a:r>
              <a:rPr lang="hr-HR" dirty="0" smtClean="0"/>
              <a:t>)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357562"/>
            <a:ext cx="5182321" cy="304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58204" cy="294780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b="1" dirty="0" smtClean="0"/>
              <a:t>Glavni izbornik (</a:t>
            </a:r>
            <a:r>
              <a:rPr lang="hr-HR" i="1" dirty="0" smtClean="0"/>
              <a:t>Start </a:t>
            </a:r>
            <a:r>
              <a:rPr lang="hr-HR" i="1" dirty="0" err="1" smtClean="0"/>
              <a:t>menu</a:t>
            </a:r>
            <a:r>
              <a:rPr lang="hr-HR" dirty="0" smtClean="0"/>
              <a:t> ili samo </a:t>
            </a:r>
            <a:r>
              <a:rPr lang="hr-HR" i="1" dirty="0" smtClean="0"/>
              <a:t>Start</a:t>
            </a:r>
            <a:r>
              <a:rPr lang="hr-HR" dirty="0" smtClean="0"/>
              <a:t>) </a:t>
            </a:r>
            <a:r>
              <a:rPr lang="hr-HR" dirty="0" smtClean="0"/>
              <a:t>. Pokretanje svih programa.</a:t>
            </a:r>
            <a:endParaRPr lang="hr-HR" dirty="0" smtClean="0"/>
          </a:p>
          <a:p>
            <a:pPr lvl="0"/>
            <a:r>
              <a:rPr lang="hr-HR" b="1" dirty="0" smtClean="0"/>
              <a:t>Traka za brzo pokretanje</a:t>
            </a:r>
            <a:r>
              <a:rPr lang="hr-HR" dirty="0" smtClean="0"/>
              <a:t> (</a:t>
            </a:r>
            <a:r>
              <a:rPr lang="hr-HR" i="1" dirty="0" err="1" smtClean="0"/>
              <a:t>Quick</a:t>
            </a:r>
            <a:r>
              <a:rPr lang="hr-HR" i="1" dirty="0" smtClean="0"/>
              <a:t> </a:t>
            </a:r>
            <a:r>
              <a:rPr lang="hr-HR" i="1" dirty="0" err="1" smtClean="0"/>
              <a:t>Launch</a:t>
            </a:r>
            <a:r>
              <a:rPr lang="hr-HR" i="1" dirty="0" smtClean="0"/>
              <a:t> bar</a:t>
            </a:r>
            <a:r>
              <a:rPr lang="hr-HR" dirty="0" smtClean="0"/>
              <a:t>). </a:t>
            </a:r>
            <a:r>
              <a:rPr lang="hr-HR" dirty="0" smtClean="0"/>
              <a:t>Pokretanje često korištenih programa (jednim klikom).</a:t>
            </a:r>
            <a:endParaRPr lang="hr-HR" dirty="0" smtClean="0"/>
          </a:p>
          <a:p>
            <a:pPr lvl="0"/>
            <a:r>
              <a:rPr lang="hr-HR" b="1" dirty="0" smtClean="0"/>
              <a:t>Traka za gumbe</a:t>
            </a:r>
            <a:r>
              <a:rPr lang="hr-HR" dirty="0" smtClean="0"/>
              <a:t> otvorenih programa (prozora). </a:t>
            </a:r>
          </a:p>
          <a:p>
            <a:pPr lvl="0"/>
            <a:r>
              <a:rPr lang="hr-HR" b="1" dirty="0" smtClean="0"/>
              <a:t>Traka </a:t>
            </a:r>
            <a:r>
              <a:rPr lang="hr-HR" b="1" dirty="0" err="1" smtClean="0"/>
              <a:t>sustavskih</a:t>
            </a:r>
            <a:r>
              <a:rPr lang="hr-HR" b="1" dirty="0" smtClean="0"/>
              <a:t> programa</a:t>
            </a:r>
            <a:r>
              <a:rPr lang="hr-HR" dirty="0" smtClean="0"/>
              <a:t> (</a:t>
            </a:r>
            <a:r>
              <a:rPr lang="hr-HR" i="1" dirty="0" err="1" smtClean="0"/>
              <a:t>System</a:t>
            </a:r>
            <a:r>
              <a:rPr lang="hr-HR" i="1" dirty="0" smtClean="0"/>
              <a:t> </a:t>
            </a:r>
            <a:r>
              <a:rPr lang="hr-HR" i="1" dirty="0" err="1" smtClean="0"/>
              <a:t>Tray</a:t>
            </a:r>
            <a:r>
              <a:rPr lang="hr-HR" dirty="0" smtClean="0"/>
              <a:t>). U ovoj traci prikazane su ikone programa koji se ne izvršavaju u prozoru (</a:t>
            </a:r>
            <a:r>
              <a:rPr lang="hr-HR" i="1" dirty="0" err="1" smtClean="0"/>
              <a:t>Window</a:t>
            </a:r>
            <a:r>
              <a:rPr lang="hr-HR" dirty="0" smtClean="0"/>
              <a:t>) kao većina programa </a:t>
            </a:r>
            <a:r>
              <a:rPr lang="hr-HR" i="1" dirty="0" smtClean="0"/>
              <a:t>Windows</a:t>
            </a:r>
            <a:r>
              <a:rPr lang="hr-HR" dirty="0" smtClean="0"/>
              <a:t> operacijskog sustava. 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Traka zadataka </a:t>
            </a:r>
            <a:r>
              <a:rPr lang="hr-HR" i="1" dirty="0" smtClean="0"/>
              <a:t>(</a:t>
            </a:r>
            <a:r>
              <a:rPr lang="hr-HR" i="1" dirty="0" err="1" smtClean="0"/>
              <a:t>Taskbar</a:t>
            </a:r>
            <a:r>
              <a:rPr lang="hr-HR" i="1" dirty="0" smtClean="0"/>
              <a:t>)</a:t>
            </a:r>
            <a:endParaRPr lang="hr-HR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4429132"/>
            <a:ext cx="7997415" cy="1222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hr-HR" b="1" dirty="0" err="1" smtClean="0"/>
              <a:t>Sustavske</a:t>
            </a:r>
            <a:r>
              <a:rPr lang="hr-HR" dirty="0" smtClean="0"/>
              <a:t> ikone (</a:t>
            </a:r>
            <a:r>
              <a:rPr lang="hr-HR" i="1" dirty="0" err="1" smtClean="0"/>
              <a:t>System</a:t>
            </a:r>
            <a:r>
              <a:rPr lang="hr-HR" i="1" dirty="0" smtClean="0"/>
              <a:t> </a:t>
            </a:r>
            <a:r>
              <a:rPr lang="hr-HR" i="1" dirty="0" err="1" smtClean="0"/>
              <a:t>Icons</a:t>
            </a:r>
            <a:r>
              <a:rPr lang="hr-HR" dirty="0" smtClean="0"/>
              <a:t>) – označavaju programe i mape koje su dio operacijskog sustava kao npr. Moji dokumenti (</a:t>
            </a:r>
            <a:r>
              <a:rPr lang="hr-HR" i="1" dirty="0" err="1" smtClean="0"/>
              <a:t>My</a:t>
            </a:r>
            <a:r>
              <a:rPr lang="hr-HR" i="1" dirty="0" smtClean="0"/>
              <a:t> </a:t>
            </a:r>
            <a:r>
              <a:rPr lang="hr-HR" i="1" dirty="0" err="1" smtClean="0"/>
              <a:t>Documents</a:t>
            </a:r>
            <a:r>
              <a:rPr lang="hr-HR" dirty="0" smtClean="0"/>
              <a:t>), Moje računalo (</a:t>
            </a:r>
            <a:r>
              <a:rPr lang="hr-HR" i="1" dirty="0" err="1" smtClean="0"/>
              <a:t>My</a:t>
            </a:r>
            <a:r>
              <a:rPr lang="hr-HR" i="1" dirty="0" smtClean="0"/>
              <a:t> </a:t>
            </a:r>
            <a:r>
              <a:rPr lang="hr-HR" i="1" dirty="0" err="1" smtClean="0"/>
              <a:t>Computer</a:t>
            </a:r>
            <a:r>
              <a:rPr lang="hr-HR" dirty="0" smtClean="0"/>
              <a:t>), itd., </a:t>
            </a:r>
          </a:p>
          <a:p>
            <a:pPr lvl="0"/>
            <a:r>
              <a:rPr lang="hr-HR" b="1" dirty="0" smtClean="0"/>
              <a:t>Korisničke ikone </a:t>
            </a:r>
            <a:r>
              <a:rPr lang="hr-HR" dirty="0" smtClean="0"/>
              <a:t>(</a:t>
            </a:r>
            <a:r>
              <a:rPr lang="hr-HR" i="1" dirty="0" err="1" smtClean="0"/>
              <a:t>User</a:t>
            </a:r>
            <a:r>
              <a:rPr lang="hr-HR" i="1" dirty="0" smtClean="0"/>
              <a:t> </a:t>
            </a:r>
            <a:r>
              <a:rPr lang="hr-HR" i="1" dirty="0" err="1" smtClean="0"/>
              <a:t>Icons</a:t>
            </a:r>
            <a:r>
              <a:rPr lang="hr-HR" dirty="0" smtClean="0"/>
              <a:t>) – predstavljaju ikone svih korisničkih programa (</a:t>
            </a:r>
            <a:r>
              <a:rPr lang="hr-HR" i="1" dirty="0" smtClean="0"/>
              <a:t>Word</a:t>
            </a:r>
            <a:r>
              <a:rPr lang="hr-HR" dirty="0" smtClean="0"/>
              <a:t>,</a:t>
            </a:r>
            <a:r>
              <a:rPr lang="hr-HR" i="1" dirty="0" smtClean="0"/>
              <a:t> Excel</a:t>
            </a:r>
            <a:r>
              <a:rPr lang="hr-HR" dirty="0" smtClean="0"/>
              <a:t>,</a:t>
            </a:r>
            <a:r>
              <a:rPr lang="hr-HR" i="1" dirty="0" smtClean="0"/>
              <a:t> PowerPoint</a:t>
            </a:r>
            <a:r>
              <a:rPr lang="hr-HR" dirty="0" smtClean="0"/>
              <a:t>, itd.) </a:t>
            </a:r>
          </a:p>
          <a:p>
            <a:pPr lvl="0"/>
            <a:r>
              <a:rPr lang="hr-HR" b="1" dirty="0" smtClean="0"/>
              <a:t>Ikone prečaca</a:t>
            </a:r>
            <a:r>
              <a:rPr lang="hr-HR" dirty="0" smtClean="0"/>
              <a:t> (</a:t>
            </a:r>
            <a:r>
              <a:rPr lang="hr-HR" i="1" dirty="0" err="1" smtClean="0"/>
              <a:t>Shortcut</a:t>
            </a:r>
            <a:r>
              <a:rPr lang="hr-HR" i="1" dirty="0" smtClean="0"/>
              <a:t> </a:t>
            </a:r>
            <a:r>
              <a:rPr lang="hr-HR" i="1" dirty="0" err="1" smtClean="0"/>
              <a:t>Icons</a:t>
            </a:r>
            <a:r>
              <a:rPr lang="hr-HR" dirty="0" smtClean="0"/>
              <a:t>) – Nisu stvarni programi, nego veze do uređaja, mapa, datoteka. </a:t>
            </a:r>
          </a:p>
          <a:p>
            <a:pPr lvl="0"/>
            <a:r>
              <a:rPr lang="hr-HR" b="1" dirty="0" smtClean="0"/>
              <a:t>Ikone mapa </a:t>
            </a:r>
            <a:r>
              <a:rPr lang="hr-HR" dirty="0" smtClean="0"/>
              <a:t>(</a:t>
            </a:r>
            <a:r>
              <a:rPr lang="hr-HR" i="1" dirty="0" err="1" smtClean="0"/>
              <a:t>Folder</a:t>
            </a:r>
            <a:r>
              <a:rPr lang="hr-HR" i="1" dirty="0" smtClean="0"/>
              <a:t> </a:t>
            </a:r>
            <a:r>
              <a:rPr lang="hr-HR" i="1" dirty="0" err="1" smtClean="0"/>
              <a:t>Icons</a:t>
            </a:r>
            <a:r>
              <a:rPr lang="hr-HR" dirty="0" smtClean="0"/>
              <a:t>) – ukazuju na mape – osnovni način organizacije podataka na </a:t>
            </a:r>
            <a:r>
              <a:rPr lang="hr-HR" dirty="0" smtClean="0"/>
              <a:t>računalu</a:t>
            </a:r>
            <a:endParaRPr lang="hr-HR" dirty="0" smtClean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ikona</a:t>
            </a:r>
            <a:endParaRPr lang="hr-HR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57750" y="3177381"/>
            <a:ext cx="36195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Rad s prozorima</a:t>
            </a:r>
            <a:endParaRPr lang="hr-HR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65733" y="1428736"/>
            <a:ext cx="7716085" cy="457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Više otvorenih prozora</a:t>
            </a:r>
            <a:endParaRPr lang="hr-H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26331" y="1643050"/>
            <a:ext cx="6691339" cy="4179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Sklopovlje računala </a:t>
            </a:r>
            <a:r>
              <a:rPr lang="hr-HR" dirty="0" smtClean="0"/>
              <a:t>- dijelovi računala (procesor - dio računala koji obrađuje podatke, matična ploča - </a:t>
            </a:r>
            <a:r>
              <a:rPr lang="hr-HR" dirty="0" err="1" smtClean="0"/>
              <a:t>ploča</a:t>
            </a:r>
            <a:r>
              <a:rPr lang="hr-HR" dirty="0" smtClean="0"/>
              <a:t> na koju se spajaju svi dijelovi računala)</a:t>
            </a:r>
          </a:p>
          <a:p>
            <a:r>
              <a:rPr lang="hr-HR" b="1" dirty="0" smtClean="0"/>
              <a:t>Operacijski sustav </a:t>
            </a:r>
            <a:r>
              <a:rPr lang="hr-HR" dirty="0" smtClean="0"/>
              <a:t>- skup programa koji korisniku omogućava uporabu računala</a:t>
            </a:r>
          </a:p>
          <a:p>
            <a:r>
              <a:rPr lang="hr-HR" b="1" dirty="0" smtClean="0"/>
              <a:t>Primjenski programi</a:t>
            </a:r>
            <a:r>
              <a:rPr lang="hr-HR" dirty="0" smtClean="0"/>
              <a:t> - </a:t>
            </a:r>
            <a:r>
              <a:rPr lang="hr-HR" dirty="0" err="1" smtClean="0"/>
              <a:t>programi</a:t>
            </a:r>
            <a:r>
              <a:rPr lang="hr-HR" dirty="0" smtClean="0"/>
              <a:t> s posebnim namjenama za pojedini zadatak (crtanje, pisanje)</a:t>
            </a:r>
          </a:p>
          <a:p>
            <a:r>
              <a:rPr lang="hr-HR" b="1" dirty="0" smtClean="0"/>
              <a:t>Instalacija - deinstalacija</a:t>
            </a:r>
            <a:r>
              <a:rPr lang="hr-HR" dirty="0" smtClean="0"/>
              <a:t> - ugrađivanje i brisanje programa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Računalo je po mnogim svojim mogućnostima ispred čovjeka: može raditi točno i brzo (mnogo brže od našeg mozga) i bez zamaranja. </a:t>
            </a:r>
            <a:endParaRPr lang="hr-HR" dirty="0" smtClean="0"/>
          </a:p>
          <a:p>
            <a:r>
              <a:rPr lang="hr-HR" dirty="0" smtClean="0"/>
              <a:t>Nedostaje </a:t>
            </a:r>
            <a:r>
              <a:rPr lang="hr-HR" dirty="0" smtClean="0"/>
              <a:t>mu međutim kreativnost, osjećaj za lijepo, mogućnost ostvarivanja prijateljstva i sl. </a:t>
            </a:r>
            <a:endParaRPr lang="hr-HR" dirty="0" smtClean="0"/>
          </a:p>
          <a:p>
            <a:r>
              <a:rPr lang="hr-HR" dirty="0" smtClean="0"/>
              <a:t>Iako ima velike mogućnosti, </a:t>
            </a:r>
            <a:r>
              <a:rPr lang="hr-HR" b="1" dirty="0" smtClean="0"/>
              <a:t>računalo radi samo ono za što je namijenjeno</a:t>
            </a:r>
            <a:r>
              <a:rPr lang="hr-HR" dirty="0" smtClean="0"/>
              <a:t>. </a:t>
            </a:r>
            <a:endParaRPr lang="hr-HR" dirty="0" smtClean="0"/>
          </a:p>
          <a:p>
            <a:r>
              <a:rPr lang="hr-HR" b="1" dirty="0" smtClean="0"/>
              <a:t>Namjenu </a:t>
            </a:r>
            <a:r>
              <a:rPr lang="hr-HR" b="1" dirty="0" smtClean="0"/>
              <a:t>mu određuje čovjek </a:t>
            </a:r>
            <a:r>
              <a:rPr lang="hr-HR" dirty="0" smtClean="0"/>
              <a:t>pomoću raznih programa</a:t>
            </a:r>
            <a:r>
              <a:rPr lang="hr-HR" b="1" dirty="0" smtClean="0"/>
              <a:t>.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Usporedimo čovjeka i računalo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Usporedili smo mogućnosti čovjeka i računala. </a:t>
            </a:r>
            <a:r>
              <a:rPr lang="hr-HR" b="1" dirty="0" smtClean="0"/>
              <a:t>Sklopovlje</a:t>
            </a:r>
            <a:r>
              <a:rPr lang="hr-HR" dirty="0" smtClean="0"/>
              <a:t> računala možemo podijeliti prema namjeni na </a:t>
            </a:r>
            <a:r>
              <a:rPr lang="hr-HR" b="1" dirty="0" smtClean="0"/>
              <a:t>ulazne</a:t>
            </a:r>
            <a:r>
              <a:rPr lang="hr-HR" dirty="0" smtClean="0"/>
              <a:t> i </a:t>
            </a:r>
            <a:r>
              <a:rPr lang="hr-HR" b="1" dirty="0" smtClean="0"/>
              <a:t>izlazne</a:t>
            </a:r>
            <a:r>
              <a:rPr lang="hr-HR" dirty="0" smtClean="0"/>
              <a:t> te </a:t>
            </a:r>
            <a:r>
              <a:rPr lang="hr-HR" b="1" dirty="0" smtClean="0"/>
              <a:t>središnju</a:t>
            </a:r>
            <a:r>
              <a:rPr lang="hr-HR" dirty="0" smtClean="0"/>
              <a:t> </a:t>
            </a:r>
            <a:r>
              <a:rPr lang="hr-HR" b="1" dirty="0" smtClean="0"/>
              <a:t>jedinicu</a:t>
            </a:r>
            <a:r>
              <a:rPr lang="hr-HR" dirty="0" smtClean="0"/>
              <a:t>, a prema mjestu gdje su smješteni na </a:t>
            </a:r>
            <a:r>
              <a:rPr lang="hr-HR" b="1" dirty="0" smtClean="0"/>
              <a:t>vanjske</a:t>
            </a:r>
            <a:r>
              <a:rPr lang="hr-HR" dirty="0" smtClean="0"/>
              <a:t> i </a:t>
            </a:r>
            <a:r>
              <a:rPr lang="hr-HR" b="1" dirty="0" smtClean="0"/>
              <a:t>unutarnje</a:t>
            </a:r>
            <a:r>
              <a:rPr lang="hr-HR" dirty="0" smtClean="0"/>
              <a:t>. </a:t>
            </a:r>
            <a:endParaRPr lang="hr-HR" dirty="0" smtClean="0"/>
          </a:p>
          <a:p>
            <a:r>
              <a:rPr lang="hr-HR" b="1" dirty="0" smtClean="0"/>
              <a:t>Procesor</a:t>
            </a:r>
            <a:r>
              <a:rPr lang="hr-HR" dirty="0" smtClean="0"/>
              <a:t> </a:t>
            </a:r>
            <a:r>
              <a:rPr lang="hr-HR" dirty="0" smtClean="0"/>
              <a:t>je središnja jedinica za obradu podatak, a na matična ploča povezuje procesor s ostalim komponentama računala. </a:t>
            </a:r>
            <a:endParaRPr lang="hr-HR" dirty="0" smtClean="0"/>
          </a:p>
          <a:p>
            <a:r>
              <a:rPr lang="hr-HR" b="1" dirty="0" smtClean="0"/>
              <a:t>Operacijski</a:t>
            </a:r>
            <a:r>
              <a:rPr lang="hr-HR" dirty="0" smtClean="0"/>
              <a:t> </a:t>
            </a:r>
            <a:r>
              <a:rPr lang="hr-HR" b="1" dirty="0" smtClean="0"/>
              <a:t>sustav</a:t>
            </a:r>
            <a:r>
              <a:rPr lang="hr-HR" dirty="0" smtClean="0"/>
              <a:t> omogućuje pokretanje, kontrolu rada računala, instalaciju i rad svih primjenskih programa. </a:t>
            </a:r>
            <a:endParaRPr lang="hr-HR" dirty="0" smtClean="0"/>
          </a:p>
          <a:p>
            <a:r>
              <a:rPr lang="hr-HR" b="1" dirty="0" smtClean="0"/>
              <a:t>Primjenski</a:t>
            </a:r>
            <a:r>
              <a:rPr lang="hr-HR" dirty="0" smtClean="0"/>
              <a:t> </a:t>
            </a:r>
            <a:r>
              <a:rPr lang="hr-HR" b="1" dirty="0" smtClean="0"/>
              <a:t>programi</a:t>
            </a:r>
            <a:r>
              <a:rPr lang="hr-HR" dirty="0" smtClean="0"/>
              <a:t> su svi ostali programi posebne namjene instalirani u računalu. </a:t>
            </a:r>
            <a:endParaRPr lang="hr-HR" dirty="0" smtClean="0"/>
          </a:p>
          <a:p>
            <a:r>
              <a:rPr lang="hr-HR" b="1" dirty="0" smtClean="0"/>
              <a:t>Instalacija</a:t>
            </a:r>
            <a:r>
              <a:rPr lang="hr-HR" dirty="0" smtClean="0"/>
              <a:t> </a:t>
            </a:r>
            <a:r>
              <a:rPr lang="hr-HR" dirty="0" smtClean="0"/>
              <a:t>je propisani postupak postavljanja programa u računalo a </a:t>
            </a:r>
            <a:r>
              <a:rPr lang="hr-HR" b="1" dirty="0" smtClean="0"/>
              <a:t>deinstalacija</a:t>
            </a:r>
            <a:r>
              <a:rPr lang="hr-HR" dirty="0" smtClean="0"/>
              <a:t> brisanje. </a:t>
            </a:r>
            <a:endParaRPr lang="hr-HR" dirty="0" smtClean="0"/>
          </a:p>
          <a:p>
            <a:r>
              <a:rPr lang="hr-HR" dirty="0" smtClean="0"/>
              <a:t>Također </a:t>
            </a:r>
            <a:r>
              <a:rPr lang="hr-HR" dirty="0" smtClean="0"/>
              <a:t>smo upoznali što je radna površina, </a:t>
            </a:r>
            <a:r>
              <a:rPr lang="hr-HR" b="1" dirty="0" smtClean="0"/>
              <a:t>ikone</a:t>
            </a:r>
            <a:r>
              <a:rPr lang="hr-HR" dirty="0" smtClean="0"/>
              <a:t> koje se na njoj nalaze i mogućnost istovremenog otvaranja više programa u više prozora.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Zaključak – što sam </a:t>
            </a:r>
            <a:r>
              <a:rPr lang="hr-HR" dirty="0" smtClean="0"/>
              <a:t>naučio/</a:t>
            </a:r>
            <a:r>
              <a:rPr lang="hr-HR" dirty="0" err="1" smtClean="0"/>
              <a:t>la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Sklopovlje računala (</a:t>
            </a:r>
            <a:r>
              <a:rPr lang="hr-HR" b="1" i="1" dirty="0" err="1" smtClean="0"/>
              <a:t>Hardware</a:t>
            </a:r>
            <a:r>
              <a:rPr lang="hr-HR" b="1" dirty="0" smtClean="0"/>
              <a:t>) </a:t>
            </a:r>
            <a:r>
              <a:rPr lang="hr-HR" dirty="0" smtClean="0"/>
              <a:t>predstavljaju svi njegovi </a:t>
            </a:r>
            <a:r>
              <a:rPr lang="hr-HR" b="1" dirty="0" smtClean="0"/>
              <a:t>fizički dijelovi </a:t>
            </a:r>
            <a:r>
              <a:rPr lang="hr-HR" dirty="0" smtClean="0"/>
              <a:t>(uređaji). </a:t>
            </a:r>
            <a:endParaRPr lang="hr-HR" dirty="0" smtClean="0"/>
          </a:p>
          <a:p>
            <a:r>
              <a:rPr lang="hr-HR" dirty="0" smtClean="0"/>
              <a:t>Možemo </a:t>
            </a:r>
            <a:r>
              <a:rPr lang="hr-HR" dirty="0" smtClean="0"/>
              <a:t>reći da su to uređaji koje vidimo okom ili ih možemo dotaknuti rukom.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Sklopovlje računala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b="1" dirty="0" smtClean="0"/>
              <a:t>Ulaznim</a:t>
            </a:r>
            <a:r>
              <a:rPr lang="hr-HR" dirty="0" smtClean="0"/>
              <a:t> uređajima </a:t>
            </a:r>
            <a:r>
              <a:rPr lang="hr-HR" b="1" dirty="0" smtClean="0"/>
              <a:t>unosimo podatke</a:t>
            </a:r>
            <a:r>
              <a:rPr lang="hr-HR" dirty="0" smtClean="0"/>
              <a:t> u računalo i upravljamo radom računala (miš, tipkovnica, mikrofon, skener, web kamera i drugi).</a:t>
            </a:r>
          </a:p>
          <a:p>
            <a:pPr lvl="0"/>
            <a:r>
              <a:rPr lang="hr-HR" b="1" dirty="0" smtClean="0"/>
              <a:t>Izlazni</a:t>
            </a:r>
            <a:r>
              <a:rPr lang="hr-HR" dirty="0" smtClean="0"/>
              <a:t> uređaji </a:t>
            </a:r>
            <a:r>
              <a:rPr lang="hr-HR" b="1" dirty="0" smtClean="0"/>
              <a:t>prikazuju rezultate</a:t>
            </a:r>
            <a:r>
              <a:rPr lang="hr-HR" dirty="0" smtClean="0"/>
              <a:t> rada na računalu (monitor, pisač, zvučnik).</a:t>
            </a:r>
          </a:p>
          <a:p>
            <a:pPr lvl="0"/>
            <a:r>
              <a:rPr lang="hr-HR" b="1" dirty="0" smtClean="0"/>
              <a:t>Središnju (sistemsku) jedinicu</a:t>
            </a:r>
            <a:r>
              <a:rPr lang="hr-HR" dirty="0" smtClean="0"/>
              <a:t> za obradu podataka čini kućište u kojem su objedinjeni matična ploča, procesor, spremnici računala (središnji i pomoćni spremnici) i dodatne kartice (grafička, zvučna, mrežna) u jedinstvenu povezanu cjelinu</a:t>
            </a:r>
            <a:r>
              <a:rPr lang="hr-HR" dirty="0" smtClean="0"/>
              <a:t>.</a:t>
            </a:r>
          </a:p>
          <a:p>
            <a:r>
              <a:rPr lang="hr-HR" dirty="0" smtClean="0"/>
              <a:t>Postoje uređaji pomoću kojih se mogu istovremeno podatci unositi u računalo i prikazivati izlazni podaci (monitor osjetljiv na dodir, CD/DVD). Takvi uređaji zovu se </a:t>
            </a:r>
            <a:r>
              <a:rPr lang="hr-HR" b="1" dirty="0" smtClean="0"/>
              <a:t>ulazno/izlazni </a:t>
            </a:r>
            <a:r>
              <a:rPr lang="hr-HR" dirty="0" smtClean="0"/>
              <a:t>uređaji.</a:t>
            </a:r>
          </a:p>
          <a:p>
            <a:pPr lvl="0"/>
            <a:endParaRPr lang="hr-HR" dirty="0" smtClean="0"/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Vrsta jedinica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Matična</a:t>
            </a:r>
            <a:r>
              <a:rPr lang="hr-HR" dirty="0" smtClean="0"/>
              <a:t> (tiskana </a:t>
            </a:r>
            <a:r>
              <a:rPr lang="hr-HR" dirty="0" err="1" smtClean="0"/>
              <a:t>eng</a:t>
            </a:r>
            <a:r>
              <a:rPr lang="hr-HR" dirty="0" smtClean="0"/>
              <a:t>. </a:t>
            </a:r>
            <a:r>
              <a:rPr lang="hr-HR" i="1" dirty="0" err="1" smtClean="0"/>
              <a:t>Motherboard</a:t>
            </a:r>
            <a:r>
              <a:rPr lang="hr-HR" dirty="0" smtClean="0"/>
              <a:t>) ploča osnova je središnje jedinice računala. </a:t>
            </a:r>
            <a:endParaRPr lang="hr-HR" dirty="0" smtClean="0"/>
          </a:p>
          <a:p>
            <a:r>
              <a:rPr lang="hr-HR" dirty="0" smtClean="0"/>
              <a:t>Na </a:t>
            </a:r>
            <a:r>
              <a:rPr lang="hr-HR" dirty="0" smtClean="0"/>
              <a:t>nju se postavljaju ili priključuju svi ostali dijelovi računala (procesor, spremnici i dodatne kartice). </a:t>
            </a:r>
            <a:endParaRPr lang="hr-HR" dirty="0" smtClean="0"/>
          </a:p>
          <a:p>
            <a:r>
              <a:rPr lang="hr-HR" dirty="0" smtClean="0"/>
              <a:t>Uređaji </a:t>
            </a:r>
            <a:r>
              <a:rPr lang="hr-HR" dirty="0" smtClean="0"/>
              <a:t>koji nisu neposredno spojeni na matičnu ploču s njom se povezuju </a:t>
            </a:r>
            <a:r>
              <a:rPr lang="hr-HR" b="1" dirty="0" smtClean="0"/>
              <a:t>kablovima</a:t>
            </a:r>
            <a:r>
              <a:rPr lang="hr-HR" dirty="0" smtClean="0"/>
              <a:t>. </a:t>
            </a:r>
            <a:endParaRPr lang="hr-HR" dirty="0" smtClean="0"/>
          </a:p>
          <a:p>
            <a:r>
              <a:rPr lang="hr-HR" dirty="0" smtClean="0"/>
              <a:t>Matična </a:t>
            </a:r>
            <a:r>
              <a:rPr lang="hr-HR" dirty="0" smtClean="0"/>
              <a:t>ploča omogućuje prenošenje podataka i komunikaciju između priključenih uređaja.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Matična ploča 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Procesor </a:t>
            </a:r>
            <a:r>
              <a:rPr lang="hr-HR" dirty="0" smtClean="0"/>
              <a:t>CPU (</a:t>
            </a:r>
            <a:r>
              <a:rPr lang="hr-HR" i="1" dirty="0" smtClean="0"/>
              <a:t>Central </a:t>
            </a:r>
            <a:r>
              <a:rPr lang="hr-HR" i="1" dirty="0" err="1" smtClean="0"/>
              <a:t>Procesing</a:t>
            </a:r>
            <a:r>
              <a:rPr lang="hr-HR" i="1" dirty="0" smtClean="0"/>
              <a:t> </a:t>
            </a:r>
            <a:r>
              <a:rPr lang="hr-HR" i="1" dirty="0" err="1" smtClean="0"/>
              <a:t>Unit</a:t>
            </a:r>
            <a:r>
              <a:rPr lang="hr-HR" dirty="0" smtClean="0"/>
              <a:t>) je središnja jedinica za obradu podataka. </a:t>
            </a:r>
            <a:endParaRPr lang="hr-HR" dirty="0" smtClean="0"/>
          </a:p>
          <a:p>
            <a:r>
              <a:rPr lang="hr-HR" dirty="0" smtClean="0"/>
              <a:t>Obavlja </a:t>
            </a:r>
            <a:r>
              <a:rPr lang="hr-HR" dirty="0" smtClean="0"/>
              <a:t>računske i logičke zadatke, upravlja radom svih dijelova računala i usklađuje njihov rad. </a:t>
            </a:r>
            <a:endParaRPr lang="hr-HR" dirty="0" smtClean="0"/>
          </a:p>
          <a:p>
            <a:r>
              <a:rPr lang="hr-HR" dirty="0" smtClean="0"/>
              <a:t>Za </a:t>
            </a:r>
            <a:r>
              <a:rPr lang="hr-HR" dirty="0" smtClean="0"/>
              <a:t>rad računala bitna je brzina kojom procesor obrađuje podatke. </a:t>
            </a:r>
            <a:endParaRPr lang="hr-HR" dirty="0" smtClean="0"/>
          </a:p>
          <a:p>
            <a:r>
              <a:rPr lang="hr-HR" dirty="0" smtClean="0"/>
              <a:t>Brzinu </a:t>
            </a:r>
            <a:r>
              <a:rPr lang="hr-HR" dirty="0" smtClean="0"/>
              <a:t>mjerimo u </a:t>
            </a:r>
            <a:r>
              <a:rPr lang="hr-HR" dirty="0" err="1" smtClean="0"/>
              <a:t>GHz</a:t>
            </a:r>
            <a:r>
              <a:rPr lang="hr-HR" dirty="0" smtClean="0"/>
              <a:t> (</a:t>
            </a:r>
            <a:r>
              <a:rPr lang="hr-HR" dirty="0" err="1" smtClean="0"/>
              <a:t>Gigahertz</a:t>
            </a:r>
            <a:r>
              <a:rPr lang="hr-HR" dirty="0" smtClean="0"/>
              <a:t>).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Procesor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Programsku opremu (</a:t>
            </a:r>
            <a:r>
              <a:rPr lang="hr-HR" b="1" i="1" dirty="0" err="1" smtClean="0"/>
              <a:t>Software</a:t>
            </a:r>
            <a:r>
              <a:rPr lang="hr-HR" b="1" dirty="0" smtClean="0"/>
              <a:t>)</a:t>
            </a:r>
            <a:r>
              <a:rPr lang="hr-HR" dirty="0" smtClean="0"/>
              <a:t> čine svi programi koji se nalaze u računalu</a:t>
            </a:r>
            <a:r>
              <a:rPr lang="hr-HR" dirty="0" smtClean="0"/>
              <a:t>.</a:t>
            </a:r>
          </a:p>
          <a:p>
            <a:r>
              <a:rPr lang="hr-HR" dirty="0" smtClean="0"/>
              <a:t>Dijelimo ih na:</a:t>
            </a:r>
          </a:p>
          <a:p>
            <a:pPr lvl="1"/>
            <a:r>
              <a:rPr lang="hr-HR" b="1" dirty="0" smtClean="0"/>
              <a:t>operacijski </a:t>
            </a:r>
            <a:r>
              <a:rPr lang="hr-HR" dirty="0" smtClean="0"/>
              <a:t>sustav i</a:t>
            </a:r>
          </a:p>
          <a:p>
            <a:pPr lvl="1"/>
            <a:r>
              <a:rPr lang="hr-HR" b="1" dirty="0" smtClean="0"/>
              <a:t>primjenske</a:t>
            </a:r>
            <a:r>
              <a:rPr lang="hr-HR" dirty="0" smtClean="0"/>
              <a:t> programe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Operacijski sustav i primjenski programi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Operacijski sustav </a:t>
            </a:r>
            <a:r>
              <a:rPr lang="hr-HR" dirty="0" smtClean="0"/>
              <a:t>(</a:t>
            </a:r>
            <a:r>
              <a:rPr lang="hr-HR" b="1" i="1" dirty="0" err="1" smtClean="0"/>
              <a:t>Operating</a:t>
            </a:r>
            <a:r>
              <a:rPr lang="hr-HR" b="1" i="1" dirty="0" smtClean="0"/>
              <a:t> </a:t>
            </a:r>
            <a:r>
              <a:rPr lang="hr-HR" b="1" i="1" dirty="0" err="1" smtClean="0"/>
              <a:t>System</a:t>
            </a:r>
            <a:r>
              <a:rPr lang="hr-HR" i="1" dirty="0" smtClean="0"/>
              <a:t>, </a:t>
            </a:r>
            <a:r>
              <a:rPr lang="hr-HR" dirty="0" smtClean="0"/>
              <a:t>skraćeno </a:t>
            </a:r>
            <a:r>
              <a:rPr lang="hr-HR" b="1" i="1" dirty="0" smtClean="0"/>
              <a:t>OS</a:t>
            </a:r>
            <a:r>
              <a:rPr lang="hr-HR" dirty="0" smtClean="0"/>
              <a:t> ili </a:t>
            </a:r>
            <a:r>
              <a:rPr lang="hr-HR" b="1" i="1" dirty="0" smtClean="0"/>
              <a:t>O/S</a:t>
            </a:r>
            <a:r>
              <a:rPr lang="hr-HR" dirty="0" smtClean="0"/>
              <a:t>) je </a:t>
            </a:r>
            <a:r>
              <a:rPr lang="hr-HR" b="1" dirty="0" smtClean="0"/>
              <a:t>skup programa</a:t>
            </a:r>
            <a:r>
              <a:rPr lang="hr-HR" dirty="0" smtClean="0"/>
              <a:t> koji </a:t>
            </a:r>
            <a:r>
              <a:rPr lang="hr-HR" b="1" dirty="0" smtClean="0"/>
              <a:t>korisniku omogućuju uporabu računala</a:t>
            </a:r>
            <a:r>
              <a:rPr lang="hr-HR" dirty="0" smtClean="0"/>
              <a:t>. </a:t>
            </a:r>
            <a:endParaRPr lang="hr-HR" dirty="0" smtClean="0"/>
          </a:p>
          <a:p>
            <a:r>
              <a:rPr lang="hr-HR" dirty="0" smtClean="0"/>
              <a:t>Bez </a:t>
            </a:r>
            <a:r>
              <a:rPr lang="hr-HR" dirty="0" smtClean="0"/>
              <a:t>operacijskog sustava računalo je neupotrebljivo.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Operacijski sustav (</a:t>
            </a:r>
            <a:r>
              <a:rPr lang="hr-HR" i="1" dirty="0" err="1" smtClean="0"/>
              <a:t>Operating</a:t>
            </a:r>
            <a:r>
              <a:rPr lang="hr-HR" i="1" dirty="0" smtClean="0"/>
              <a:t> </a:t>
            </a:r>
            <a:r>
              <a:rPr lang="hr-HR" i="1" dirty="0" err="1" smtClean="0"/>
              <a:t>System</a:t>
            </a:r>
            <a:r>
              <a:rPr lang="hr-HR" dirty="0" smtClean="0"/>
              <a:t>)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Računalo kao univerzalni stroj namijenjeno je izvršenju velikog broja zadataka. Možemo: crtati, pisati, izrađivati prezentacije, koristiti internet, uređivati baze </a:t>
            </a:r>
            <a:r>
              <a:rPr lang="hr-HR" dirty="0" err="1" smtClean="0"/>
              <a:t>podataka..</a:t>
            </a:r>
            <a:r>
              <a:rPr lang="hr-HR" dirty="0" smtClean="0"/>
              <a:t>. </a:t>
            </a:r>
          </a:p>
          <a:p>
            <a:r>
              <a:rPr lang="hr-HR" dirty="0" smtClean="0"/>
              <a:t>Za </a:t>
            </a:r>
            <a:r>
              <a:rPr lang="hr-HR" dirty="0" smtClean="0"/>
              <a:t>svaki od tih zadataka postoje posebno namijenjeni programi. Zajednički ih zovemo </a:t>
            </a:r>
            <a:r>
              <a:rPr lang="hr-HR" b="1" dirty="0" smtClean="0"/>
              <a:t>primjenski</a:t>
            </a:r>
            <a:r>
              <a:rPr lang="hr-HR" dirty="0" smtClean="0"/>
              <a:t> programi. </a:t>
            </a:r>
          </a:p>
          <a:p>
            <a:r>
              <a:rPr lang="hr-HR" dirty="0" smtClean="0"/>
              <a:t>Oni </a:t>
            </a:r>
            <a:r>
              <a:rPr lang="hr-HR" b="1" dirty="0" smtClean="0"/>
              <a:t>ne mogu raditi samostalno</a:t>
            </a:r>
            <a:r>
              <a:rPr lang="hr-HR" dirty="0" smtClean="0"/>
              <a:t> bez operacijskog sustava.</a:t>
            </a:r>
          </a:p>
          <a:p>
            <a:r>
              <a:rPr lang="hr-HR" dirty="0" smtClean="0"/>
              <a:t>To su </a:t>
            </a:r>
            <a:r>
              <a:rPr lang="hr-HR" i="1" dirty="0" smtClean="0"/>
              <a:t>Word</a:t>
            </a:r>
            <a:r>
              <a:rPr lang="hr-HR" dirty="0" smtClean="0"/>
              <a:t>, </a:t>
            </a:r>
            <a:r>
              <a:rPr lang="hr-HR" i="1" dirty="0" smtClean="0"/>
              <a:t>Excel</a:t>
            </a:r>
            <a:r>
              <a:rPr lang="hr-HR" dirty="0" smtClean="0"/>
              <a:t>, </a:t>
            </a:r>
            <a:r>
              <a:rPr lang="hr-HR" i="1" dirty="0" smtClean="0"/>
              <a:t>PowerPoint</a:t>
            </a:r>
            <a:r>
              <a:rPr lang="hr-HR" dirty="0" smtClean="0"/>
              <a:t>, </a:t>
            </a:r>
            <a:r>
              <a:rPr lang="hr-HR" i="1" dirty="0" smtClean="0"/>
              <a:t>Access</a:t>
            </a:r>
            <a:r>
              <a:rPr lang="hr-HR" dirty="0" smtClean="0"/>
              <a:t> itd.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Primjenski programi (aplikacije</a:t>
            </a:r>
            <a:r>
              <a:rPr lang="hr-HR" dirty="0" smtClean="0"/>
              <a:t>)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</TotalTime>
  <Words>1109</Words>
  <Application>Microsoft Office PowerPoint</Application>
  <PresentationFormat>Prikaz na zaslonu (4:3)</PresentationFormat>
  <Paragraphs>85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1" baseType="lpstr">
      <vt:lpstr>Gomilanje</vt:lpstr>
      <vt:lpstr> Nastavna jedinica: 2.2. Kako pokrećemo programe </vt:lpstr>
      <vt:lpstr>Usporedimo čovjeka i računalo </vt:lpstr>
      <vt:lpstr>Sklopovlje računala</vt:lpstr>
      <vt:lpstr>Vrsta jedinica</vt:lpstr>
      <vt:lpstr>Matična ploča </vt:lpstr>
      <vt:lpstr>Procesor</vt:lpstr>
      <vt:lpstr>Operacijski sustav i primjenski programi</vt:lpstr>
      <vt:lpstr>Operacijski sustav (Operating System)</vt:lpstr>
      <vt:lpstr>Primjenski programi (aplikacije)</vt:lpstr>
      <vt:lpstr>Kako pravilno instalirati (ugraditi) i izbrisati program?</vt:lpstr>
      <vt:lpstr>Višezadačnost</vt:lpstr>
      <vt:lpstr>Razine rada računala</vt:lpstr>
      <vt:lpstr>Kako pokrenuti računalo?</vt:lpstr>
      <vt:lpstr>Radna površina (Desktop)</vt:lpstr>
      <vt:lpstr>Traka zadataka (Taskbar)</vt:lpstr>
      <vt:lpstr>Vrste ikona</vt:lpstr>
      <vt:lpstr>Rad s prozorima</vt:lpstr>
      <vt:lpstr>Više otvorenih prozora</vt:lpstr>
      <vt:lpstr>Pojmovi</vt:lpstr>
      <vt:lpstr>Zaključak – što sam naučio/la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49</cp:revision>
  <dcterms:created xsi:type="dcterms:W3CDTF">2010-07-29T06:54:58Z</dcterms:created>
  <dcterms:modified xsi:type="dcterms:W3CDTF">2010-08-01T01:22:25Z</dcterms:modified>
</cp:coreProperties>
</file>