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660"/>
  </p:normalViewPr>
  <p:slideViewPr>
    <p:cSldViewPr>
      <p:cViewPr varScale="1">
        <p:scale>
          <a:sx n="56" d="100"/>
          <a:sy n="56" d="100"/>
        </p:scale>
        <p:origin x="-96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31.7.2010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2.1. Spremnici računala 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</a:t>
            </a:r>
            <a:r>
              <a:rPr lang="hr-HR" sz="2800" b="1" dirty="0" smtClean="0"/>
              <a:t>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 2. Strojna i programska oprema </a:t>
            </a:r>
            <a:endParaRPr lang="hr-HR" sz="2800" dirty="0" smtClean="0"/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hr-HR" dirty="0" smtClean="0"/>
              <a:t> 2.1. Spremnici računala 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portal 5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Upoznali smo vrste </a:t>
            </a:r>
            <a:r>
              <a:rPr lang="hr-HR" b="1" dirty="0" smtClean="0"/>
              <a:t>spremnika</a:t>
            </a:r>
            <a:r>
              <a:rPr lang="hr-HR" dirty="0" smtClean="0"/>
              <a:t> i načine </a:t>
            </a:r>
            <a:r>
              <a:rPr lang="hr-HR" b="1" dirty="0" smtClean="0"/>
              <a:t>spremanja</a:t>
            </a:r>
            <a:r>
              <a:rPr lang="hr-HR" dirty="0" smtClean="0"/>
              <a:t> podataka. </a:t>
            </a:r>
            <a:endParaRPr lang="hr-HR" dirty="0" smtClean="0"/>
          </a:p>
          <a:p>
            <a:r>
              <a:rPr lang="hr-HR" b="1" dirty="0" smtClean="0"/>
              <a:t>Središnji</a:t>
            </a:r>
            <a:r>
              <a:rPr lang="hr-HR" dirty="0" smtClean="0"/>
              <a:t> </a:t>
            </a:r>
            <a:r>
              <a:rPr lang="hr-HR" b="1" dirty="0" smtClean="0"/>
              <a:t>spremnik</a:t>
            </a:r>
            <a:r>
              <a:rPr lang="hr-HR" dirty="0" smtClean="0"/>
              <a:t> je sastavni dio svakog računala. Sastoji se od 2 dijela: </a:t>
            </a:r>
            <a:r>
              <a:rPr lang="hr-HR" b="1" dirty="0" smtClean="0"/>
              <a:t>ROM</a:t>
            </a:r>
            <a:r>
              <a:rPr lang="hr-HR" dirty="0" smtClean="0"/>
              <a:t> trajno pamti podatke, a </a:t>
            </a:r>
            <a:r>
              <a:rPr lang="hr-HR" b="1" dirty="0" smtClean="0"/>
              <a:t>RAM</a:t>
            </a:r>
            <a:r>
              <a:rPr lang="hr-HR" dirty="0" smtClean="0"/>
              <a:t> privremeno. </a:t>
            </a:r>
            <a:endParaRPr lang="hr-HR" dirty="0" smtClean="0"/>
          </a:p>
          <a:p>
            <a:r>
              <a:rPr lang="hr-HR" b="1" dirty="0" smtClean="0"/>
              <a:t>Pomoćne</a:t>
            </a:r>
            <a:r>
              <a:rPr lang="hr-HR" dirty="0" smtClean="0"/>
              <a:t> </a:t>
            </a:r>
            <a:r>
              <a:rPr lang="hr-HR" b="1" dirty="0" smtClean="0"/>
              <a:t>spremnike</a:t>
            </a:r>
            <a:r>
              <a:rPr lang="hr-HR" dirty="0" smtClean="0"/>
              <a:t> možemo prenositi od jednog računala do drugoga. </a:t>
            </a:r>
            <a:endParaRPr lang="hr-HR" dirty="0" smtClean="0"/>
          </a:p>
          <a:p>
            <a:r>
              <a:rPr lang="hr-HR" b="1" dirty="0" smtClean="0"/>
              <a:t>Tvrdi</a:t>
            </a:r>
            <a:r>
              <a:rPr lang="hr-HR" dirty="0" smtClean="0"/>
              <a:t> </a:t>
            </a:r>
            <a:r>
              <a:rPr lang="hr-HR" b="1" dirty="0" smtClean="0"/>
              <a:t>disk</a:t>
            </a:r>
            <a:r>
              <a:rPr lang="hr-HR" dirty="0" smtClean="0"/>
              <a:t> je osnovni pomoćni spremnik računala. </a:t>
            </a:r>
            <a:endParaRPr lang="hr-HR" smtClean="0"/>
          </a:p>
          <a:p>
            <a:r>
              <a:rPr lang="hr-HR" smtClean="0"/>
              <a:t>U </a:t>
            </a:r>
            <a:r>
              <a:rPr lang="hr-HR" dirty="0" smtClean="0"/>
              <a:t>neke spremnike možemo više puta upisivati i brisati podatke a u neke samo jednom.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 – što sam naučio/</a:t>
            </a:r>
            <a:r>
              <a:rPr lang="hr-HR" dirty="0" err="1" smtClean="0"/>
              <a:t>la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Računalo sprema podatke u </a:t>
            </a:r>
            <a:r>
              <a:rPr lang="hr-HR" b="1" dirty="0" smtClean="0"/>
              <a:t>spremnicima (memoriji – </a:t>
            </a:r>
            <a:r>
              <a:rPr lang="hr-HR" b="1" i="1" dirty="0" err="1" smtClean="0"/>
              <a:t>eng</a:t>
            </a:r>
            <a:r>
              <a:rPr lang="hr-HR" b="1" i="1" dirty="0" smtClean="0"/>
              <a:t>. </a:t>
            </a:r>
            <a:r>
              <a:rPr lang="hr-HR" b="1" i="1" dirty="0" err="1" smtClean="0"/>
              <a:t>memory</a:t>
            </a:r>
            <a:r>
              <a:rPr lang="hr-HR" b="1" dirty="0" smtClean="0"/>
              <a:t>) </a:t>
            </a:r>
            <a:r>
              <a:rPr lang="hr-HR" dirty="0" smtClean="0"/>
              <a:t>računala.</a:t>
            </a:r>
          </a:p>
          <a:p>
            <a:r>
              <a:rPr lang="hr-HR" dirty="0" smtClean="0"/>
              <a:t>Upoznajmo </a:t>
            </a:r>
            <a:r>
              <a:rPr lang="hr-HR" b="1" dirty="0" smtClean="0"/>
              <a:t>središnji</a:t>
            </a:r>
            <a:r>
              <a:rPr lang="hr-HR" dirty="0" smtClean="0"/>
              <a:t> spremnik i </a:t>
            </a:r>
            <a:r>
              <a:rPr lang="hr-HR" b="1" dirty="0" smtClean="0"/>
              <a:t>pomoćne</a:t>
            </a:r>
            <a:r>
              <a:rPr lang="hr-HR" dirty="0" smtClean="0"/>
              <a:t> spremnike.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Koje spremnike (memoriju) ima računalo?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186766" cy="1233292"/>
          </a:xfrm>
        </p:spPr>
        <p:txBody>
          <a:bodyPr>
            <a:normAutofit/>
          </a:bodyPr>
          <a:lstStyle/>
          <a:p>
            <a:r>
              <a:rPr lang="hr-HR" dirty="0" smtClean="0"/>
              <a:t>Sastavni dio svakog suvremenog računala je </a:t>
            </a:r>
            <a:r>
              <a:rPr lang="hr-HR" b="1" dirty="0" smtClean="0"/>
              <a:t>središnji spremnik </a:t>
            </a:r>
            <a:r>
              <a:rPr lang="hr-HR" dirty="0" smtClean="0"/>
              <a:t>podijeljen na dva </a:t>
            </a:r>
            <a:r>
              <a:rPr lang="hr-HR" dirty="0" smtClean="0"/>
              <a:t>dijela: </a:t>
            </a:r>
            <a:r>
              <a:rPr lang="hr-HR" b="1" i="1" dirty="0" smtClean="0"/>
              <a:t>ROM i RAM</a:t>
            </a:r>
            <a:r>
              <a:rPr lang="hr-HR" dirty="0" smtClean="0"/>
              <a:t>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Središnji spremnik računala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1657" y="3071810"/>
            <a:ext cx="520068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Pomoćni spremnici su vrsta spremnika na kojima pohranjujemo podatke i programe za naknadno korištenje. </a:t>
            </a:r>
            <a:endParaRPr lang="hr-HR" dirty="0" smtClean="0"/>
          </a:p>
          <a:p>
            <a:r>
              <a:rPr lang="hr-HR" dirty="0" smtClean="0"/>
              <a:t>U </a:t>
            </a:r>
            <a:r>
              <a:rPr lang="hr-HR" dirty="0" smtClean="0"/>
              <a:t>ovim spremnicima podatci i programi pohranjeni su (spremljeni) i kad je računalo isključeno.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Pomoćni spremnici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Osnovni </a:t>
            </a:r>
            <a:r>
              <a:rPr lang="hr-HR" dirty="0" smtClean="0"/>
              <a:t>pomoćni spremnik računala je magnetski „tvrdi</a:t>
            </a:r>
            <a:r>
              <a:rPr lang="hr-HR" b="1" dirty="0" smtClean="0"/>
              <a:t>“ </a:t>
            </a:r>
            <a:r>
              <a:rPr lang="hr-HR" dirty="0" smtClean="0"/>
              <a:t>(</a:t>
            </a:r>
            <a:r>
              <a:rPr lang="hr-HR" i="1" dirty="0" err="1" smtClean="0"/>
              <a:t>hard</a:t>
            </a:r>
            <a:r>
              <a:rPr lang="hr-HR" i="1" dirty="0" smtClean="0"/>
              <a:t> </a:t>
            </a:r>
            <a:r>
              <a:rPr lang="hr-HR" i="1" dirty="0" err="1" smtClean="0"/>
              <a:t>disc</a:t>
            </a:r>
            <a:r>
              <a:rPr lang="hr-HR" dirty="0" smtClean="0"/>
              <a:t>) </a:t>
            </a:r>
            <a:r>
              <a:rPr lang="hr-HR" dirty="0" smtClean="0"/>
              <a:t>disk. </a:t>
            </a:r>
          </a:p>
          <a:p>
            <a:r>
              <a:rPr lang="hr-HR" dirty="0" smtClean="0"/>
              <a:t>To </a:t>
            </a:r>
            <a:r>
              <a:rPr lang="hr-HR" dirty="0" smtClean="0"/>
              <a:t>je spremnik velikog kapaciteta smješten u kućištu računala (nije prenosiv).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Tvrdi disk (</a:t>
            </a:r>
            <a:r>
              <a:rPr lang="hr-HR" i="1" dirty="0" err="1" smtClean="0"/>
              <a:t>Hard</a:t>
            </a:r>
            <a:r>
              <a:rPr lang="hr-HR" i="1" dirty="0" smtClean="0"/>
              <a:t> </a:t>
            </a:r>
            <a:r>
              <a:rPr lang="hr-HR" i="1" dirty="0" err="1" smtClean="0"/>
              <a:t>disc</a:t>
            </a:r>
            <a:r>
              <a:rPr lang="hr-HR" dirty="0" smtClean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Dugi niz godina disketa </a:t>
            </a:r>
            <a:r>
              <a:rPr lang="hr-HR" dirty="0" smtClean="0"/>
              <a:t>je </a:t>
            </a:r>
            <a:r>
              <a:rPr lang="hr-HR" dirty="0" smtClean="0"/>
              <a:t>bila jedini prenosivi medij kojem možemo brisati i mijenjati stare zapise i spremati nove. </a:t>
            </a:r>
            <a:endParaRPr lang="hr-HR" dirty="0" smtClean="0"/>
          </a:p>
          <a:p>
            <a:r>
              <a:rPr lang="hr-HR" dirty="0" smtClean="0"/>
              <a:t>Kapacitet </a:t>
            </a:r>
            <a:r>
              <a:rPr lang="hr-HR" dirty="0" smtClean="0"/>
              <a:t>diskete je 1,44 MB. </a:t>
            </a:r>
            <a:endParaRPr lang="hr-HR" dirty="0" smtClean="0"/>
          </a:p>
          <a:p>
            <a:r>
              <a:rPr lang="hr-HR" dirty="0" smtClean="0"/>
              <a:t>Danas </a:t>
            </a:r>
            <a:r>
              <a:rPr lang="hr-HR" dirty="0" smtClean="0"/>
              <a:t>se, većinom, računala isporučuju bez disketnog uređaja.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Meka disketa (</a:t>
            </a:r>
            <a:r>
              <a:rPr lang="hr-HR" i="1" dirty="0" err="1" smtClean="0"/>
              <a:t>Floppy</a:t>
            </a:r>
            <a:r>
              <a:rPr lang="hr-HR" i="1" dirty="0" smtClean="0"/>
              <a:t> disk</a:t>
            </a:r>
            <a:r>
              <a:rPr lang="hr-HR" dirty="0" smtClean="0"/>
              <a:t>) 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CD (</a:t>
            </a:r>
            <a:r>
              <a:rPr lang="hr-HR" i="1" dirty="0" err="1" smtClean="0"/>
              <a:t>Compact</a:t>
            </a:r>
            <a:r>
              <a:rPr lang="hr-HR" i="1" dirty="0" smtClean="0"/>
              <a:t> </a:t>
            </a:r>
            <a:r>
              <a:rPr lang="hr-HR" i="1" dirty="0" err="1" smtClean="0"/>
              <a:t>disc</a:t>
            </a:r>
            <a:r>
              <a:rPr lang="hr-HR" b="1" dirty="0" smtClean="0"/>
              <a:t>)</a:t>
            </a:r>
            <a:r>
              <a:rPr lang="hr-HR" dirty="0" smtClean="0"/>
              <a:t> kompaktni </a:t>
            </a:r>
            <a:r>
              <a:rPr lang="hr-HR" dirty="0" smtClean="0"/>
              <a:t>disk. Kapacitet </a:t>
            </a:r>
            <a:r>
              <a:rPr lang="hr-HR" dirty="0" smtClean="0"/>
              <a:t>mu je oko 800 MB.</a:t>
            </a:r>
          </a:p>
          <a:p>
            <a:r>
              <a:rPr lang="hr-HR" b="1" dirty="0" smtClean="0"/>
              <a:t>DVD (</a:t>
            </a:r>
            <a:r>
              <a:rPr lang="hr-HR" i="1" dirty="0" err="1" smtClean="0"/>
              <a:t>Digital</a:t>
            </a:r>
            <a:r>
              <a:rPr lang="hr-HR" i="1" dirty="0" smtClean="0"/>
              <a:t> </a:t>
            </a:r>
            <a:r>
              <a:rPr lang="hr-HR" i="1" dirty="0" err="1" smtClean="0"/>
              <a:t>Versatile</a:t>
            </a:r>
            <a:r>
              <a:rPr lang="hr-HR" i="1" dirty="0" smtClean="0"/>
              <a:t> </a:t>
            </a:r>
            <a:r>
              <a:rPr lang="hr-HR" i="1" dirty="0" err="1" smtClean="0"/>
              <a:t>Disc</a:t>
            </a:r>
            <a:r>
              <a:rPr lang="hr-HR" dirty="0" smtClean="0"/>
              <a:t> ili </a:t>
            </a:r>
            <a:r>
              <a:rPr lang="hr-HR" i="1" dirty="0" err="1" smtClean="0"/>
              <a:t>Digital</a:t>
            </a:r>
            <a:r>
              <a:rPr lang="hr-HR" i="1" dirty="0" smtClean="0"/>
              <a:t> Video </a:t>
            </a:r>
            <a:r>
              <a:rPr lang="hr-HR" i="1" dirty="0" err="1" smtClean="0"/>
              <a:t>Disc</a:t>
            </a:r>
            <a:r>
              <a:rPr lang="hr-HR" b="1" dirty="0" smtClean="0"/>
              <a:t>) </a:t>
            </a:r>
            <a:r>
              <a:rPr lang="hr-HR" dirty="0" smtClean="0"/>
              <a:t>digitalni višenamjenski disk. </a:t>
            </a:r>
            <a:r>
              <a:rPr lang="hr-HR" dirty="0" smtClean="0"/>
              <a:t>Kapaciteta </a:t>
            </a:r>
            <a:r>
              <a:rPr lang="hr-HR" dirty="0" smtClean="0"/>
              <a:t>4,5 GB.</a:t>
            </a:r>
          </a:p>
          <a:p>
            <a:r>
              <a:rPr lang="hr-HR" b="1" dirty="0" smtClean="0"/>
              <a:t>HD DVD (</a:t>
            </a:r>
            <a:r>
              <a:rPr lang="hr-HR" i="1" dirty="0" err="1" smtClean="0"/>
              <a:t>High</a:t>
            </a:r>
            <a:r>
              <a:rPr lang="hr-HR" i="1" dirty="0" smtClean="0"/>
              <a:t> </a:t>
            </a:r>
            <a:r>
              <a:rPr lang="hr-HR" i="1" dirty="0" err="1" smtClean="0"/>
              <a:t>density</a:t>
            </a:r>
            <a:r>
              <a:rPr lang="hr-HR" i="1" dirty="0" smtClean="0"/>
              <a:t> </a:t>
            </a:r>
            <a:r>
              <a:rPr lang="hr-HR" i="1" dirty="0" err="1" smtClean="0"/>
              <a:t>digital</a:t>
            </a:r>
            <a:r>
              <a:rPr lang="hr-HR" i="1" dirty="0" smtClean="0"/>
              <a:t> </a:t>
            </a:r>
            <a:r>
              <a:rPr lang="hr-HR" i="1" dirty="0" err="1" smtClean="0"/>
              <a:t>versatile</a:t>
            </a:r>
            <a:r>
              <a:rPr lang="hr-HR" i="1" dirty="0" smtClean="0"/>
              <a:t> </a:t>
            </a:r>
            <a:r>
              <a:rPr lang="hr-HR" i="1" dirty="0" err="1" smtClean="0"/>
              <a:t>disc</a:t>
            </a:r>
            <a:r>
              <a:rPr lang="hr-HR" b="1" dirty="0" smtClean="0"/>
              <a:t>)</a:t>
            </a:r>
            <a:r>
              <a:rPr lang="hr-HR" dirty="0" smtClean="0"/>
              <a:t> višenamjenski disk visoke </a:t>
            </a:r>
            <a:r>
              <a:rPr lang="hr-HR" dirty="0" smtClean="0"/>
              <a:t>gustoće (</a:t>
            </a:r>
            <a:r>
              <a:rPr lang="hr-HR" i="1" dirty="0" smtClean="0"/>
              <a:t>Toshiba</a:t>
            </a:r>
            <a:r>
              <a:rPr lang="hr-HR" dirty="0" smtClean="0"/>
              <a:t>). </a:t>
            </a:r>
            <a:r>
              <a:rPr lang="hr-HR" dirty="0" smtClean="0"/>
              <a:t>Kapaciteta je 15 – 30 GB</a:t>
            </a:r>
            <a:r>
              <a:rPr lang="hr-HR" dirty="0" smtClean="0"/>
              <a:t>.</a:t>
            </a:r>
          </a:p>
          <a:p>
            <a:r>
              <a:rPr lang="hr-HR" b="1" i="1" dirty="0" err="1" smtClean="0"/>
              <a:t>BlueRay</a:t>
            </a:r>
            <a:r>
              <a:rPr lang="hr-HR" b="1" dirty="0" smtClean="0"/>
              <a:t> </a:t>
            </a:r>
            <a:r>
              <a:rPr lang="hr-HR" dirty="0" smtClean="0"/>
              <a:t>Uređaj i medij sličan HD-DVD-u. </a:t>
            </a:r>
            <a:r>
              <a:rPr lang="hr-HR" dirty="0" smtClean="0"/>
              <a:t>Kapaciteta do </a:t>
            </a:r>
            <a:r>
              <a:rPr lang="hr-HR" dirty="0" smtClean="0"/>
              <a:t>50 </a:t>
            </a:r>
            <a:r>
              <a:rPr lang="hr-HR" dirty="0" smtClean="0"/>
              <a:t>GB (</a:t>
            </a:r>
            <a:r>
              <a:rPr lang="hr-HR" i="1" dirty="0" smtClean="0"/>
              <a:t>Sony</a:t>
            </a:r>
            <a:r>
              <a:rPr lang="hr-HR" dirty="0" smtClean="0"/>
              <a:t>).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Prenosivi optički spremnici (</a:t>
            </a:r>
            <a:r>
              <a:rPr lang="hr-HR" i="1" dirty="0" smtClean="0"/>
              <a:t>CD, DVD, HD-DVD, </a:t>
            </a:r>
            <a:r>
              <a:rPr lang="hr-HR" i="1" dirty="0" err="1" smtClean="0"/>
              <a:t>BlueRay</a:t>
            </a:r>
            <a:r>
              <a:rPr lang="hr-HR" dirty="0" smtClean="0"/>
              <a:t>)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USB (</a:t>
            </a:r>
            <a:r>
              <a:rPr lang="hr-HR" i="1" dirty="0" err="1" smtClean="0"/>
              <a:t>Memory</a:t>
            </a:r>
            <a:r>
              <a:rPr lang="hr-HR" i="1" dirty="0" smtClean="0"/>
              <a:t> </a:t>
            </a:r>
            <a:r>
              <a:rPr lang="hr-HR" i="1" dirty="0" err="1" smtClean="0"/>
              <a:t>stick</a:t>
            </a:r>
            <a:r>
              <a:rPr lang="hr-HR" dirty="0" smtClean="0"/>
              <a:t>) </a:t>
            </a:r>
            <a:r>
              <a:rPr lang="hr-HR" dirty="0" smtClean="0"/>
              <a:t>ili </a:t>
            </a:r>
            <a:r>
              <a:rPr lang="hr-HR" dirty="0" smtClean="0"/>
              <a:t>memorijski štapići novija su vrsta pomoćnih spremnika (nastalih na temelju ROM spremnika) koji su našli svoju primjenu u raznim uređajima. </a:t>
            </a:r>
            <a:endParaRPr lang="hr-HR" dirty="0" smtClean="0"/>
          </a:p>
          <a:p>
            <a:r>
              <a:rPr lang="hr-HR" dirty="0" smtClean="0"/>
              <a:t>Kapacitet </a:t>
            </a:r>
            <a:r>
              <a:rPr lang="hr-HR" dirty="0" smtClean="0"/>
              <a:t>ovih spremnika je nekoliko GB.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USB 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b="1" dirty="0" smtClean="0"/>
              <a:t>Središnji spremnik računala</a:t>
            </a:r>
            <a:r>
              <a:rPr lang="hr-HR" dirty="0" smtClean="0"/>
              <a:t> – sastavni dio središnje jedinice računala namijenjen spremanju podataka.</a:t>
            </a:r>
          </a:p>
          <a:p>
            <a:r>
              <a:rPr lang="hr-HR" b="1" dirty="0" smtClean="0"/>
              <a:t>ROM </a:t>
            </a:r>
            <a:r>
              <a:rPr lang="hr-HR" dirty="0" smtClean="0"/>
              <a:t>- dio središnjeg spremnika u kojem su trajno spremljeni programi bez kojih ne bismo mogli pokrenuti računalo.</a:t>
            </a:r>
          </a:p>
          <a:p>
            <a:r>
              <a:rPr lang="hr-HR" b="1" dirty="0" smtClean="0"/>
              <a:t>RAM </a:t>
            </a:r>
            <a:r>
              <a:rPr lang="hr-HR" dirty="0" smtClean="0"/>
              <a:t>- dio središnjeg spremnika koji privremeno pamti podatke koje računalo trenutno obrađuje. Vrlo je brz i ima velik kapacitet.</a:t>
            </a:r>
          </a:p>
          <a:p>
            <a:r>
              <a:rPr lang="hr-HR" b="1" dirty="0" smtClean="0"/>
              <a:t>Pomoćni spremnici </a:t>
            </a:r>
            <a:r>
              <a:rPr lang="hr-HR" dirty="0" smtClean="0"/>
              <a:t>-</a:t>
            </a:r>
            <a:r>
              <a:rPr lang="hr-HR" b="1" dirty="0" smtClean="0"/>
              <a:t> </a:t>
            </a:r>
            <a:r>
              <a:rPr lang="hr-HR" dirty="0" smtClean="0"/>
              <a:t>uređaji ili mediji za pohranjivanje podataka. Služe pohrani podataka dok je računalo isključeno.</a:t>
            </a:r>
          </a:p>
          <a:p>
            <a:r>
              <a:rPr lang="hr-HR" b="1" dirty="0" smtClean="0"/>
              <a:t>Trajni spremnici</a:t>
            </a:r>
            <a:r>
              <a:rPr lang="hr-HR" dirty="0" smtClean="0"/>
              <a:t> - trajno pamte podatke neovisno je li računalo uključeno ili nije.</a:t>
            </a:r>
          </a:p>
          <a:p>
            <a:r>
              <a:rPr lang="hr-HR" b="1" dirty="0" smtClean="0"/>
              <a:t>Privremeni spremnici </a:t>
            </a:r>
            <a:r>
              <a:rPr lang="hr-HR" dirty="0" smtClean="0"/>
              <a:t>- omogućuju privremenu pohranu podataka koje možemo dodavati brisati i mijenjati</a:t>
            </a:r>
            <a:r>
              <a:rPr lang="hr-HR" dirty="0" smtClean="0"/>
              <a:t>.</a:t>
            </a: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673</TotalTime>
  <Words>457</Words>
  <Application>Microsoft Office PowerPoint</Application>
  <PresentationFormat>Prikaz na zaslonu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Gomilanje</vt:lpstr>
      <vt:lpstr> Nastavna jedinica:  2.1. Spremnici računala </vt:lpstr>
      <vt:lpstr>Koje spremnike (memoriju) ima računalo?</vt:lpstr>
      <vt:lpstr>Središnji spremnik računala</vt:lpstr>
      <vt:lpstr>Pomoćni spremnici</vt:lpstr>
      <vt:lpstr>Tvrdi disk (Hard disc)</vt:lpstr>
      <vt:lpstr>Meka disketa (Floppy disk) </vt:lpstr>
      <vt:lpstr>Prenosivi optički spremnici (CD, DVD, HD-DVD, BlueRay)</vt:lpstr>
      <vt:lpstr>USB </vt:lpstr>
      <vt:lpstr>Pojmovi</vt:lpstr>
      <vt:lpstr>Zaključak – što sam naučio/la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36</cp:revision>
  <dcterms:created xsi:type="dcterms:W3CDTF">2010-07-29T06:54:58Z</dcterms:created>
  <dcterms:modified xsi:type="dcterms:W3CDTF">2010-08-01T00:56:31Z</dcterms:modified>
</cp:coreProperties>
</file>