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0" r:id="rId1"/>
  </p:sldMasterIdLst>
  <p:sldIdLst>
    <p:sldId id="260" r:id="rId2"/>
    <p:sldId id="257" r:id="rId3"/>
    <p:sldId id="261"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660"/>
  </p:normalViewPr>
  <p:slideViewPr>
    <p:cSldViewPr>
      <p:cViewPr varScale="1">
        <p:scale>
          <a:sx n="65" d="100"/>
          <a:sy n="65" d="100"/>
        </p:scale>
        <p:origin x="1736"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10" name="Pravokutni trokut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Naslov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hr-HR" smtClean="0"/>
              <a:t>Kliknite da biste uredili stil naslova matrice</a:t>
            </a:r>
            <a:endParaRPr kumimoji="0" lang="en-US"/>
          </a:p>
        </p:txBody>
      </p:sp>
      <p:sp>
        <p:nvSpPr>
          <p:cNvPr id="17" name="Podnaslov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r-HR" smtClean="0"/>
              <a:t>Kliknite da biste uredili stil podnaslova matrice</a:t>
            </a:r>
            <a:endParaRPr kumimoji="0" lang="en-US"/>
          </a:p>
        </p:txBody>
      </p:sp>
      <p:grpSp>
        <p:nvGrpSpPr>
          <p:cNvPr id="2" name="Grupa 1"/>
          <p:cNvGrpSpPr/>
          <p:nvPr/>
        </p:nvGrpSpPr>
        <p:grpSpPr>
          <a:xfrm>
            <a:off x="-3765" y="4953000"/>
            <a:ext cx="9147765" cy="1912088"/>
            <a:chOff x="-3765" y="4832896"/>
            <a:chExt cx="9147765" cy="2032192"/>
          </a:xfrm>
        </p:grpSpPr>
        <p:sp>
          <p:nvSpPr>
            <p:cNvPr id="7" name="Prostoručno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Prostoručno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ostoručno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Ravni poveznik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Rezervirano mjesto datuma 29"/>
          <p:cNvSpPr>
            <a:spLocks noGrp="1"/>
          </p:cNvSpPr>
          <p:nvPr>
            <p:ph type="dt" sz="half" idx="10"/>
          </p:nvPr>
        </p:nvSpPr>
        <p:spPr/>
        <p:txBody>
          <a:bodyPr/>
          <a:lstStyle>
            <a:lvl1pPr>
              <a:defRPr>
                <a:solidFill>
                  <a:srgbClr val="FFFFFF"/>
                </a:solidFill>
              </a:defRPr>
            </a:lvl1pPr>
            <a:extLst/>
          </a:lstStyle>
          <a:p>
            <a:fld id="{D586DA6D-9963-4813-BA26-75F20456322D}" type="datetimeFigureOut">
              <a:rPr lang="sr-Latn-CS" smtClean="0"/>
              <a:pPr/>
              <a:t>1.10.2017.</a:t>
            </a:fld>
            <a:endParaRPr lang="hr-HR"/>
          </a:p>
        </p:txBody>
      </p:sp>
      <p:sp>
        <p:nvSpPr>
          <p:cNvPr id="19" name="Rezervirano mjesto podnožja 18"/>
          <p:cNvSpPr>
            <a:spLocks noGrp="1"/>
          </p:cNvSpPr>
          <p:nvPr>
            <p:ph type="ftr" sz="quarter" idx="11"/>
          </p:nvPr>
        </p:nvSpPr>
        <p:spPr/>
        <p:txBody>
          <a:bodyPr/>
          <a:lstStyle>
            <a:lvl1pPr>
              <a:defRPr>
                <a:solidFill>
                  <a:schemeClr val="accent1">
                    <a:tint val="20000"/>
                  </a:schemeClr>
                </a:solidFill>
              </a:defRPr>
            </a:lvl1pPr>
            <a:extLst/>
          </a:lstStyle>
          <a:p>
            <a:endParaRPr lang="hr-HR"/>
          </a:p>
        </p:txBody>
      </p:sp>
      <p:sp>
        <p:nvSpPr>
          <p:cNvPr id="27" name="Rezervirano mjesto broja slajda 26"/>
          <p:cNvSpPr>
            <a:spLocks noGrp="1"/>
          </p:cNvSpPr>
          <p:nvPr>
            <p:ph type="sldNum" sz="quarter" idx="12"/>
          </p:nvPr>
        </p:nvSpPr>
        <p:spPr/>
        <p:txBody>
          <a:bodyPr/>
          <a:lstStyle>
            <a:lvl1pPr>
              <a:defRPr>
                <a:solidFill>
                  <a:srgbClr val="FFFFFF"/>
                </a:solidFill>
              </a:defRPr>
            </a:lvl1pPr>
            <a:extLst/>
          </a:lstStyle>
          <a:p>
            <a:fld id="{E5C8C50F-FE57-455A-BFD7-9A30AF226602}"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hr-HR" smtClean="0"/>
              <a:t>Kliknite da biste uredili stil naslova matrice</a:t>
            </a:r>
            <a:endParaRPr kumimoji="0" lang="en-US"/>
          </a:p>
        </p:txBody>
      </p:sp>
      <p:sp>
        <p:nvSpPr>
          <p:cNvPr id="3" name="Rezervirano mjesto okomitog teksta 2"/>
          <p:cNvSpPr>
            <a:spLocks noGrp="1"/>
          </p:cNvSpPr>
          <p:nvPr>
            <p:ph type="body" orient="vert" idx="1"/>
          </p:nvPr>
        </p:nvSpPr>
        <p:spPr>
          <a:xfrm>
            <a:off x="457200" y="1481329"/>
            <a:ext cx="8229600" cy="4386071"/>
          </a:xfrm>
        </p:spPr>
        <p:txBody>
          <a:bodyPr vert="eaVer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p>
            <a:fld id="{D586DA6D-9963-4813-BA26-75F20456322D}" type="datetimeFigureOut">
              <a:rPr lang="sr-Latn-CS" smtClean="0"/>
              <a:pPr/>
              <a:t>1.10.2017.</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E5C8C50F-FE57-455A-BFD7-9A30AF226602}"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844013" y="274640"/>
            <a:ext cx="1777470" cy="5592761"/>
          </a:xfrm>
        </p:spPr>
        <p:txBody>
          <a:bodyPr vert="eaVert"/>
          <a:lstStyle/>
          <a:p>
            <a:r>
              <a:rPr kumimoji="0" lang="hr-HR" smtClean="0"/>
              <a:t>Kliknite da biste uredili stil naslova matrice</a:t>
            </a:r>
            <a:endParaRPr kumimoji="0" lang="en-US"/>
          </a:p>
        </p:txBody>
      </p:sp>
      <p:sp>
        <p:nvSpPr>
          <p:cNvPr id="3" name="Rezervirano mjesto okomitog teksta 2"/>
          <p:cNvSpPr>
            <a:spLocks noGrp="1"/>
          </p:cNvSpPr>
          <p:nvPr>
            <p:ph type="body" orient="vert" idx="1"/>
          </p:nvPr>
        </p:nvSpPr>
        <p:spPr>
          <a:xfrm>
            <a:off x="457200" y="274641"/>
            <a:ext cx="6324600" cy="5592760"/>
          </a:xfrm>
        </p:spPr>
        <p:txBody>
          <a:bodyPr vert="eaVer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p>
            <a:fld id="{D586DA6D-9963-4813-BA26-75F20456322D}" type="datetimeFigureOut">
              <a:rPr lang="sr-Latn-CS" smtClean="0"/>
              <a:pPr/>
              <a:t>1.10.2017.</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E5C8C50F-FE57-455A-BFD7-9A30AF226602}"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p>
            <a:fld id="{D586DA6D-9963-4813-BA26-75F20456322D}" type="datetimeFigureOut">
              <a:rPr lang="sr-Latn-CS" smtClean="0"/>
              <a:pPr/>
              <a:t>1.10.2017.</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E5C8C50F-FE57-455A-BFD7-9A30AF226602}" type="slidenum">
              <a:rPr lang="hr-HR" smtClean="0"/>
              <a:pPr/>
              <a:t>‹#›</a:t>
            </a:fld>
            <a:endParaRPr lang="hr-HR"/>
          </a:p>
        </p:txBody>
      </p:sp>
      <p:sp>
        <p:nvSpPr>
          <p:cNvPr id="7" name="Naslov 6"/>
          <p:cNvSpPr>
            <a:spLocks noGrp="1"/>
          </p:cNvSpPr>
          <p:nvPr>
            <p:ph type="title"/>
          </p:nvPr>
        </p:nvSpPr>
        <p:spPr/>
        <p:txBody>
          <a:bodyPr rtlCol="0"/>
          <a:lstStyle/>
          <a:p>
            <a:r>
              <a:rPr kumimoji="0" lang="hr-HR" smtClean="0"/>
              <a:t>Kliknite da biste uredili stil naslova matrice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hr-HR" smtClean="0"/>
              <a:t>Kliknite da biste uredili stil naslova matrice</a:t>
            </a:r>
            <a:endParaRPr kumimoji="0" lang="en-US"/>
          </a:p>
        </p:txBody>
      </p:sp>
      <p:sp>
        <p:nvSpPr>
          <p:cNvPr id="3" name="Rezervirano mjesto teksta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r-HR" smtClean="0"/>
              <a:t>Kliknite da biste uredili stilove teksta matrice</a:t>
            </a:r>
          </a:p>
        </p:txBody>
      </p:sp>
      <p:sp>
        <p:nvSpPr>
          <p:cNvPr id="4" name="Rezervirano mjesto datuma 3"/>
          <p:cNvSpPr>
            <a:spLocks noGrp="1"/>
          </p:cNvSpPr>
          <p:nvPr>
            <p:ph type="dt" sz="half" idx="10"/>
          </p:nvPr>
        </p:nvSpPr>
        <p:spPr/>
        <p:txBody>
          <a:bodyPr/>
          <a:lstStyle/>
          <a:p>
            <a:fld id="{D586DA6D-9963-4813-BA26-75F20456322D}" type="datetimeFigureOut">
              <a:rPr lang="sr-Latn-CS" smtClean="0"/>
              <a:pPr/>
              <a:t>1.10.2017.</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E5C8C50F-FE57-455A-BFD7-9A30AF226602}" type="slidenum">
              <a:rPr lang="hr-HR" smtClean="0"/>
              <a:pPr/>
              <a:t>‹#›</a:t>
            </a:fld>
            <a:endParaRPr lang="hr-HR"/>
          </a:p>
        </p:txBody>
      </p:sp>
      <p:sp>
        <p:nvSpPr>
          <p:cNvPr id="7" name="Š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Š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3" name="Rezervirano mjesto sadržaja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sadržaja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5" name="Rezervirano mjesto datuma 4"/>
          <p:cNvSpPr>
            <a:spLocks noGrp="1"/>
          </p:cNvSpPr>
          <p:nvPr>
            <p:ph type="dt" sz="half" idx="10"/>
          </p:nvPr>
        </p:nvSpPr>
        <p:spPr/>
        <p:txBody>
          <a:bodyPr/>
          <a:lstStyle/>
          <a:p>
            <a:fld id="{D586DA6D-9963-4813-BA26-75F20456322D}" type="datetimeFigureOut">
              <a:rPr lang="sr-Latn-CS" smtClean="0"/>
              <a:pPr/>
              <a:t>1.10.2017.</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E5C8C50F-FE57-455A-BFD7-9A30AF226602}" type="slidenum">
              <a:rPr lang="hr-HR" smtClean="0"/>
              <a:pPr/>
              <a:t>‹#›</a:t>
            </a:fld>
            <a:endParaRPr lang="hr-HR"/>
          </a:p>
        </p:txBody>
      </p:sp>
      <p:sp>
        <p:nvSpPr>
          <p:cNvPr id="8" name="Naslov 7"/>
          <p:cNvSpPr>
            <a:spLocks noGrp="1"/>
          </p:cNvSpPr>
          <p:nvPr>
            <p:ph type="title"/>
          </p:nvPr>
        </p:nvSpPr>
        <p:spPr/>
        <p:txBody>
          <a:bodyPr rtlCol="0"/>
          <a:lstStyle/>
          <a:p>
            <a:r>
              <a:rPr kumimoji="0" lang="hr-HR" smtClean="0"/>
              <a:t>Kliknite da biste uredili stil naslova matrice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8229600" cy="1143000"/>
          </a:xfrm>
        </p:spPr>
        <p:txBody>
          <a:bodyPr anchor="ctr"/>
          <a:lstStyle>
            <a:lvl1pPr>
              <a:defRPr/>
            </a:lvl1pPr>
            <a:extLst/>
          </a:lstStyle>
          <a:p>
            <a:r>
              <a:rPr kumimoji="0" lang="hr-HR" smtClean="0"/>
              <a:t>Kliknite da biste uredili stil naslova matrice</a:t>
            </a:r>
            <a:endParaRPr kumimoji="0" lang="en-US"/>
          </a:p>
        </p:txBody>
      </p:sp>
      <p:sp>
        <p:nvSpPr>
          <p:cNvPr id="3" name="Rezervirano mjesto teksta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r-HR" smtClean="0"/>
              <a:t>Kliknite da biste uredili stilove teksta matrice</a:t>
            </a:r>
          </a:p>
        </p:txBody>
      </p:sp>
      <p:sp>
        <p:nvSpPr>
          <p:cNvPr id="4" name="Rezervirano mjesto teksta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r-HR" smtClean="0"/>
              <a:t>Kliknite da biste uredili stilove teksta matrice</a:t>
            </a:r>
          </a:p>
        </p:txBody>
      </p:sp>
      <p:sp>
        <p:nvSpPr>
          <p:cNvPr id="5" name="Rezervirano mjesto sadržaja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6" name="Rezervirano mjesto sadržaja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7" name="Rezervirano mjesto datuma 6"/>
          <p:cNvSpPr>
            <a:spLocks noGrp="1"/>
          </p:cNvSpPr>
          <p:nvPr>
            <p:ph type="dt" sz="half" idx="10"/>
          </p:nvPr>
        </p:nvSpPr>
        <p:spPr/>
        <p:txBody>
          <a:bodyPr/>
          <a:lstStyle/>
          <a:p>
            <a:fld id="{D586DA6D-9963-4813-BA26-75F20456322D}" type="datetimeFigureOut">
              <a:rPr lang="sr-Latn-CS" smtClean="0"/>
              <a:pPr/>
              <a:t>1.10.2017.</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E5C8C50F-FE57-455A-BFD7-9A30AF226602}"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 name="Rezervirano mjesto datuma 2"/>
          <p:cNvSpPr>
            <a:spLocks noGrp="1"/>
          </p:cNvSpPr>
          <p:nvPr>
            <p:ph type="dt" sz="half" idx="10"/>
          </p:nvPr>
        </p:nvSpPr>
        <p:spPr/>
        <p:txBody>
          <a:bodyPr/>
          <a:lstStyle/>
          <a:p>
            <a:fld id="{D586DA6D-9963-4813-BA26-75F20456322D}" type="datetimeFigureOut">
              <a:rPr lang="sr-Latn-CS" smtClean="0"/>
              <a:pPr/>
              <a:t>1.10.2017.</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E5C8C50F-FE57-455A-BFD7-9A30AF226602}" type="slidenum">
              <a:rPr lang="hr-HR" smtClean="0"/>
              <a:pPr/>
              <a:t>‹#›</a:t>
            </a:fld>
            <a:endParaRPr lang="hr-HR"/>
          </a:p>
        </p:txBody>
      </p:sp>
      <p:sp>
        <p:nvSpPr>
          <p:cNvPr id="6" name="Naslov 5"/>
          <p:cNvSpPr>
            <a:spLocks noGrp="1"/>
          </p:cNvSpPr>
          <p:nvPr>
            <p:ph type="title"/>
          </p:nvPr>
        </p:nvSpPr>
        <p:spPr/>
        <p:txBody>
          <a:bodyPr rtlCol="0"/>
          <a:lstStyle/>
          <a:p>
            <a:r>
              <a:rPr kumimoji="0" lang="hr-HR" smtClean="0"/>
              <a:t>Kliknite da biste uredili stil naslova matrice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D586DA6D-9963-4813-BA26-75F20456322D}" type="datetimeFigureOut">
              <a:rPr lang="sr-Latn-CS" smtClean="0"/>
              <a:pPr/>
              <a:t>1.10.2017.</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E5C8C50F-FE57-455A-BFD7-9A30AF226602}"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hr-HR" smtClean="0"/>
              <a:t>Kliknite da biste uredili stil naslova matrice</a:t>
            </a:r>
            <a:endParaRPr kumimoji="0" lang="en-US"/>
          </a:p>
        </p:txBody>
      </p:sp>
      <p:sp>
        <p:nvSpPr>
          <p:cNvPr id="3" name="Rezervirano mjesto teksta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hr-HR" smtClean="0"/>
              <a:t>Kliknite da biste uredili stilove teksta matrice</a:t>
            </a:r>
          </a:p>
        </p:txBody>
      </p:sp>
      <p:sp>
        <p:nvSpPr>
          <p:cNvPr id="4" name="Rezervirano mjesto sadržaja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5" name="Rezervirano mjesto datuma 4"/>
          <p:cNvSpPr>
            <a:spLocks noGrp="1"/>
          </p:cNvSpPr>
          <p:nvPr>
            <p:ph type="dt" sz="half" idx="10"/>
          </p:nvPr>
        </p:nvSpPr>
        <p:spPr>
          <a:xfrm>
            <a:off x="6727032" y="6407944"/>
            <a:ext cx="1920240" cy="365760"/>
          </a:xfrm>
        </p:spPr>
        <p:txBody>
          <a:bodyPr/>
          <a:lstStyle/>
          <a:p>
            <a:fld id="{D586DA6D-9963-4813-BA26-75F20456322D}" type="datetimeFigureOut">
              <a:rPr lang="sr-Latn-CS" smtClean="0"/>
              <a:pPr/>
              <a:t>1.10.2017.</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E5C8C50F-FE57-455A-BFD7-9A30AF226602}"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4" name="Rezervirano mjesto teksta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hr-HR" smtClean="0"/>
              <a:t>Kliknite da biste uredili stilove teksta matrice</a:t>
            </a:r>
          </a:p>
        </p:txBody>
      </p:sp>
      <p:sp>
        <p:nvSpPr>
          <p:cNvPr id="3" name="Rezervirano mjesto slik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hr-HR" smtClean="0"/>
              <a:t>Pritisnite ikonu za dodavanje slike</a:t>
            </a:r>
            <a:endParaRPr kumimoji="0" lang="en-US" dirty="0"/>
          </a:p>
        </p:txBody>
      </p:sp>
      <p:sp>
        <p:nvSpPr>
          <p:cNvPr id="5" name="Rezervirano mjesto datuma 4"/>
          <p:cNvSpPr>
            <a:spLocks noGrp="1"/>
          </p:cNvSpPr>
          <p:nvPr>
            <p:ph type="dt" sz="half" idx="10"/>
          </p:nvPr>
        </p:nvSpPr>
        <p:spPr/>
        <p:txBody>
          <a:bodyPr/>
          <a:lstStyle>
            <a:lvl1pPr>
              <a:defRPr>
                <a:solidFill>
                  <a:schemeClr val="tx1"/>
                </a:solidFill>
              </a:defRPr>
            </a:lvl1pPr>
            <a:extLst/>
          </a:lstStyle>
          <a:p>
            <a:fld id="{D586DA6D-9963-4813-BA26-75F20456322D}" type="datetimeFigureOut">
              <a:rPr lang="sr-Latn-CS" smtClean="0"/>
              <a:pPr/>
              <a:t>1.10.2017.</a:t>
            </a:fld>
            <a:endParaRPr lang="hr-HR"/>
          </a:p>
        </p:txBody>
      </p:sp>
      <p:sp>
        <p:nvSpPr>
          <p:cNvPr id="6" name="Rezervirano mjesto podnožj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r-HR"/>
          </a:p>
        </p:txBody>
      </p:sp>
      <p:sp>
        <p:nvSpPr>
          <p:cNvPr id="7" name="Rezervirano mjesto broja slajda 6"/>
          <p:cNvSpPr>
            <a:spLocks noGrp="1"/>
          </p:cNvSpPr>
          <p:nvPr>
            <p:ph type="sldNum" sz="quarter" idx="12"/>
          </p:nvPr>
        </p:nvSpPr>
        <p:spPr/>
        <p:txBody>
          <a:bodyPr/>
          <a:lstStyle>
            <a:lvl1pPr>
              <a:defRPr>
                <a:solidFill>
                  <a:schemeClr val="tx1"/>
                </a:solidFill>
              </a:defRPr>
            </a:lvl1pPr>
            <a:extLst/>
          </a:lstStyle>
          <a:p>
            <a:fld id="{E5C8C50F-FE57-455A-BFD7-9A30AF226602}" type="slidenum">
              <a:rPr lang="hr-HR" smtClean="0"/>
              <a:pPr/>
              <a:t>‹#›</a:t>
            </a:fld>
            <a:endParaRPr lang="hr-HR"/>
          </a:p>
        </p:txBody>
      </p:sp>
      <p:sp>
        <p:nvSpPr>
          <p:cNvPr id="2" name="Naslov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hr-HR" smtClean="0"/>
              <a:t>Kliknite da biste uredili stil naslova matrice</a:t>
            </a:r>
            <a:endParaRPr kumimoji="0" lang="en-US"/>
          </a:p>
        </p:txBody>
      </p:sp>
      <p:sp>
        <p:nvSpPr>
          <p:cNvPr id="8" name="Prostoručno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rostoručno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kutni trokut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Ravni poveznik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Š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Š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Prostoručno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ostoručno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ravokutni trokut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Ravni poveznik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Rezervirano mjesto naslova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hr-HR" smtClean="0"/>
              <a:t>Kliknite da biste uredili stil naslova matrice</a:t>
            </a:r>
            <a:endParaRPr kumimoji="0" lang="en-US"/>
          </a:p>
        </p:txBody>
      </p:sp>
      <p:sp>
        <p:nvSpPr>
          <p:cNvPr id="30" name="Rezervirano mjesto teksta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hr-HR" dirty="0" smtClean="0"/>
              <a:t>Kliknite da biste uredili stilove teksta matrice</a:t>
            </a:r>
          </a:p>
          <a:p>
            <a:pPr lvl="1" eaLnBrk="1" latinLnBrk="0" hangingPunct="1"/>
            <a:r>
              <a:rPr kumimoji="0" lang="hr-HR" dirty="0" smtClean="0"/>
              <a:t>Druga razina</a:t>
            </a:r>
          </a:p>
          <a:p>
            <a:pPr lvl="2" eaLnBrk="1" latinLnBrk="0" hangingPunct="1"/>
            <a:r>
              <a:rPr kumimoji="0" lang="hr-HR" dirty="0" smtClean="0"/>
              <a:t>Treća razina</a:t>
            </a:r>
          </a:p>
          <a:p>
            <a:pPr lvl="3" eaLnBrk="1" latinLnBrk="0" hangingPunct="1"/>
            <a:r>
              <a:rPr kumimoji="0" lang="hr-HR" dirty="0" smtClean="0"/>
              <a:t>Četvrta razina</a:t>
            </a:r>
          </a:p>
          <a:p>
            <a:pPr lvl="4" eaLnBrk="1" latinLnBrk="0" hangingPunct="1"/>
            <a:r>
              <a:rPr kumimoji="0" lang="hr-HR" dirty="0" smtClean="0"/>
              <a:t>Peta razina</a:t>
            </a:r>
            <a:endParaRPr kumimoji="0" lang="en-US" dirty="0"/>
          </a:p>
        </p:txBody>
      </p:sp>
      <p:sp>
        <p:nvSpPr>
          <p:cNvPr id="10" name="Rezervirano mjesto datum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586DA6D-9963-4813-BA26-75F20456322D}" type="datetimeFigureOut">
              <a:rPr lang="sr-Latn-CS" smtClean="0"/>
              <a:pPr/>
              <a:t>1.10.2017.</a:t>
            </a:fld>
            <a:endParaRPr lang="hr-HR"/>
          </a:p>
        </p:txBody>
      </p:sp>
      <p:sp>
        <p:nvSpPr>
          <p:cNvPr id="22" name="Rezervirano mjesto podnožj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r-HR"/>
          </a:p>
        </p:txBody>
      </p:sp>
      <p:sp>
        <p:nvSpPr>
          <p:cNvPr id="18" name="Rezervirano mjesto broja slajd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5C8C50F-FE57-455A-BFD7-9A30AF226602}"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941"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fade">
                                      <p:cBhvr>
                                        <p:cTn id="12" dur="500"/>
                                        <p:tgtEl>
                                          <p:spTgt spid="3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
                                            <p:txEl>
                                              <p:pRg st="1" end="1"/>
                                            </p:txEl>
                                          </p:spTgt>
                                        </p:tgtEl>
                                        <p:attrNameLst>
                                          <p:attrName>style.visibility</p:attrName>
                                        </p:attrNameLst>
                                      </p:cBhvr>
                                      <p:to>
                                        <p:strVal val="visible"/>
                                      </p:to>
                                    </p:set>
                                    <p:animEffect transition="in" filter="fade">
                                      <p:cBhvr>
                                        <p:cTn id="17" dur="500"/>
                                        <p:tgtEl>
                                          <p:spTgt spid="30">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0">
                                            <p:txEl>
                                              <p:pRg st="2" end="2"/>
                                            </p:txEl>
                                          </p:spTgt>
                                        </p:tgtEl>
                                        <p:attrNameLst>
                                          <p:attrName>style.visibility</p:attrName>
                                        </p:attrNameLst>
                                      </p:cBhvr>
                                      <p:to>
                                        <p:strVal val="visible"/>
                                      </p:to>
                                    </p:set>
                                    <p:animEffect transition="in" filter="fade">
                                      <p:cBhvr>
                                        <p:cTn id="20" dur="500"/>
                                        <p:tgtEl>
                                          <p:spTgt spid="30">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0">
                                            <p:txEl>
                                              <p:pRg st="3" end="3"/>
                                            </p:txEl>
                                          </p:spTgt>
                                        </p:tgtEl>
                                        <p:attrNameLst>
                                          <p:attrName>style.visibility</p:attrName>
                                        </p:attrNameLst>
                                      </p:cBhvr>
                                      <p:to>
                                        <p:strVal val="visible"/>
                                      </p:to>
                                    </p:set>
                                    <p:animEffect transition="in" filter="fade">
                                      <p:cBhvr>
                                        <p:cTn id="23" dur="500"/>
                                        <p:tgtEl>
                                          <p:spTgt spid="30">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0">
                                            <p:txEl>
                                              <p:pRg st="4" end="4"/>
                                            </p:txEl>
                                          </p:spTgt>
                                        </p:tgtEl>
                                        <p:attrNameLst>
                                          <p:attrName>style.visibility</p:attrName>
                                        </p:attrNameLst>
                                      </p:cBhvr>
                                      <p:to>
                                        <p:strVal val="visible"/>
                                      </p:to>
                                    </p:set>
                                    <p:animEffect transition="in" filter="fade">
                                      <p:cBhvr>
                                        <p:cTn id="26" dur="5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bldLvl="2">
        <p:tmplLst>
          <p:tmpl lvl="1">
            <p:tnLst>
              <p:par>
                <p:cTn presetID="10"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Lst>
      </p:bldP>
    </p:bld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just"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just"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just"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just"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just"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ctrTitle"/>
          </p:nvPr>
        </p:nvSpPr>
        <p:spPr/>
        <p:txBody>
          <a:bodyPr>
            <a:normAutofit fontScale="90000"/>
          </a:bodyPr>
          <a:lstStyle/>
          <a:p>
            <a:r>
              <a:rPr lang="hr-HR" sz="3100" b="0" i="1" dirty="0" smtClean="0"/>
              <a:t>Nastavna jedinica:</a:t>
            </a:r>
            <a:r>
              <a:rPr lang="hr-HR" dirty="0" smtClean="0"/>
              <a:t/>
            </a:r>
            <a:br>
              <a:rPr lang="hr-HR" dirty="0" smtClean="0"/>
            </a:br>
            <a:r>
              <a:rPr lang="hr-HR" dirty="0" smtClean="0"/>
              <a:t>Upoznavanje s mišem i tipkovnicom</a:t>
            </a:r>
            <a:endParaRPr lang="hr-HR" dirty="0"/>
          </a:p>
        </p:txBody>
      </p:sp>
      <p:sp>
        <p:nvSpPr>
          <p:cNvPr id="5" name="Podnaslov 4"/>
          <p:cNvSpPr>
            <a:spLocks noGrp="1"/>
          </p:cNvSpPr>
          <p:nvPr>
            <p:ph type="subTitle" idx="1"/>
          </p:nvPr>
        </p:nvSpPr>
        <p:spPr/>
        <p:txBody>
          <a:bodyPr>
            <a:normAutofit/>
          </a:bodyPr>
          <a:lstStyle/>
          <a:p>
            <a:r>
              <a:rPr lang="hr-HR" b="1" dirty="0" smtClean="0"/>
              <a:t> </a:t>
            </a:r>
            <a:endParaRPr lang="hr-HR" dirty="0" smtClean="0"/>
          </a:p>
          <a:p>
            <a:endParaRPr lang="hr-HR" dirty="0"/>
          </a:p>
        </p:txBody>
      </p:sp>
      <p:sp>
        <p:nvSpPr>
          <p:cNvPr id="6" name="Pravokutnik 5"/>
          <p:cNvSpPr/>
          <p:nvPr/>
        </p:nvSpPr>
        <p:spPr>
          <a:xfrm>
            <a:off x="4286248" y="5786454"/>
            <a:ext cx="4286280" cy="923330"/>
          </a:xfrm>
          <a:prstGeom prst="rect">
            <a:avLst/>
          </a:prstGeom>
          <a:noFill/>
        </p:spPr>
        <p:txBody>
          <a:bodyPr wrap="square" lIns="91440" tIns="45720" rIns="91440" bIns="45720">
            <a:spAutoFit/>
          </a:bodyPr>
          <a:lstStyle/>
          <a:p>
            <a:pPr algn="ctr"/>
            <a:r>
              <a:rPr lang="hr-HR"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reflection blurRad="6350" stA="55000" endA="300" endPos="45500" dir="5400000" sy="-100000" algn="bl" rotWithShape="0"/>
                </a:effectLst>
              </a:rPr>
              <a:t>Moj portal 5</a:t>
            </a:r>
            <a:endParaRPr lang="hr-HR"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Rezervirano mjesto sadržaja 3"/>
          <p:cNvGraphicFramePr>
            <a:graphicFrameLocks noGrp="1"/>
          </p:cNvGraphicFramePr>
          <p:nvPr>
            <p:ph idx="1"/>
          </p:nvPr>
        </p:nvGraphicFramePr>
        <p:xfrm>
          <a:off x="457200" y="1481138"/>
          <a:ext cx="8229600" cy="4839208"/>
        </p:xfrm>
        <a:graphic>
          <a:graphicData uri="http://schemas.openxmlformats.org/drawingml/2006/table">
            <a:tbl>
              <a:tblPr firstRow="1" bandRow="1">
                <a:tableStyleId>{5C22544A-7EE6-4342-B048-85BDC9FD1C3A}</a:tableStyleId>
              </a:tblPr>
              <a:tblGrid>
                <a:gridCol w="1328718">
                  <a:extLst>
                    <a:ext uri="{9D8B030D-6E8A-4147-A177-3AD203B41FA5}">
                      <a16:colId xmlns:a16="http://schemas.microsoft.com/office/drawing/2014/main" val="20000"/>
                    </a:ext>
                  </a:extLst>
                </a:gridCol>
                <a:gridCol w="6900882">
                  <a:extLst>
                    <a:ext uri="{9D8B030D-6E8A-4147-A177-3AD203B41FA5}">
                      <a16:colId xmlns:a16="http://schemas.microsoft.com/office/drawing/2014/main" val="20001"/>
                    </a:ext>
                  </a:extLst>
                </a:gridCol>
              </a:tblGrid>
              <a:tr h="370840">
                <a:tc>
                  <a:txBody>
                    <a:bodyPr/>
                    <a:lstStyle/>
                    <a:p>
                      <a:pPr>
                        <a:lnSpc>
                          <a:spcPct val="115000"/>
                        </a:lnSpc>
                        <a:spcAft>
                          <a:spcPts val="1200"/>
                        </a:spcAft>
                      </a:pPr>
                      <a:r>
                        <a:rPr lang="hr-HR" sz="1600" b="1" dirty="0">
                          <a:solidFill>
                            <a:srgbClr val="333333"/>
                          </a:solidFill>
                          <a:latin typeface="+mn-lt"/>
                          <a:ea typeface="Times New Roman"/>
                          <a:cs typeface="Times New Roman"/>
                        </a:rPr>
                        <a:t>Tipka</a:t>
                      </a:r>
                      <a:endParaRPr lang="hr-HR" sz="2400"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b="1">
                          <a:solidFill>
                            <a:srgbClr val="333333"/>
                          </a:solidFill>
                          <a:latin typeface="+mn-lt"/>
                          <a:ea typeface="Times New Roman"/>
                          <a:cs typeface="Times New Roman"/>
                        </a:rPr>
                        <a:t>Funkcija</a:t>
                      </a:r>
                      <a:endParaRPr lang="hr-HR" sz="2400">
                        <a:latin typeface="+mn-lt"/>
                        <a:ea typeface="Times New Roman"/>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a:lnSpc>
                          <a:spcPct val="115000"/>
                        </a:lnSpc>
                        <a:spcAft>
                          <a:spcPts val="1200"/>
                        </a:spcAft>
                      </a:pPr>
                      <a:r>
                        <a:rPr lang="hr-HR" sz="1600" b="1" dirty="0">
                          <a:solidFill>
                            <a:srgbClr val="333333"/>
                          </a:solidFill>
                          <a:latin typeface="+mn-lt"/>
                          <a:ea typeface="Times New Roman"/>
                          <a:cs typeface="Times New Roman"/>
                        </a:rPr>
                        <a:t>Strelica lijevo, desno, gore ili dolje</a:t>
                      </a:r>
                      <a:endParaRPr lang="hr-HR" sz="2400" b="1"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mn-lt"/>
                          <a:ea typeface="Times New Roman"/>
                          <a:cs typeface="Times New Roman"/>
                        </a:rPr>
                        <a:t>Premještanje pokazivača ili odabira za jedno mjesto ili redak u smjeru strelice ili pomicanje sadržaja web-stranice u smjeru strelice</a:t>
                      </a:r>
                      <a:endParaRPr lang="hr-HR" sz="2400" dirty="0">
                        <a:latin typeface="+mn-lt"/>
                        <a:ea typeface="Times New Roman"/>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a:lnSpc>
                          <a:spcPct val="115000"/>
                        </a:lnSpc>
                        <a:spcAft>
                          <a:spcPts val="1200"/>
                        </a:spcAft>
                      </a:pPr>
                      <a:r>
                        <a:rPr lang="hr-HR" sz="1600" b="1" dirty="0">
                          <a:solidFill>
                            <a:srgbClr val="333333"/>
                          </a:solidFill>
                          <a:latin typeface="+mn-lt"/>
                          <a:ea typeface="Times New Roman"/>
                          <a:cs typeface="Times New Roman"/>
                        </a:rPr>
                        <a:t>HOME</a:t>
                      </a:r>
                      <a:endParaRPr lang="hr-HR" sz="2400" b="1"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mn-lt"/>
                          <a:ea typeface="Times New Roman"/>
                          <a:cs typeface="Times New Roman"/>
                        </a:rPr>
                        <a:t>Premještanje pokazivača na početak retka teksta ili pomicanje na vrh web-stranice</a:t>
                      </a:r>
                      <a:endParaRPr lang="hr-HR" sz="2400" dirty="0">
                        <a:latin typeface="+mn-lt"/>
                        <a:ea typeface="Times New Roman"/>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a:lnSpc>
                          <a:spcPct val="115000"/>
                        </a:lnSpc>
                        <a:spcAft>
                          <a:spcPts val="1200"/>
                        </a:spcAft>
                      </a:pPr>
                      <a:r>
                        <a:rPr lang="hr-HR" sz="1600" b="1" dirty="0">
                          <a:solidFill>
                            <a:srgbClr val="333333"/>
                          </a:solidFill>
                          <a:latin typeface="+mn-lt"/>
                          <a:ea typeface="Times New Roman"/>
                          <a:cs typeface="Times New Roman"/>
                        </a:rPr>
                        <a:t>END</a:t>
                      </a:r>
                      <a:endParaRPr lang="hr-HR" sz="2400" b="1"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mn-lt"/>
                          <a:ea typeface="Times New Roman"/>
                          <a:cs typeface="Times New Roman"/>
                        </a:rPr>
                        <a:t>Premještanje pokazivača na kraj retka teksta ili pomicanje na dno web-stranice</a:t>
                      </a:r>
                      <a:endParaRPr lang="hr-HR" sz="2400" dirty="0">
                        <a:latin typeface="+mn-lt"/>
                        <a:ea typeface="Times New Roman"/>
                        <a:cs typeface="Times New Roman"/>
                      </a:endParaRPr>
                    </a:p>
                  </a:txBody>
                  <a:tcPr marL="68580" marR="68580" marT="0" marB="0"/>
                </a:tc>
                <a:extLst>
                  <a:ext uri="{0D108BD9-81ED-4DB2-BD59-A6C34878D82A}">
                    <a16:rowId xmlns:a16="http://schemas.microsoft.com/office/drawing/2014/main" val="10003"/>
                  </a:ext>
                </a:extLst>
              </a:tr>
              <a:tr h="370840">
                <a:tc>
                  <a:txBody>
                    <a:bodyPr/>
                    <a:lstStyle/>
                    <a:p>
                      <a:pPr>
                        <a:lnSpc>
                          <a:spcPct val="115000"/>
                        </a:lnSpc>
                        <a:spcAft>
                          <a:spcPts val="1200"/>
                        </a:spcAft>
                      </a:pPr>
                      <a:r>
                        <a:rPr lang="hr-HR" sz="1600" b="1" dirty="0">
                          <a:solidFill>
                            <a:srgbClr val="333333"/>
                          </a:solidFill>
                          <a:latin typeface="+mn-lt"/>
                          <a:ea typeface="Times New Roman"/>
                          <a:cs typeface="Times New Roman"/>
                        </a:rPr>
                        <a:t>CTRL+HOME</a:t>
                      </a:r>
                      <a:endParaRPr lang="hr-HR" sz="2400" b="1"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mn-lt"/>
                          <a:ea typeface="Times New Roman"/>
                          <a:cs typeface="Times New Roman"/>
                        </a:rPr>
                        <a:t>Pomicanje na vrh dokumenta</a:t>
                      </a:r>
                      <a:endParaRPr lang="hr-HR" sz="2400" dirty="0">
                        <a:latin typeface="+mn-lt"/>
                        <a:ea typeface="Times New Roman"/>
                        <a:cs typeface="Times New Roman"/>
                      </a:endParaRPr>
                    </a:p>
                  </a:txBody>
                  <a:tcPr marL="68580" marR="68580" marT="0" marB="0"/>
                </a:tc>
                <a:extLst>
                  <a:ext uri="{0D108BD9-81ED-4DB2-BD59-A6C34878D82A}">
                    <a16:rowId xmlns:a16="http://schemas.microsoft.com/office/drawing/2014/main" val="10004"/>
                  </a:ext>
                </a:extLst>
              </a:tr>
              <a:tr h="370840">
                <a:tc>
                  <a:txBody>
                    <a:bodyPr/>
                    <a:lstStyle/>
                    <a:p>
                      <a:pPr>
                        <a:lnSpc>
                          <a:spcPct val="115000"/>
                        </a:lnSpc>
                        <a:spcAft>
                          <a:spcPts val="1200"/>
                        </a:spcAft>
                      </a:pPr>
                      <a:r>
                        <a:rPr lang="hr-HR" sz="1600" b="1" dirty="0">
                          <a:solidFill>
                            <a:srgbClr val="333333"/>
                          </a:solidFill>
                          <a:latin typeface="+mn-lt"/>
                          <a:ea typeface="Times New Roman"/>
                          <a:cs typeface="Times New Roman"/>
                        </a:rPr>
                        <a:t>CTRL+END</a:t>
                      </a:r>
                      <a:endParaRPr lang="hr-HR" sz="2400" b="1"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mn-lt"/>
                          <a:ea typeface="Times New Roman"/>
                          <a:cs typeface="Times New Roman"/>
                        </a:rPr>
                        <a:t>Pomicanje na dno dokumenta</a:t>
                      </a:r>
                      <a:endParaRPr lang="hr-HR" sz="2400" dirty="0">
                        <a:latin typeface="+mn-lt"/>
                        <a:ea typeface="Times New Roman"/>
                        <a:cs typeface="Times New Roman"/>
                      </a:endParaRPr>
                    </a:p>
                  </a:txBody>
                  <a:tcPr marL="68580" marR="68580" marT="0" marB="0"/>
                </a:tc>
                <a:extLst>
                  <a:ext uri="{0D108BD9-81ED-4DB2-BD59-A6C34878D82A}">
                    <a16:rowId xmlns:a16="http://schemas.microsoft.com/office/drawing/2014/main" val="10005"/>
                  </a:ext>
                </a:extLst>
              </a:tr>
              <a:tr h="370840">
                <a:tc>
                  <a:txBody>
                    <a:bodyPr/>
                    <a:lstStyle/>
                    <a:p>
                      <a:pPr>
                        <a:lnSpc>
                          <a:spcPct val="115000"/>
                        </a:lnSpc>
                        <a:spcAft>
                          <a:spcPts val="1200"/>
                        </a:spcAft>
                      </a:pPr>
                      <a:r>
                        <a:rPr lang="hr-HR" sz="1600" b="1" dirty="0">
                          <a:solidFill>
                            <a:srgbClr val="333333"/>
                          </a:solidFill>
                          <a:latin typeface="+mn-lt"/>
                          <a:ea typeface="Times New Roman"/>
                          <a:cs typeface="Times New Roman"/>
                        </a:rPr>
                        <a:t>PAGE UP</a:t>
                      </a:r>
                      <a:endParaRPr lang="hr-HR" sz="2400" b="1"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mn-lt"/>
                          <a:ea typeface="Times New Roman"/>
                          <a:cs typeface="Times New Roman"/>
                        </a:rPr>
                        <a:t>Premještanje pokazivača ili stranice jedan zaslon prema gore</a:t>
                      </a:r>
                      <a:endParaRPr lang="hr-HR" sz="2400" dirty="0">
                        <a:latin typeface="+mn-lt"/>
                        <a:ea typeface="Times New Roman"/>
                        <a:cs typeface="Times New Roman"/>
                      </a:endParaRPr>
                    </a:p>
                  </a:txBody>
                  <a:tcPr marL="68580" marR="68580" marT="0" marB="0"/>
                </a:tc>
                <a:extLst>
                  <a:ext uri="{0D108BD9-81ED-4DB2-BD59-A6C34878D82A}">
                    <a16:rowId xmlns:a16="http://schemas.microsoft.com/office/drawing/2014/main" val="10006"/>
                  </a:ext>
                </a:extLst>
              </a:tr>
              <a:tr h="370840">
                <a:tc>
                  <a:txBody>
                    <a:bodyPr/>
                    <a:lstStyle/>
                    <a:p>
                      <a:pPr>
                        <a:lnSpc>
                          <a:spcPct val="115000"/>
                        </a:lnSpc>
                        <a:spcAft>
                          <a:spcPts val="1200"/>
                        </a:spcAft>
                      </a:pPr>
                      <a:r>
                        <a:rPr lang="hr-HR" sz="1600" b="1" dirty="0">
                          <a:solidFill>
                            <a:srgbClr val="333333"/>
                          </a:solidFill>
                          <a:latin typeface="+mn-lt"/>
                          <a:ea typeface="Times New Roman"/>
                          <a:cs typeface="Times New Roman"/>
                        </a:rPr>
                        <a:t>PAGE DOWN</a:t>
                      </a:r>
                      <a:endParaRPr lang="hr-HR" sz="2400" b="1"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mn-lt"/>
                          <a:ea typeface="Times New Roman"/>
                          <a:cs typeface="Times New Roman"/>
                        </a:rPr>
                        <a:t>Premještanje pokazivača ili stranice jedan zaslon prema dolje</a:t>
                      </a:r>
                      <a:endParaRPr lang="hr-HR" sz="2400" dirty="0">
                        <a:latin typeface="+mn-lt"/>
                        <a:ea typeface="Times New Roman"/>
                        <a:cs typeface="Times New Roman"/>
                      </a:endParaRPr>
                    </a:p>
                  </a:txBody>
                  <a:tcPr marL="68580" marR="68580" marT="0" marB="0"/>
                </a:tc>
                <a:extLst>
                  <a:ext uri="{0D108BD9-81ED-4DB2-BD59-A6C34878D82A}">
                    <a16:rowId xmlns:a16="http://schemas.microsoft.com/office/drawing/2014/main" val="10007"/>
                  </a:ext>
                </a:extLst>
              </a:tr>
              <a:tr h="370840">
                <a:tc>
                  <a:txBody>
                    <a:bodyPr/>
                    <a:lstStyle/>
                    <a:p>
                      <a:pPr>
                        <a:lnSpc>
                          <a:spcPct val="115000"/>
                        </a:lnSpc>
                        <a:spcAft>
                          <a:spcPts val="1200"/>
                        </a:spcAft>
                      </a:pPr>
                      <a:r>
                        <a:rPr lang="hr-HR" sz="1600" b="1" dirty="0">
                          <a:solidFill>
                            <a:srgbClr val="333333"/>
                          </a:solidFill>
                          <a:latin typeface="+mn-lt"/>
                          <a:ea typeface="Times New Roman"/>
                          <a:cs typeface="Times New Roman"/>
                        </a:rPr>
                        <a:t>DELETE</a:t>
                      </a:r>
                      <a:endParaRPr lang="hr-HR" sz="2400" b="1"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mn-lt"/>
                          <a:ea typeface="Times New Roman"/>
                          <a:cs typeface="Times New Roman"/>
                        </a:rPr>
                        <a:t>Brisanje znaka iza pokazivača ili odabranog teksta u sustavu Windows brisanje odabrane stavke i njezino premještanje u koš za smeće</a:t>
                      </a:r>
                      <a:endParaRPr lang="hr-HR" sz="2400" dirty="0">
                        <a:latin typeface="+mn-lt"/>
                        <a:ea typeface="Times New Roman"/>
                        <a:cs typeface="Times New Roman"/>
                      </a:endParaRPr>
                    </a:p>
                  </a:txBody>
                  <a:tcPr marL="68580" marR="68580" marT="0" marB="0"/>
                </a:tc>
                <a:extLst>
                  <a:ext uri="{0D108BD9-81ED-4DB2-BD59-A6C34878D82A}">
                    <a16:rowId xmlns:a16="http://schemas.microsoft.com/office/drawing/2014/main" val="10008"/>
                  </a:ext>
                </a:extLst>
              </a:tr>
              <a:tr h="370840">
                <a:tc>
                  <a:txBody>
                    <a:bodyPr/>
                    <a:lstStyle/>
                    <a:p>
                      <a:pPr>
                        <a:lnSpc>
                          <a:spcPct val="115000"/>
                        </a:lnSpc>
                        <a:spcAft>
                          <a:spcPts val="1200"/>
                        </a:spcAft>
                      </a:pPr>
                      <a:r>
                        <a:rPr lang="hr-HR" sz="1600" b="1" dirty="0">
                          <a:solidFill>
                            <a:srgbClr val="333333"/>
                          </a:solidFill>
                          <a:latin typeface="+mn-lt"/>
                          <a:ea typeface="Times New Roman"/>
                          <a:cs typeface="Times New Roman"/>
                        </a:rPr>
                        <a:t>INSERT</a:t>
                      </a:r>
                      <a:endParaRPr lang="hr-HR" sz="2400" b="1" dirty="0">
                        <a:latin typeface="+mn-lt"/>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mn-lt"/>
                          <a:ea typeface="Times New Roman"/>
                          <a:cs typeface="Times New Roman"/>
                        </a:rPr>
                        <a:t>Uključivanje ili isključivanje načina umetanja. Kada je način umetanja uključen, tekst koji tipkate počinje od mjesta na kojem se nalazi pokazivač. Kada je način umetanja isključen, tekstom koji tipkate zamjenjuju se postojeći znakovi.</a:t>
                      </a:r>
                      <a:endParaRPr lang="hr-HR" sz="2400" dirty="0">
                        <a:latin typeface="+mn-lt"/>
                        <a:ea typeface="Times New Roman"/>
                        <a:cs typeface="Times New Roman"/>
                      </a:endParaRPr>
                    </a:p>
                  </a:txBody>
                  <a:tcPr marL="68580" marR="68580" marT="0" marB="0"/>
                </a:tc>
                <a:extLst>
                  <a:ext uri="{0D108BD9-81ED-4DB2-BD59-A6C34878D82A}">
                    <a16:rowId xmlns:a16="http://schemas.microsoft.com/office/drawing/2014/main" val="10009"/>
                  </a:ext>
                </a:extLst>
              </a:tr>
            </a:tbl>
          </a:graphicData>
        </a:graphic>
      </p:graphicFrame>
      <p:sp>
        <p:nvSpPr>
          <p:cNvPr id="3" name="Naslov 2"/>
          <p:cNvSpPr>
            <a:spLocks noGrp="1"/>
          </p:cNvSpPr>
          <p:nvPr>
            <p:ph type="title"/>
          </p:nvPr>
        </p:nvSpPr>
        <p:spPr/>
        <p:txBody>
          <a:bodyPr>
            <a:normAutofit/>
          </a:bodyPr>
          <a:lstStyle/>
          <a:p>
            <a:r>
              <a:rPr lang="hr-HR" dirty="0" smtClean="0"/>
              <a:t>Navigacijske tipke</a:t>
            </a:r>
            <a:endParaRPr lang="hr-H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Rezervirano mjesto sadržaja 3"/>
          <p:cNvGraphicFramePr>
            <a:graphicFrameLocks noGrp="1"/>
          </p:cNvGraphicFramePr>
          <p:nvPr>
            <p:ph idx="1"/>
          </p:nvPr>
        </p:nvGraphicFramePr>
        <p:xfrm>
          <a:off x="457200" y="1481138"/>
          <a:ext cx="8229600" cy="4830064"/>
        </p:xfrm>
        <a:graphic>
          <a:graphicData uri="http://schemas.openxmlformats.org/drawingml/2006/table">
            <a:tbl>
              <a:tblPr firstRow="1" bandRow="1">
                <a:tableStyleId>{5C22544A-7EE6-4342-B048-85BDC9FD1C3A}</a:tableStyleId>
              </a:tblPr>
              <a:tblGrid>
                <a:gridCol w="2543164">
                  <a:extLst>
                    <a:ext uri="{9D8B030D-6E8A-4147-A177-3AD203B41FA5}">
                      <a16:colId xmlns:a16="http://schemas.microsoft.com/office/drawing/2014/main" val="20000"/>
                    </a:ext>
                  </a:extLst>
                </a:gridCol>
                <a:gridCol w="5686436">
                  <a:extLst>
                    <a:ext uri="{9D8B030D-6E8A-4147-A177-3AD203B41FA5}">
                      <a16:colId xmlns:a16="http://schemas.microsoft.com/office/drawing/2014/main" val="20001"/>
                    </a:ext>
                  </a:extLst>
                </a:gridCol>
              </a:tblGrid>
              <a:tr h="370840">
                <a:tc>
                  <a:txBody>
                    <a:bodyPr/>
                    <a:lstStyle/>
                    <a:p>
                      <a:pPr>
                        <a:lnSpc>
                          <a:spcPct val="115000"/>
                        </a:lnSpc>
                        <a:spcAft>
                          <a:spcPts val="1200"/>
                        </a:spcAft>
                      </a:pPr>
                      <a:r>
                        <a:rPr lang="hr-HR" sz="1600" b="1" dirty="0">
                          <a:solidFill>
                            <a:srgbClr val="333333"/>
                          </a:solidFill>
                          <a:latin typeface="Calibri"/>
                          <a:ea typeface="Times New Roman"/>
                          <a:cs typeface="Times New Roman"/>
                        </a:rPr>
                        <a:t>Tipka</a:t>
                      </a:r>
                      <a:endParaRPr lang="hr-HR" sz="1600" dirty="0">
                        <a:latin typeface="Arial"/>
                        <a:ea typeface="Times New Roman"/>
                        <a:cs typeface="Times New Roman"/>
                      </a:endParaRPr>
                    </a:p>
                  </a:txBody>
                  <a:tcPr marL="68580" marR="68580" marT="0" marB="0"/>
                </a:tc>
                <a:tc>
                  <a:txBody>
                    <a:bodyPr/>
                    <a:lstStyle/>
                    <a:p>
                      <a:pPr>
                        <a:lnSpc>
                          <a:spcPct val="115000"/>
                        </a:lnSpc>
                        <a:spcAft>
                          <a:spcPts val="1200"/>
                        </a:spcAft>
                      </a:pPr>
                      <a:r>
                        <a:rPr lang="hr-HR" sz="1600" b="1">
                          <a:solidFill>
                            <a:srgbClr val="333333"/>
                          </a:solidFill>
                          <a:latin typeface="Calibri"/>
                          <a:ea typeface="Times New Roman"/>
                          <a:cs typeface="Times New Roman"/>
                        </a:rPr>
                        <a:t>Funkcija</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Windows Tipka s logotipom sustavaWindows </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Otvaranje izbornika Start</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ALT+TAB</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Prebacivanje iz jednog otvorenog programa i prozora u drugi</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ALT+F4</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Zatvaranje aktivne stavke ili programa</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3"/>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CTRL+S</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Spremanje trenutno aktivne datoteke ili dokumenta (funkcionira u većini programa)</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4"/>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CTRL+C</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Kopiranje odabrane stavke</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5"/>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CTRL+X</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Izrezivanje odabrane stavke</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6"/>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CTRL+V</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Lijepljenje odabrane stavke</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7"/>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CTRL+Z</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Poništavanje zadnje akcije</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8"/>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CTRL+A</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Odabir svih stavki u dokumentu ili prozoru</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09"/>
                  </a:ext>
                </a:extLst>
              </a:tr>
              <a:tr h="370840">
                <a:tc>
                  <a:txBody>
                    <a:bodyPr/>
                    <a:lstStyle/>
                    <a:p>
                      <a:pPr>
                        <a:lnSpc>
                          <a:spcPct val="115000"/>
                        </a:lnSpc>
                        <a:spcAft>
                          <a:spcPts val="1200"/>
                        </a:spcAft>
                      </a:pPr>
                      <a:r>
                        <a:rPr lang="hr-HR" sz="1600">
                          <a:solidFill>
                            <a:srgbClr val="333333"/>
                          </a:solidFill>
                          <a:latin typeface="Calibri"/>
                          <a:ea typeface="Times New Roman"/>
                          <a:cs typeface="Times New Roman"/>
                        </a:rPr>
                        <a:t>F1</a:t>
                      </a:r>
                      <a:endParaRPr lang="hr-HR" sz="1600">
                        <a:latin typeface="Arial"/>
                        <a:ea typeface="Times New Roman"/>
                        <a:cs typeface="Times New Roman"/>
                      </a:endParaRPr>
                    </a:p>
                  </a:txBody>
                  <a:tcPr marL="68580" marR="68580" marT="0" marB="0"/>
                </a:tc>
                <a:tc>
                  <a:txBody>
                    <a:bodyPr/>
                    <a:lstStyle/>
                    <a:p>
                      <a:pPr>
                        <a:lnSpc>
                          <a:spcPct val="115000"/>
                        </a:lnSpc>
                        <a:spcAft>
                          <a:spcPts val="1200"/>
                        </a:spcAft>
                      </a:pPr>
                      <a:r>
                        <a:rPr lang="hr-HR" sz="1600">
                          <a:solidFill>
                            <a:srgbClr val="333333"/>
                          </a:solidFill>
                          <a:latin typeface="Calibri"/>
                          <a:ea typeface="Times New Roman"/>
                          <a:cs typeface="Times New Roman"/>
                        </a:rPr>
                        <a:t>Prikaz sustava pomoći programa ili sustava Windows</a:t>
                      </a:r>
                      <a:endParaRPr lang="hr-HR" sz="1600">
                        <a:latin typeface="Arial"/>
                        <a:ea typeface="Times New Roman"/>
                        <a:cs typeface="Times New Roman"/>
                      </a:endParaRPr>
                    </a:p>
                  </a:txBody>
                  <a:tcPr marL="68580" marR="68580" marT="0" marB="0"/>
                </a:tc>
                <a:extLst>
                  <a:ext uri="{0D108BD9-81ED-4DB2-BD59-A6C34878D82A}">
                    <a16:rowId xmlns:a16="http://schemas.microsoft.com/office/drawing/2014/main" val="10010"/>
                  </a:ext>
                </a:extLst>
              </a:tr>
              <a:tr h="370840">
                <a:tc>
                  <a:txBody>
                    <a:bodyPr/>
                    <a:lstStyle/>
                    <a:p>
                      <a:pPr>
                        <a:lnSpc>
                          <a:spcPct val="115000"/>
                        </a:lnSpc>
                        <a:spcAft>
                          <a:spcPts val="1200"/>
                        </a:spcAft>
                      </a:pPr>
                      <a:r>
                        <a:rPr lang="hr-HR" sz="1600" dirty="0">
                          <a:solidFill>
                            <a:srgbClr val="333333"/>
                          </a:solidFill>
                          <a:latin typeface="Calibri"/>
                          <a:ea typeface="Times New Roman"/>
                          <a:cs typeface="Times New Roman"/>
                        </a:rPr>
                        <a:t>ESC</a:t>
                      </a:r>
                      <a:endParaRPr lang="hr-HR" sz="1600" dirty="0">
                        <a:latin typeface="Arial"/>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Calibri"/>
                          <a:ea typeface="Times New Roman"/>
                          <a:cs typeface="Times New Roman"/>
                        </a:rPr>
                        <a:t>Odustajanje od trenutnog zadatka</a:t>
                      </a:r>
                      <a:endParaRPr lang="hr-HR" sz="1600" dirty="0">
                        <a:latin typeface="Arial"/>
                        <a:ea typeface="Times New Roman"/>
                        <a:cs typeface="Times New Roman"/>
                      </a:endParaRPr>
                    </a:p>
                  </a:txBody>
                  <a:tcPr marL="68580" marR="68580" marT="0" marB="0"/>
                </a:tc>
                <a:extLst>
                  <a:ext uri="{0D108BD9-81ED-4DB2-BD59-A6C34878D82A}">
                    <a16:rowId xmlns:a16="http://schemas.microsoft.com/office/drawing/2014/main" val="10011"/>
                  </a:ext>
                </a:extLst>
              </a:tr>
            </a:tbl>
          </a:graphicData>
        </a:graphic>
      </p:graphicFrame>
      <p:sp>
        <p:nvSpPr>
          <p:cNvPr id="3" name="Naslov 2"/>
          <p:cNvSpPr>
            <a:spLocks noGrp="1"/>
          </p:cNvSpPr>
          <p:nvPr>
            <p:ph type="title"/>
          </p:nvPr>
        </p:nvSpPr>
        <p:spPr/>
        <p:txBody>
          <a:bodyPr>
            <a:normAutofit/>
          </a:bodyPr>
          <a:lstStyle/>
          <a:p>
            <a:r>
              <a:rPr lang="hr-HR" dirty="0" smtClean="0"/>
              <a:t>Korisni prečaci</a:t>
            </a:r>
            <a:endParaRPr lang="hr-H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zervirano mjesto sadržaja 3"/>
          <p:cNvSpPr>
            <a:spLocks noGrp="1"/>
          </p:cNvSpPr>
          <p:nvPr>
            <p:ph sz="half" idx="1"/>
          </p:nvPr>
        </p:nvSpPr>
        <p:spPr/>
        <p:txBody>
          <a:bodyPr/>
          <a:lstStyle/>
          <a:p>
            <a:r>
              <a:rPr lang="hr-HR" i="1" dirty="0" smtClean="0"/>
              <a:t>Miš obično ima dvije tipke: </a:t>
            </a:r>
          </a:p>
          <a:p>
            <a:pPr lvl="1"/>
            <a:r>
              <a:rPr lang="hr-HR" i="1" dirty="0" smtClean="0"/>
              <a:t>primarnu tipku (obično lijeva tipka) i </a:t>
            </a:r>
          </a:p>
          <a:p>
            <a:pPr lvl="1"/>
            <a:r>
              <a:rPr lang="hr-HR" i="1" dirty="0" smtClean="0"/>
              <a:t>sekundarnu tipku (obično desna tipka) i </a:t>
            </a:r>
          </a:p>
          <a:p>
            <a:pPr lvl="1"/>
            <a:r>
              <a:rPr lang="hr-HR" i="1" dirty="0" smtClean="0"/>
              <a:t>kotačić za pomicanje koji olakšava pregled sadržaja većeg od veličine prozora.</a:t>
            </a:r>
            <a:endParaRPr lang="hr-HR" dirty="0"/>
          </a:p>
        </p:txBody>
      </p:sp>
      <p:sp>
        <p:nvSpPr>
          <p:cNvPr id="3" name="Naslov 2"/>
          <p:cNvSpPr>
            <a:spLocks noGrp="1"/>
          </p:cNvSpPr>
          <p:nvPr>
            <p:ph type="title"/>
          </p:nvPr>
        </p:nvSpPr>
        <p:spPr/>
        <p:txBody>
          <a:bodyPr/>
          <a:lstStyle/>
          <a:p>
            <a:r>
              <a:rPr lang="hr-HR" dirty="0" smtClean="0"/>
              <a:t>Rad s mišem</a:t>
            </a:r>
            <a:endParaRPr lang="hr-HR" dirty="0"/>
          </a:p>
        </p:txBody>
      </p:sp>
      <p:pic>
        <p:nvPicPr>
          <p:cNvPr id="1026" name="Picture 2"/>
          <p:cNvPicPr>
            <a:picLocks noGrp="1" noChangeAspect="1" noChangeArrowheads="1"/>
          </p:cNvPicPr>
          <p:nvPr>
            <p:ph sz="half" idx="2"/>
          </p:nvPr>
        </p:nvPicPr>
        <p:blipFill>
          <a:blip r:embed="rId2"/>
          <a:srcRect/>
          <a:stretch>
            <a:fillRect/>
          </a:stretch>
        </p:blipFill>
        <p:spPr bwMode="auto">
          <a:xfrm>
            <a:off x="4757737" y="2205831"/>
            <a:ext cx="3819525" cy="3076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normAutofit/>
          </a:bodyPr>
          <a:lstStyle/>
          <a:p>
            <a:r>
              <a:rPr lang="hr-HR" dirty="0" smtClean="0"/>
              <a:t>Lijevi klik najčešće služi za odabir (obilježavanje) stavke (uređaja, mapa i datoteka) ili otvaranje izbornika. Ponekad to nazivamo jednostrukim klikom ili klikom lijevom tipkom miša. Lijevi klik postižemo tako da vrlo kratko pritisnemo lijevu tipku miša.</a:t>
            </a:r>
          </a:p>
          <a:p>
            <a:r>
              <a:rPr lang="hr-HR" dirty="0" err="1" smtClean="0"/>
              <a:t>Dvoklikom</a:t>
            </a:r>
            <a:r>
              <a:rPr lang="hr-HR" dirty="0" smtClean="0"/>
              <a:t> pokrećemo programe i otvaramo mape. </a:t>
            </a:r>
            <a:r>
              <a:rPr lang="hr-HR" dirty="0" err="1" smtClean="0"/>
              <a:t>Dvoklik</a:t>
            </a:r>
            <a:r>
              <a:rPr lang="hr-HR" dirty="0" smtClean="0"/>
              <a:t> postižemo tako da dva puta brzo pritisnemo lijevu tipku miša. </a:t>
            </a:r>
            <a:endParaRPr lang="hr-HR" dirty="0"/>
          </a:p>
        </p:txBody>
      </p:sp>
      <p:sp>
        <p:nvSpPr>
          <p:cNvPr id="4" name="Naslov 3"/>
          <p:cNvSpPr>
            <a:spLocks noGrp="1"/>
          </p:cNvSpPr>
          <p:nvPr>
            <p:ph type="title"/>
          </p:nvPr>
        </p:nvSpPr>
        <p:spPr/>
        <p:txBody>
          <a:bodyPr/>
          <a:lstStyle/>
          <a:p>
            <a:r>
              <a:rPr lang="hr-HR" dirty="0" smtClean="0"/>
              <a:t>Lijeva tipka miša</a:t>
            </a:r>
            <a:endParaRPr lang="hr-H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Desnim klikom na ikonu otvara se skočni izbornik kojim saznajemo o dodatnim mogućnostima ikona (male sličice) odnosno programa ili uređaja koje reprezentiraju (predstavljaju).</a:t>
            </a:r>
          </a:p>
          <a:p>
            <a:r>
              <a:rPr lang="hr-HR" dirty="0" smtClean="0"/>
              <a:t>Desni klik postižemo tako da vrlo kratko pritisnemo desnu tipku miša.</a:t>
            </a:r>
          </a:p>
          <a:p>
            <a:endParaRPr lang="hr-HR" dirty="0"/>
          </a:p>
        </p:txBody>
      </p:sp>
      <p:sp>
        <p:nvSpPr>
          <p:cNvPr id="3" name="Naslov 2"/>
          <p:cNvSpPr>
            <a:spLocks noGrp="1"/>
          </p:cNvSpPr>
          <p:nvPr>
            <p:ph type="title"/>
          </p:nvPr>
        </p:nvSpPr>
        <p:spPr/>
        <p:txBody>
          <a:bodyPr/>
          <a:lstStyle/>
          <a:p>
            <a:r>
              <a:rPr lang="hr-HR" dirty="0" smtClean="0"/>
              <a:t>Desna tipka miša</a:t>
            </a:r>
            <a:endParaRPr lang="hr-H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Tehnika povuci i spusti (</a:t>
            </a:r>
            <a:r>
              <a:rPr lang="hr-HR" i="1" dirty="0" smtClean="0"/>
              <a:t>Drag </a:t>
            </a:r>
            <a:r>
              <a:rPr lang="hr-HR" i="1" dirty="0" err="1" smtClean="0"/>
              <a:t>and</a:t>
            </a:r>
            <a:r>
              <a:rPr lang="hr-HR" i="1" dirty="0" smtClean="0"/>
              <a:t> Drop</a:t>
            </a:r>
            <a:r>
              <a:rPr lang="hr-HR" dirty="0" smtClean="0"/>
              <a:t>) najčešće služi premještanju mapa i datoteka na drugo mjesto ili premještanje prozora i ikona na radnoj površini ili površini prozora.</a:t>
            </a:r>
          </a:p>
          <a:p>
            <a:r>
              <a:rPr lang="hr-HR" dirty="0" smtClean="0"/>
              <a:t>Ovu tehniku najlakše ćete primijeniti tako da kliknete na objekt (ikonu) i ne otpuštajući lijevu tipku miša pomičete objekt do željenog mjesta, a zatim otpustite lijevu tipku miša. </a:t>
            </a:r>
          </a:p>
          <a:p>
            <a:endParaRPr lang="hr-HR" dirty="0"/>
          </a:p>
        </p:txBody>
      </p:sp>
      <p:sp>
        <p:nvSpPr>
          <p:cNvPr id="3" name="Naslov 2"/>
          <p:cNvSpPr>
            <a:spLocks noGrp="1"/>
          </p:cNvSpPr>
          <p:nvPr>
            <p:ph type="title"/>
          </p:nvPr>
        </p:nvSpPr>
        <p:spPr/>
        <p:txBody>
          <a:bodyPr/>
          <a:lstStyle/>
          <a:p>
            <a:r>
              <a:rPr lang="hr-HR" dirty="0" smtClean="0"/>
              <a:t>Tehnika povuci i spusti </a:t>
            </a:r>
            <a:endParaRPr lang="hr-H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r>
              <a:rPr lang="hr-HR" dirty="0" smtClean="0"/>
              <a:t>Kotačićem na sredini (umjesto korištenja kliznih traka prozora) pregledavamo sadržaj koji je veći od veličine prozora.</a:t>
            </a:r>
          </a:p>
        </p:txBody>
      </p:sp>
      <p:sp>
        <p:nvSpPr>
          <p:cNvPr id="3" name="Naslov 2"/>
          <p:cNvSpPr>
            <a:spLocks noGrp="1"/>
          </p:cNvSpPr>
          <p:nvPr>
            <p:ph type="title"/>
          </p:nvPr>
        </p:nvSpPr>
        <p:spPr/>
        <p:txBody>
          <a:bodyPr/>
          <a:lstStyle/>
          <a:p>
            <a:r>
              <a:rPr lang="hr-HR" dirty="0" smtClean="0"/>
              <a:t>Kotačić</a:t>
            </a:r>
            <a:endParaRPr lang="hr-H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sz="half" idx="1"/>
          </p:nvPr>
        </p:nvSpPr>
        <p:spPr>
          <a:xfrm>
            <a:off x="457200" y="1481329"/>
            <a:ext cx="8258204" cy="1018978"/>
          </a:xfrm>
        </p:spPr>
        <p:txBody>
          <a:bodyPr>
            <a:normAutofit fontScale="85000" lnSpcReduction="20000"/>
          </a:bodyPr>
          <a:lstStyle/>
          <a:p>
            <a:r>
              <a:rPr lang="hr-HR" dirty="0" smtClean="0"/>
              <a:t>Tipkovnica je glavni ulazni uređaj koji koristite za pisanje teksta, brojčanih podataka i raznih znakova. Uz miš omogućuje upravljanje računalom posebnim tipkama.</a:t>
            </a:r>
            <a:endParaRPr lang="hr-HR" dirty="0"/>
          </a:p>
        </p:txBody>
      </p:sp>
      <p:sp>
        <p:nvSpPr>
          <p:cNvPr id="3" name="Naslov 2"/>
          <p:cNvSpPr>
            <a:spLocks noGrp="1"/>
          </p:cNvSpPr>
          <p:nvPr>
            <p:ph type="title"/>
          </p:nvPr>
        </p:nvSpPr>
        <p:spPr/>
        <p:txBody>
          <a:bodyPr/>
          <a:lstStyle/>
          <a:p>
            <a:r>
              <a:rPr lang="hr-HR" dirty="0" smtClean="0"/>
              <a:t>Rad s tipkovnicom</a:t>
            </a:r>
            <a:endParaRPr lang="hr-HR" dirty="0"/>
          </a:p>
        </p:txBody>
      </p:sp>
      <p:pic>
        <p:nvPicPr>
          <p:cNvPr id="2051" name="Picture 3"/>
          <p:cNvPicPr>
            <a:picLocks noGrp="1" noChangeAspect="1" noChangeArrowheads="1"/>
          </p:cNvPicPr>
          <p:nvPr>
            <p:ph sz="half" idx="2"/>
          </p:nvPr>
        </p:nvPicPr>
        <p:blipFill>
          <a:blip r:embed="rId2"/>
          <a:srcRect/>
          <a:stretch>
            <a:fillRect/>
          </a:stretch>
        </p:blipFill>
        <p:spPr bwMode="auto">
          <a:xfrm>
            <a:off x="1500166" y="2648456"/>
            <a:ext cx="6357982" cy="326181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zervirano mjesto sadržaja 4"/>
          <p:cNvSpPr>
            <a:spLocks noGrp="1"/>
          </p:cNvSpPr>
          <p:nvPr>
            <p:ph idx="1"/>
          </p:nvPr>
        </p:nvSpPr>
        <p:spPr/>
        <p:txBody>
          <a:bodyPr>
            <a:normAutofit fontScale="77500" lnSpcReduction="20000"/>
          </a:bodyPr>
          <a:lstStyle/>
          <a:p>
            <a:pPr lvl="0"/>
            <a:r>
              <a:rPr lang="hr-HR" dirty="0" smtClean="0"/>
              <a:t>Alfanumeričke tipke. </a:t>
            </a:r>
          </a:p>
          <a:p>
            <a:pPr lvl="1"/>
            <a:r>
              <a:rPr lang="hr-HR" dirty="0" smtClean="0"/>
              <a:t>Čine ih slovne, brojčane, interpunkcijske i tipke simbola koje možete naći na klasičnom pisaćem stroju.</a:t>
            </a:r>
          </a:p>
          <a:p>
            <a:pPr lvl="0"/>
            <a:r>
              <a:rPr lang="hr-HR" dirty="0" smtClean="0"/>
              <a:t>Kontrolne tipke. </a:t>
            </a:r>
          </a:p>
          <a:p>
            <a:pPr lvl="1"/>
            <a:r>
              <a:rPr lang="hr-HR" dirty="0" smtClean="0"/>
              <a:t>Upotrebljavaju se samostalno ili zajedno s ostalim tipkama da bi se izvršila određena akcija. Najčešće korištene kontrolne tipke jesu CTRL, ALT, tipka s logotipom sustava Windows i tipka ESC.</a:t>
            </a:r>
          </a:p>
          <a:p>
            <a:pPr lvl="0"/>
            <a:r>
              <a:rPr lang="hr-HR" dirty="0" smtClean="0"/>
              <a:t>Funkcijske tipke. </a:t>
            </a:r>
          </a:p>
          <a:p>
            <a:pPr lvl="1"/>
            <a:r>
              <a:rPr lang="hr-HR" dirty="0" smtClean="0"/>
              <a:t>Njih koristimo da bismo obavljali specifične zadatke. Označene su kao F1, F2, F3... sve do F12. Njihove funkcije mogu se razlikovati od programa do programa.</a:t>
            </a:r>
          </a:p>
          <a:p>
            <a:pPr lvl="0"/>
            <a:r>
              <a:rPr lang="hr-HR" dirty="0" smtClean="0"/>
              <a:t>Navigacijske tipke. </a:t>
            </a:r>
          </a:p>
          <a:p>
            <a:pPr lvl="1"/>
            <a:r>
              <a:rPr lang="hr-HR" dirty="0" smtClean="0"/>
              <a:t>Koriste se za pomicanje unutar dokumenata ili web-stranica i uređivanje teksta. Čine ih tipke sa strelicama te tipke HOME, END, PAGE UP, PAGE DOWN, DELETE i INSERT.</a:t>
            </a:r>
          </a:p>
          <a:p>
            <a:pPr lvl="0"/>
            <a:r>
              <a:rPr lang="hr-HR" dirty="0" smtClean="0"/>
              <a:t>Numerički dio tipkovnice. </a:t>
            </a:r>
          </a:p>
          <a:p>
            <a:pPr lvl="1"/>
            <a:r>
              <a:rPr lang="hr-HR" dirty="0" smtClean="0"/>
              <a:t>Praktičan je za brz unos brojeva. Tipke su grupirane u blok sličan onom na tradicionalnom kalkulatoru.</a:t>
            </a:r>
          </a:p>
        </p:txBody>
      </p:sp>
      <p:sp>
        <p:nvSpPr>
          <p:cNvPr id="4" name="Naslov 3"/>
          <p:cNvSpPr>
            <a:spLocks noGrp="1"/>
          </p:cNvSpPr>
          <p:nvPr>
            <p:ph type="title"/>
          </p:nvPr>
        </p:nvSpPr>
        <p:spPr/>
        <p:txBody>
          <a:bodyPr/>
          <a:lstStyle/>
          <a:p>
            <a:r>
              <a:rPr lang="hr-HR" dirty="0" smtClean="0"/>
              <a:t>Tipke na tipkovnici</a:t>
            </a:r>
            <a:endParaRPr lang="hr-H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Rezervirano mjesto sadržaja 3"/>
          <p:cNvGraphicFramePr>
            <a:graphicFrameLocks noGrp="1"/>
          </p:cNvGraphicFramePr>
          <p:nvPr>
            <p:ph idx="1"/>
          </p:nvPr>
        </p:nvGraphicFramePr>
        <p:xfrm>
          <a:off x="457200" y="1481139"/>
          <a:ext cx="8229600" cy="5047488"/>
        </p:xfrm>
        <a:graphic>
          <a:graphicData uri="http://schemas.openxmlformats.org/drawingml/2006/table">
            <a:tbl>
              <a:tblPr firstRow="1" bandRow="1">
                <a:tableStyleId>{5C22544A-7EE6-4342-B048-85BDC9FD1C3A}</a:tableStyleId>
              </a:tblPr>
              <a:tblGrid>
                <a:gridCol w="1471594">
                  <a:extLst>
                    <a:ext uri="{9D8B030D-6E8A-4147-A177-3AD203B41FA5}">
                      <a16:colId xmlns:a16="http://schemas.microsoft.com/office/drawing/2014/main" val="20000"/>
                    </a:ext>
                  </a:extLst>
                </a:gridCol>
                <a:gridCol w="6758006">
                  <a:extLst>
                    <a:ext uri="{9D8B030D-6E8A-4147-A177-3AD203B41FA5}">
                      <a16:colId xmlns:a16="http://schemas.microsoft.com/office/drawing/2014/main" val="20001"/>
                    </a:ext>
                  </a:extLst>
                </a:gridCol>
              </a:tblGrid>
              <a:tr h="152428">
                <a:tc>
                  <a:txBody>
                    <a:bodyPr/>
                    <a:lstStyle/>
                    <a:p>
                      <a:pPr>
                        <a:lnSpc>
                          <a:spcPct val="115000"/>
                        </a:lnSpc>
                        <a:spcAft>
                          <a:spcPts val="1200"/>
                        </a:spcAft>
                      </a:pPr>
                      <a:r>
                        <a:rPr lang="hr-HR" sz="1600" b="1" dirty="0">
                          <a:solidFill>
                            <a:srgbClr val="333333"/>
                          </a:solidFill>
                          <a:latin typeface="Calibri"/>
                          <a:ea typeface="Times New Roman"/>
                          <a:cs typeface="Times New Roman"/>
                        </a:rPr>
                        <a:t>Naziv tipke</a:t>
                      </a:r>
                      <a:endParaRPr lang="hr-HR" sz="2400" dirty="0">
                        <a:latin typeface="Arial"/>
                        <a:ea typeface="Times New Roman"/>
                        <a:cs typeface="Times New Roman"/>
                      </a:endParaRPr>
                    </a:p>
                  </a:txBody>
                  <a:tcPr marL="68580" marR="68580" marT="0" marB="0"/>
                </a:tc>
                <a:tc>
                  <a:txBody>
                    <a:bodyPr/>
                    <a:lstStyle/>
                    <a:p>
                      <a:pPr>
                        <a:lnSpc>
                          <a:spcPct val="115000"/>
                        </a:lnSpc>
                        <a:spcAft>
                          <a:spcPts val="1200"/>
                        </a:spcAft>
                      </a:pPr>
                      <a:r>
                        <a:rPr lang="hr-HR" sz="1600" b="1" dirty="0">
                          <a:solidFill>
                            <a:srgbClr val="333333"/>
                          </a:solidFill>
                          <a:latin typeface="Calibri"/>
                          <a:ea typeface="Times New Roman"/>
                          <a:cs typeface="Times New Roman"/>
                        </a:rPr>
                        <a:t>Upotreba</a:t>
                      </a:r>
                      <a:endParaRPr lang="hr-HR" sz="2400" dirty="0">
                        <a:latin typeface="Arial"/>
                        <a:ea typeface="Times New Roman"/>
                        <a:cs typeface="Times New Roman"/>
                      </a:endParaRPr>
                    </a:p>
                  </a:txBody>
                  <a:tcPr marL="68580" marR="68580" marT="0" marB="0"/>
                </a:tc>
                <a:extLst>
                  <a:ext uri="{0D108BD9-81ED-4DB2-BD59-A6C34878D82A}">
                    <a16:rowId xmlns:a16="http://schemas.microsoft.com/office/drawing/2014/main" val="10000"/>
                  </a:ext>
                </a:extLst>
              </a:tr>
              <a:tr h="430859">
                <a:tc>
                  <a:txBody>
                    <a:bodyPr/>
                    <a:lstStyle/>
                    <a:p>
                      <a:pPr>
                        <a:lnSpc>
                          <a:spcPct val="115000"/>
                        </a:lnSpc>
                        <a:spcAft>
                          <a:spcPts val="1200"/>
                        </a:spcAft>
                      </a:pPr>
                      <a:r>
                        <a:rPr lang="hr-HR" sz="1600" b="1" dirty="0">
                          <a:solidFill>
                            <a:srgbClr val="333333"/>
                          </a:solidFill>
                          <a:latin typeface="Calibri"/>
                          <a:ea typeface="Times New Roman"/>
                          <a:cs typeface="Times New Roman"/>
                        </a:rPr>
                        <a:t>SHIFT</a:t>
                      </a:r>
                      <a:endParaRPr lang="hr-HR" sz="2400" b="1" dirty="0">
                        <a:latin typeface="Arial"/>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Calibri"/>
                          <a:ea typeface="Times New Roman"/>
                          <a:cs typeface="Times New Roman"/>
                        </a:rPr>
                        <a:t>Pritisnite tipku SHIFT u kombinaciji sa slovom da biste napisali veliko slovo. Pritisnite tipku SHIFT u kombinaciji s drugom tipkom da biste napisali simbol koji je prikazan na njezinom gornjem dijelu.</a:t>
                      </a:r>
                      <a:endParaRPr lang="hr-HR" sz="2400" dirty="0">
                        <a:latin typeface="Arial"/>
                        <a:ea typeface="Times New Roman"/>
                        <a:cs typeface="Times New Roman"/>
                      </a:endParaRPr>
                    </a:p>
                  </a:txBody>
                  <a:tcPr marL="68580" marR="68580" marT="0" marB="0"/>
                </a:tc>
                <a:extLst>
                  <a:ext uri="{0D108BD9-81ED-4DB2-BD59-A6C34878D82A}">
                    <a16:rowId xmlns:a16="http://schemas.microsoft.com/office/drawing/2014/main" val="10001"/>
                  </a:ext>
                </a:extLst>
              </a:tr>
              <a:tr h="577636">
                <a:tc>
                  <a:txBody>
                    <a:bodyPr/>
                    <a:lstStyle/>
                    <a:p>
                      <a:pPr>
                        <a:lnSpc>
                          <a:spcPct val="115000"/>
                        </a:lnSpc>
                        <a:spcAft>
                          <a:spcPts val="1200"/>
                        </a:spcAft>
                      </a:pPr>
                      <a:r>
                        <a:rPr lang="hr-HR" sz="1600" b="1" dirty="0">
                          <a:solidFill>
                            <a:srgbClr val="333333"/>
                          </a:solidFill>
                          <a:latin typeface="Calibri"/>
                          <a:ea typeface="Times New Roman"/>
                          <a:cs typeface="Times New Roman"/>
                        </a:rPr>
                        <a:t>CAPS LOCK</a:t>
                      </a:r>
                      <a:endParaRPr lang="hr-HR" sz="2400" b="1" dirty="0">
                        <a:latin typeface="Arial"/>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Calibri"/>
                          <a:ea typeface="Times New Roman"/>
                          <a:cs typeface="Times New Roman"/>
                        </a:rPr>
                        <a:t>Jedanput pritisnite tipku CAPS LOCK da biste pisali velikim slovima. Ponovo pritisnite tipku CAPS LOCK da biste isključili pisanje velikim slovima. Vaša tipkovnica možda ima svjetlosni indikator koji pokazuje je li tipka CAPS LOCK uključena.</a:t>
                      </a:r>
                      <a:endParaRPr lang="hr-HR" sz="2400" dirty="0">
                        <a:latin typeface="Arial"/>
                        <a:ea typeface="Times New Roman"/>
                        <a:cs typeface="Times New Roman"/>
                      </a:endParaRPr>
                    </a:p>
                  </a:txBody>
                  <a:tcPr marL="68580" marR="68580" marT="0" marB="0"/>
                </a:tc>
                <a:extLst>
                  <a:ext uri="{0D108BD9-81ED-4DB2-BD59-A6C34878D82A}">
                    <a16:rowId xmlns:a16="http://schemas.microsoft.com/office/drawing/2014/main" val="10002"/>
                  </a:ext>
                </a:extLst>
              </a:tr>
              <a:tr h="430859">
                <a:tc>
                  <a:txBody>
                    <a:bodyPr/>
                    <a:lstStyle/>
                    <a:p>
                      <a:pPr>
                        <a:lnSpc>
                          <a:spcPct val="115000"/>
                        </a:lnSpc>
                        <a:spcAft>
                          <a:spcPts val="1200"/>
                        </a:spcAft>
                      </a:pPr>
                      <a:r>
                        <a:rPr lang="hr-HR" sz="1600" b="1" dirty="0">
                          <a:solidFill>
                            <a:srgbClr val="333333"/>
                          </a:solidFill>
                          <a:latin typeface="Calibri"/>
                          <a:ea typeface="Times New Roman"/>
                          <a:cs typeface="Times New Roman"/>
                        </a:rPr>
                        <a:t>TAB</a:t>
                      </a:r>
                      <a:endParaRPr lang="hr-HR" sz="2400" b="1" dirty="0">
                        <a:latin typeface="Arial"/>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Calibri"/>
                          <a:ea typeface="Times New Roman"/>
                          <a:cs typeface="Times New Roman"/>
                        </a:rPr>
                        <a:t>Pritisnite tipku TAB da biste premjestili pokazivač nekoliko mjesta prema naprijed. Tipku TAB možete pritisnuti i da biste se prebacili na sljedeći tekstni okvir na obrascu.</a:t>
                      </a:r>
                      <a:endParaRPr lang="hr-HR" sz="2400" dirty="0">
                        <a:latin typeface="Arial"/>
                        <a:ea typeface="Times New Roman"/>
                        <a:cs typeface="Times New Roman"/>
                      </a:endParaRPr>
                    </a:p>
                  </a:txBody>
                  <a:tcPr marL="68580" marR="68580" marT="0" marB="0"/>
                </a:tc>
                <a:extLst>
                  <a:ext uri="{0D108BD9-81ED-4DB2-BD59-A6C34878D82A}">
                    <a16:rowId xmlns:a16="http://schemas.microsoft.com/office/drawing/2014/main" val="10003"/>
                  </a:ext>
                </a:extLst>
              </a:tr>
              <a:tr h="430859">
                <a:tc>
                  <a:txBody>
                    <a:bodyPr/>
                    <a:lstStyle/>
                    <a:p>
                      <a:pPr>
                        <a:lnSpc>
                          <a:spcPct val="115000"/>
                        </a:lnSpc>
                        <a:spcAft>
                          <a:spcPts val="1200"/>
                        </a:spcAft>
                      </a:pPr>
                      <a:r>
                        <a:rPr lang="hr-HR" sz="1600" b="1" dirty="0">
                          <a:solidFill>
                            <a:srgbClr val="333333"/>
                          </a:solidFill>
                          <a:latin typeface="Calibri"/>
                          <a:ea typeface="Times New Roman"/>
                          <a:cs typeface="Times New Roman"/>
                        </a:rPr>
                        <a:t>ENTER</a:t>
                      </a:r>
                      <a:endParaRPr lang="hr-HR" sz="2400" b="1" dirty="0">
                        <a:latin typeface="Arial"/>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Calibri"/>
                          <a:ea typeface="Times New Roman"/>
                          <a:cs typeface="Times New Roman"/>
                        </a:rPr>
                        <a:t>Pritisnite tipku ENTER da biste premjestili pokazivač na početak sljedećeg retka teksta. U dijaloškom okviru pritisnite tipku ENTER da biste odabrali istaknuti gumb.</a:t>
                      </a:r>
                      <a:endParaRPr lang="hr-HR" sz="2400" dirty="0">
                        <a:latin typeface="Arial"/>
                        <a:ea typeface="Times New Roman"/>
                        <a:cs typeface="Times New Roman"/>
                      </a:endParaRPr>
                    </a:p>
                  </a:txBody>
                  <a:tcPr marL="68580" marR="68580" marT="0" marB="0"/>
                </a:tc>
                <a:extLst>
                  <a:ext uri="{0D108BD9-81ED-4DB2-BD59-A6C34878D82A}">
                    <a16:rowId xmlns:a16="http://schemas.microsoft.com/office/drawing/2014/main" val="10004"/>
                  </a:ext>
                </a:extLst>
              </a:tr>
              <a:tr h="284082">
                <a:tc>
                  <a:txBody>
                    <a:bodyPr/>
                    <a:lstStyle/>
                    <a:p>
                      <a:pPr>
                        <a:lnSpc>
                          <a:spcPct val="115000"/>
                        </a:lnSpc>
                        <a:spcAft>
                          <a:spcPts val="1200"/>
                        </a:spcAft>
                      </a:pPr>
                      <a:r>
                        <a:rPr lang="hr-HR" sz="1600" b="1" dirty="0">
                          <a:solidFill>
                            <a:srgbClr val="333333"/>
                          </a:solidFill>
                          <a:latin typeface="Calibri"/>
                          <a:ea typeface="Times New Roman"/>
                          <a:cs typeface="Times New Roman"/>
                        </a:rPr>
                        <a:t>Razmaknica</a:t>
                      </a:r>
                      <a:endParaRPr lang="hr-HR" sz="2400" b="1" dirty="0">
                        <a:latin typeface="Arial"/>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Calibri"/>
                          <a:ea typeface="Times New Roman"/>
                          <a:cs typeface="Times New Roman"/>
                        </a:rPr>
                        <a:t>Pritisnite razmaknicu da biste premjestili pokazivač jedno mjesto prema naprijed.</a:t>
                      </a:r>
                      <a:endParaRPr lang="hr-HR" sz="2400" dirty="0">
                        <a:latin typeface="Arial"/>
                        <a:ea typeface="Times New Roman"/>
                        <a:cs typeface="Times New Roman"/>
                      </a:endParaRPr>
                    </a:p>
                  </a:txBody>
                  <a:tcPr marL="68580" marR="68580" marT="0" marB="0"/>
                </a:tc>
                <a:extLst>
                  <a:ext uri="{0D108BD9-81ED-4DB2-BD59-A6C34878D82A}">
                    <a16:rowId xmlns:a16="http://schemas.microsoft.com/office/drawing/2014/main" val="10005"/>
                  </a:ext>
                </a:extLst>
              </a:tr>
              <a:tr h="284082">
                <a:tc>
                  <a:txBody>
                    <a:bodyPr/>
                    <a:lstStyle/>
                    <a:p>
                      <a:pPr>
                        <a:lnSpc>
                          <a:spcPct val="115000"/>
                        </a:lnSpc>
                        <a:spcAft>
                          <a:spcPts val="1200"/>
                        </a:spcAft>
                      </a:pPr>
                      <a:r>
                        <a:rPr lang="hr-HR" sz="1600" b="1" dirty="0">
                          <a:solidFill>
                            <a:srgbClr val="333333"/>
                          </a:solidFill>
                          <a:latin typeface="Calibri"/>
                          <a:ea typeface="Times New Roman"/>
                          <a:cs typeface="Times New Roman"/>
                        </a:rPr>
                        <a:t>BACKSPACE</a:t>
                      </a:r>
                      <a:endParaRPr lang="hr-HR" sz="2400" b="1" dirty="0">
                        <a:latin typeface="Arial"/>
                        <a:ea typeface="Times New Roman"/>
                        <a:cs typeface="Times New Roman"/>
                      </a:endParaRPr>
                    </a:p>
                  </a:txBody>
                  <a:tcPr marL="68580" marR="68580" marT="0" marB="0"/>
                </a:tc>
                <a:tc>
                  <a:txBody>
                    <a:bodyPr/>
                    <a:lstStyle/>
                    <a:p>
                      <a:pPr>
                        <a:lnSpc>
                          <a:spcPct val="115000"/>
                        </a:lnSpc>
                        <a:spcAft>
                          <a:spcPts val="1200"/>
                        </a:spcAft>
                      </a:pPr>
                      <a:r>
                        <a:rPr lang="hr-HR" sz="1600" dirty="0">
                          <a:solidFill>
                            <a:srgbClr val="333333"/>
                          </a:solidFill>
                          <a:latin typeface="Calibri"/>
                          <a:ea typeface="Times New Roman"/>
                          <a:cs typeface="Times New Roman"/>
                        </a:rPr>
                        <a:t>Pritisnite tipku BACKSPACE da biste izbrisali znak ispred pokazivača ili odabrani tekst.</a:t>
                      </a:r>
                      <a:endParaRPr lang="hr-HR" sz="2400" dirty="0">
                        <a:latin typeface="Arial"/>
                        <a:ea typeface="Times New Roman"/>
                        <a:cs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3" name="Naslov 2"/>
          <p:cNvSpPr>
            <a:spLocks noGrp="1"/>
          </p:cNvSpPr>
          <p:nvPr>
            <p:ph type="title"/>
          </p:nvPr>
        </p:nvSpPr>
        <p:spPr/>
        <p:txBody>
          <a:bodyPr>
            <a:normAutofit/>
          </a:bodyPr>
          <a:lstStyle/>
          <a:p>
            <a:r>
              <a:rPr lang="hr-HR" dirty="0" smtClean="0"/>
              <a:t>Pisanje teksta</a:t>
            </a:r>
            <a:endParaRPr lang="hr-H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omilanje">
  <a:themeElements>
    <a:clrScheme name="Gomilanj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Gomilanj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TotalTime>
  <Words>785</Words>
  <Application>Microsoft Office PowerPoint</Application>
  <PresentationFormat>Prikaz na zaslonu (4:3)</PresentationFormat>
  <Paragraphs>93</Paragraphs>
  <Slides>11</Slides>
  <Notes>0</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11</vt:i4>
      </vt:variant>
    </vt:vector>
  </HeadingPairs>
  <TitlesOfParts>
    <vt:vector size="18" baseType="lpstr">
      <vt:lpstr>Arial</vt:lpstr>
      <vt:lpstr>Calibri</vt:lpstr>
      <vt:lpstr>Times New Roman</vt:lpstr>
      <vt:lpstr>Verdana</vt:lpstr>
      <vt:lpstr>Wingdings 2</vt:lpstr>
      <vt:lpstr>Wingdings 3</vt:lpstr>
      <vt:lpstr>Gomilanje</vt:lpstr>
      <vt:lpstr>Nastavna jedinica: Upoznavanje s mišem i tipkovnicom</vt:lpstr>
      <vt:lpstr>Rad s mišem</vt:lpstr>
      <vt:lpstr>Lijeva tipka miša</vt:lpstr>
      <vt:lpstr>Desna tipka miša</vt:lpstr>
      <vt:lpstr>Tehnika povuci i spusti </vt:lpstr>
      <vt:lpstr>Kotačić</vt:lpstr>
      <vt:lpstr>Rad s tipkovnicom</vt:lpstr>
      <vt:lpstr>Tipke na tipkovnici</vt:lpstr>
      <vt:lpstr>Pisanje teksta</vt:lpstr>
      <vt:lpstr>Navigacijske tipke</vt:lpstr>
      <vt:lpstr>Korisni prečaci</vt:lpstr>
    </vt:vector>
  </TitlesOfParts>
  <Company>HP Mobile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Nastavna cjelina: 1. Jezik računala Kataloška tema: 1.1. Bit 1.2. Brojevi zapisani četvorkom bitova Nastavna jedinica: 1.1. Bit   1.2. Brojevi zapisani četvorkom bitova  </dc:title>
  <dc:creator>HP Mobile</dc:creator>
  <cp:lastModifiedBy>Štefica Škara</cp:lastModifiedBy>
  <cp:revision>49</cp:revision>
  <dcterms:created xsi:type="dcterms:W3CDTF">2010-07-29T06:54:58Z</dcterms:created>
  <dcterms:modified xsi:type="dcterms:W3CDTF">2017-10-01T18:51:56Z</dcterms:modified>
</cp:coreProperties>
</file>