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sldIdLst>
    <p:sldId id="260" r:id="rId2"/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73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1.1. Bit</a:t>
            </a:r>
            <a:br>
              <a:rPr lang="hr-HR" dirty="0" smtClean="0"/>
            </a:br>
            <a:r>
              <a:rPr lang="hr-HR" dirty="0" smtClean="0"/>
              <a:t>1.2. Brojevi zapisani četvorkom bitova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Jezik računala</a:t>
            </a:r>
          </a:p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dirty="0" smtClean="0"/>
              <a:t>1.1. Bit</a:t>
            </a:r>
          </a:p>
          <a:p>
            <a:r>
              <a:rPr lang="hr-HR" dirty="0" smtClean="0"/>
              <a:t>1.2. Brojevi zapisani četvorkom bitova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5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115328" cy="1304729"/>
          </a:xfrm>
        </p:spPr>
        <p:txBody>
          <a:bodyPr/>
          <a:lstStyle/>
          <a:p>
            <a:r>
              <a:rPr lang="hr-HR" b="1" dirty="0" smtClean="0"/>
              <a:t>Vrijednost pojedinog mjesta</a:t>
            </a:r>
            <a:r>
              <a:rPr lang="hr-HR" dirty="0" smtClean="0"/>
              <a:t> dobivamo množenjem znamenke i </a:t>
            </a:r>
            <a:r>
              <a:rPr lang="hr-HR" b="1" dirty="0" smtClean="0"/>
              <a:t>mjesne vrijednosti </a:t>
            </a:r>
            <a:r>
              <a:rPr lang="hr-HR" dirty="0" smtClean="0"/>
              <a:t>toga mjesta:</a:t>
            </a:r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Vrijednost pojedinog mjesta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6390" y="2786058"/>
            <a:ext cx="6991221" cy="22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876234"/>
          </a:xfrm>
        </p:spPr>
        <p:txBody>
          <a:bodyPr/>
          <a:lstStyle/>
          <a:p>
            <a:r>
              <a:rPr lang="hr-HR" dirty="0" smtClean="0"/>
              <a:t>Binarni sustav koristi samo dvije znamenke: jedan(1) i nula (0). </a:t>
            </a:r>
          </a:p>
          <a:p>
            <a:r>
              <a:rPr lang="hr-HR" b="1" dirty="0" smtClean="0"/>
              <a:t>Znamenke 0 i 1 zovemo binarne znamenke, a broj zapisan binarnim znamenkama – binarni broj.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Binarni sustav</a:t>
            </a:r>
            <a:endParaRPr lang="hr-H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196" y="3786190"/>
            <a:ext cx="7789608" cy="166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876234"/>
          </a:xfrm>
        </p:spPr>
        <p:txBody>
          <a:bodyPr/>
          <a:lstStyle/>
          <a:p>
            <a:r>
              <a:rPr lang="hr-HR" dirty="0" smtClean="0"/>
              <a:t>Svaku mjesnu vrijednost mjesta množimo sa pripadajućom binarnom znamenkom, a rezultate zbrajamo.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saznati dekadsku vrijednost binarnog broja?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2639" y="3786190"/>
            <a:ext cx="6118722" cy="19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216198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Niz od četiri bita nazivamo </a:t>
            </a:r>
            <a:r>
              <a:rPr lang="hr-HR" b="1" dirty="0" smtClean="0"/>
              <a:t>četvorkom bitova</a:t>
            </a:r>
            <a:r>
              <a:rPr lang="hr-HR" dirty="0" smtClean="0"/>
              <a:t>, ili kraće </a:t>
            </a:r>
            <a:r>
              <a:rPr lang="hr-HR" b="1" dirty="0" smtClean="0"/>
              <a:t>četvorkom</a:t>
            </a:r>
            <a:r>
              <a:rPr lang="hr-HR" dirty="0" smtClean="0"/>
              <a:t>. </a:t>
            </a:r>
          </a:p>
          <a:p>
            <a:r>
              <a:rPr lang="hr-HR" dirty="0" smtClean="0"/>
              <a:t>Pomoću četvorke bitova možemo prikazati ili zapisati brojeve od 0-15.</a:t>
            </a:r>
          </a:p>
          <a:p>
            <a:r>
              <a:rPr lang="hr-HR" dirty="0" smtClean="0"/>
              <a:t>Umjesto binarnim znamenkama svaki niz od četiri bita možemo kraće prikazati odgovarajućim </a:t>
            </a:r>
            <a:r>
              <a:rPr lang="hr-HR" b="1" dirty="0" smtClean="0"/>
              <a:t>simbolom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Četvorke bitova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63" y="3714752"/>
            <a:ext cx="47148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Binarni zapis brojeva</a:t>
            </a:r>
            <a:r>
              <a:rPr lang="hr-HR" dirty="0" smtClean="0"/>
              <a:t> – je zapis nekog prirodnog broja bitovima. Ako je vrijednost bita 1 onda se ta mjesna vrijednost koristi u binarnom zapisivanju brojeva. </a:t>
            </a:r>
          </a:p>
          <a:p>
            <a:r>
              <a:rPr lang="hr-HR" b="1" dirty="0" smtClean="0"/>
              <a:t>Mjesna vrijednost bitova</a:t>
            </a:r>
            <a:r>
              <a:rPr lang="hr-HR" dirty="0" smtClean="0"/>
              <a:t> – je vrijednost bita određena je mjestom bita u nizu bitova.</a:t>
            </a:r>
          </a:p>
          <a:p>
            <a:r>
              <a:rPr lang="hr-HR" dirty="0" smtClean="0"/>
              <a:t>Gledajući s desna na lijevo mjesna vrijednost svakog bita se povećava za dva puta. </a:t>
            </a:r>
          </a:p>
          <a:p>
            <a:r>
              <a:rPr lang="hr-HR" b="1" dirty="0" smtClean="0"/>
              <a:t>Četvorka bitova</a:t>
            </a:r>
            <a:r>
              <a:rPr lang="hr-HR" dirty="0" smtClean="0"/>
              <a:t> – četiri bita u nizu.</a:t>
            </a:r>
            <a:r>
              <a:rPr lang="hr-HR" b="1" dirty="0" smtClean="0"/>
              <a:t> </a:t>
            </a:r>
            <a:r>
              <a:rPr lang="hr-HR" dirty="0" smtClean="0"/>
              <a:t>Četvorke bitova kraće zapisujemo simbolima. Engleski izraz za četvorku bitova je „</a:t>
            </a:r>
            <a:r>
              <a:rPr lang="hr-HR" dirty="0" err="1" smtClean="0"/>
              <a:t>nibble</a:t>
            </a:r>
            <a:r>
              <a:rPr lang="hr-HR" dirty="0" smtClean="0"/>
              <a:t>"(grickati, jesti malo, ovlaš zagristi)</a:t>
            </a:r>
          </a:p>
          <a:p>
            <a:r>
              <a:rPr lang="hr-HR" b="1" dirty="0" smtClean="0"/>
              <a:t>Binarna znamenka</a:t>
            </a:r>
            <a:r>
              <a:rPr lang="hr-HR" dirty="0" smtClean="0"/>
              <a:t> – binarni brojevi koriste samo dvije znamenke jedan (1) i nula (0)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Naučili smo da računala u svom radu koriste binarni brojevni sustav. </a:t>
            </a:r>
          </a:p>
          <a:p>
            <a:r>
              <a:rPr lang="hr-HR" dirty="0" smtClean="0"/>
              <a:t>Binarni brojevni sustav za zapis binarnih brojeva koristi samo dvije znamenke: 0 i 1.</a:t>
            </a:r>
          </a:p>
          <a:p>
            <a:r>
              <a:rPr lang="hr-HR" dirty="0" smtClean="0"/>
              <a:t>Vrijednost mjesta bitova u nizu povećava se za 2 puta gledajući s desna na lijevo. Osam bitova u nizu možemo prikazati kao dvije četvorke bitova. 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 – što sam naučio/</a:t>
            </a:r>
            <a:r>
              <a:rPr lang="hr-HR" dirty="0" err="1" smtClean="0"/>
              <a:t>la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Računalo je uređaj koji prepoznaje, sprema i obrađuje podatke. To radi putem ugrađenih </a:t>
            </a:r>
            <a:r>
              <a:rPr lang="hr-HR" b="1" dirty="0" smtClean="0"/>
              <a:t>prekidača </a:t>
            </a:r>
            <a:r>
              <a:rPr lang="hr-HR" dirty="0" smtClean="0"/>
              <a:t>koji su postavljeni u jedno od dva stanja: </a:t>
            </a:r>
            <a:r>
              <a:rPr lang="hr-HR" b="1" dirty="0" smtClean="0"/>
              <a:t>uključen ili isključen</a:t>
            </a:r>
            <a:r>
              <a:rPr lang="hr-HR" dirty="0" smtClean="0"/>
              <a:t>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računalo?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Kažemo da prekidač pokazuje </a:t>
            </a:r>
            <a:r>
              <a:rPr lang="hr-HR" b="1" dirty="0" smtClean="0"/>
              <a:t>dvojnu ili binarnu vrijednost</a:t>
            </a:r>
            <a:r>
              <a:rPr lang="hr-HR" dirty="0" smtClean="0"/>
              <a:t>.</a:t>
            </a:r>
          </a:p>
          <a:p>
            <a:pPr lvl="0"/>
            <a:r>
              <a:rPr lang="hr-HR" dirty="0" smtClean="0"/>
              <a:t>Uključen prekidač možemo opisati </a:t>
            </a:r>
            <a:r>
              <a:rPr lang="hr-HR" b="1" dirty="0" smtClean="0"/>
              <a:t>jedinicom (1), a isključen nulom (0).</a:t>
            </a:r>
            <a:endParaRPr lang="hr-HR" dirty="0" smtClean="0"/>
          </a:p>
          <a:p>
            <a:pPr lvl="0"/>
            <a:r>
              <a:rPr lang="hr-HR" dirty="0" smtClean="0"/>
              <a:t>To je </a:t>
            </a:r>
            <a:r>
              <a:rPr lang="hr-HR" b="1" dirty="0" smtClean="0"/>
              <a:t>najmanja količina podataka</a:t>
            </a:r>
            <a:r>
              <a:rPr lang="hr-HR" dirty="0" smtClean="0"/>
              <a:t> koju prekidač u računalu može pokazati. Nazvana je</a:t>
            </a:r>
            <a:r>
              <a:rPr lang="hr-HR" b="1" dirty="0" smtClean="0"/>
              <a:t> bit</a:t>
            </a:r>
            <a:r>
              <a:rPr lang="hr-HR" dirty="0" smtClean="0"/>
              <a:t>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1.1. Bit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Zamisli računalo kao skup malih žarulja od kojih su neke uključene (žarulja svijetli), a neke isključene (žarulja ne svijetli). </a:t>
            </a:r>
            <a:r>
              <a:rPr lang="hr-HR" b="1" dirty="0" smtClean="0"/>
              <a:t>Isključene</a:t>
            </a:r>
            <a:r>
              <a:rPr lang="hr-HR" dirty="0" smtClean="0"/>
              <a:t> žarulje označimo znamenkom nula (0), a uključene označimo znamenkom jedan (1).</a:t>
            </a:r>
          </a:p>
          <a:p>
            <a:r>
              <a:rPr lang="hr-HR" dirty="0" smtClean="0"/>
              <a:t>Iz usporedbe bit-a sa žaruljama i prekidačima zaključujemo da i </a:t>
            </a:r>
            <a:r>
              <a:rPr lang="hr-HR" b="1" dirty="0" smtClean="0"/>
              <a:t>bit ima dva stanja:</a:t>
            </a:r>
            <a:r>
              <a:rPr lang="hr-HR" dirty="0" smtClean="0"/>
              <a:t> </a:t>
            </a:r>
            <a:r>
              <a:rPr lang="hr-HR" b="1" dirty="0" smtClean="0"/>
              <a:t>1 (jedan) i 0 (nula)</a:t>
            </a:r>
            <a:r>
              <a:rPr lang="hr-HR" dirty="0" smtClean="0"/>
              <a:t>. </a:t>
            </a:r>
          </a:p>
          <a:p>
            <a:r>
              <a:rPr lang="hr-HR" dirty="0" smtClean="0"/>
              <a:t>Bit je u stanju 1 kada je prekidač uključen, a u stanju 0 kada je prekidač isključen.</a:t>
            </a:r>
          </a:p>
          <a:p>
            <a:r>
              <a:rPr lang="hr-HR" dirty="0" smtClean="0"/>
              <a:t>Često se stanje 1 (jedan) prikazuje kao </a:t>
            </a:r>
            <a:r>
              <a:rPr lang="hr-HR" b="1" dirty="0" smtClean="0"/>
              <a:t>istinit</a:t>
            </a:r>
            <a:r>
              <a:rPr lang="hr-HR" dirty="0" smtClean="0"/>
              <a:t> podatak (</a:t>
            </a:r>
            <a:r>
              <a:rPr lang="hr-HR" i="1" dirty="0" err="1" smtClean="0"/>
              <a:t>True</a:t>
            </a:r>
            <a:r>
              <a:rPr lang="hr-HR" dirty="0" smtClean="0"/>
              <a:t>), a stanje 0 (nula) kao </a:t>
            </a:r>
            <a:r>
              <a:rPr lang="hr-HR" b="1" dirty="0" smtClean="0"/>
              <a:t>lažan</a:t>
            </a:r>
            <a:r>
              <a:rPr lang="hr-HR" dirty="0" smtClean="0"/>
              <a:t> podatak (</a:t>
            </a:r>
            <a:r>
              <a:rPr lang="hr-HR" i="1" dirty="0" err="1" smtClean="0"/>
              <a:t>False</a:t>
            </a:r>
            <a:r>
              <a:rPr lang="hr-HR" dirty="0" smtClean="0"/>
              <a:t>).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Usporedba sa žaruljama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661787"/>
          </a:xfrm>
        </p:spPr>
        <p:txBody>
          <a:bodyPr/>
          <a:lstStyle/>
          <a:p>
            <a:r>
              <a:rPr lang="hr-HR" dirty="0" smtClean="0"/>
              <a:t>Niz bitova može prikazati više različitih stanja.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Koliko stanja mogu prikazati bitovi udruženi u niz? </a:t>
            </a:r>
            <a:endParaRPr lang="hr-H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6079173" cy="392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bit </a:t>
            </a:r>
            <a:r>
              <a:rPr lang="hr-HR" dirty="0" smtClean="0"/>
              <a:t>– je </a:t>
            </a:r>
            <a:r>
              <a:rPr lang="hr-HR" b="1" dirty="0" smtClean="0"/>
              <a:t>najmanja količina podataka</a:t>
            </a:r>
            <a:r>
              <a:rPr lang="hr-HR" dirty="0" smtClean="0"/>
              <a:t> koju prekidač u računalu može pokazati. </a:t>
            </a:r>
          </a:p>
          <a:p>
            <a:r>
              <a:rPr lang="hr-HR" b="1" dirty="0" smtClean="0"/>
              <a:t>vrijednost bita </a:t>
            </a:r>
            <a:r>
              <a:rPr lang="hr-HR" dirty="0" smtClean="0"/>
              <a:t>– 1 (jedan) ili 0 (nula). </a:t>
            </a:r>
          </a:p>
          <a:p>
            <a:r>
              <a:rPr lang="hr-HR" b="1" dirty="0" smtClean="0"/>
              <a:t>moguća stanja niza bitova</a:t>
            </a:r>
            <a:r>
              <a:rPr lang="hr-HR" dirty="0" smtClean="0"/>
              <a:t> – Više bitova povezanih u niz može prikazati više različitih stanja (2, 4, 8, 16, 32...).</a:t>
            </a:r>
            <a:r>
              <a:rPr lang="hr-HR" u="sng" dirty="0" smtClean="0"/>
              <a:t> 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Naučili smo da je bit</a:t>
            </a:r>
            <a:r>
              <a:rPr lang="hr-HR" b="1" dirty="0" smtClean="0"/>
              <a:t> najmanja količina podataka</a:t>
            </a:r>
            <a:r>
              <a:rPr lang="hr-HR" dirty="0" smtClean="0"/>
              <a:t> koju prekidač u računalu može pokazati i da može prikazati dva stanja. </a:t>
            </a:r>
          </a:p>
          <a:p>
            <a:r>
              <a:rPr lang="hr-HR" dirty="0" smtClean="0"/>
              <a:t>Prikazujemo ih jedinicom i nulom. </a:t>
            </a:r>
          </a:p>
          <a:p>
            <a:r>
              <a:rPr lang="hr-HR" dirty="0" smtClean="0"/>
              <a:t>Niz udruženih bitova prikazuje više različitih stanja.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Zaključak – što sam naučio/</a:t>
            </a:r>
            <a:r>
              <a:rPr lang="hr-HR" dirty="0" err="1" smtClean="0"/>
              <a:t>la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Dekadski sustav koristi deset znamenki </a:t>
            </a:r>
            <a:r>
              <a:rPr lang="hr-HR" b="1" dirty="0" smtClean="0"/>
              <a:t>(0-9). </a:t>
            </a:r>
          </a:p>
          <a:p>
            <a:r>
              <a:rPr lang="hr-HR" dirty="0" smtClean="0"/>
              <a:t>Za prikaz stanja prekidača dovoljne su nam samo dvije znamenke, jedan (1) i nula (0). </a:t>
            </a:r>
          </a:p>
          <a:p>
            <a:r>
              <a:rPr lang="hr-HR" dirty="0" smtClean="0"/>
              <a:t>Zbog toga računalo koristi binarni sustav koji ima samo dvije znamenke.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1.2. Brojevi zapisani četvorkom bitova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86766" cy="2447738"/>
          </a:xfrm>
        </p:spPr>
        <p:txBody>
          <a:bodyPr>
            <a:normAutofit/>
          </a:bodyPr>
          <a:lstStyle/>
          <a:p>
            <a:r>
              <a:rPr lang="hr-HR" dirty="0" smtClean="0"/>
              <a:t>Dekadski sustav koji koristi znamenke od 0-9 uobičajen je način prikazivanja i zapisivanja brojeva u matematici i svakodnevnom životu. </a:t>
            </a:r>
          </a:p>
          <a:p>
            <a:r>
              <a:rPr lang="hr-HR" dirty="0" smtClean="0"/>
              <a:t>U broju 6351 mjesto svake znamenke ima svoju vrijednost.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funkcionira dekadski sustav?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88670" y="4000504"/>
            <a:ext cx="4766661" cy="144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657</Words>
  <Application>Microsoft Office PowerPoint</Application>
  <PresentationFormat>Prikaz na zaslonu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Calibri</vt:lpstr>
      <vt:lpstr>Verdana</vt:lpstr>
      <vt:lpstr>Wingdings 2</vt:lpstr>
      <vt:lpstr>Wingdings 3</vt:lpstr>
      <vt:lpstr>Gomilanje</vt:lpstr>
      <vt:lpstr> Nastavna jedinica: 1.1. Bit 1.2. Brojevi zapisani četvorkom bitova</vt:lpstr>
      <vt:lpstr>Što je računalo?</vt:lpstr>
      <vt:lpstr>1.1. Bit</vt:lpstr>
      <vt:lpstr>Usporedba sa žaruljama</vt:lpstr>
      <vt:lpstr>Koliko stanja mogu prikazati bitovi udruženi u niz? </vt:lpstr>
      <vt:lpstr>Pojmovi</vt:lpstr>
      <vt:lpstr>Zaključak – što sam naučio/la</vt:lpstr>
      <vt:lpstr>1.2. Brojevi zapisani četvorkom bitova</vt:lpstr>
      <vt:lpstr>Kako funkcionira dekadski sustav?</vt:lpstr>
      <vt:lpstr>Vrijednost pojedinog mjesta</vt:lpstr>
      <vt:lpstr>Binarni sustav</vt:lpstr>
      <vt:lpstr>Kako saznati dekadsku vrijednost binarnog broja?</vt:lpstr>
      <vt:lpstr>Četvorke bitova</vt:lpstr>
      <vt:lpstr>Pojmovi</vt:lpstr>
      <vt:lpstr>Zaključak – što sam naučio/la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51</cp:revision>
  <dcterms:created xsi:type="dcterms:W3CDTF">2010-07-29T06:54:58Z</dcterms:created>
  <dcterms:modified xsi:type="dcterms:W3CDTF">2017-10-01T18:48:29Z</dcterms:modified>
</cp:coreProperties>
</file>