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</p:sldMasterIdLst>
  <p:notesMasterIdLst>
    <p:notesMasterId r:id="rId40"/>
  </p:notesMasterIdLst>
  <p:sldIdLst>
    <p:sldId id="259" r:id="rId2"/>
    <p:sldId id="339" r:id="rId3"/>
    <p:sldId id="260" r:id="rId4"/>
    <p:sldId id="280" r:id="rId5"/>
    <p:sldId id="291" r:id="rId6"/>
    <p:sldId id="282" r:id="rId7"/>
    <p:sldId id="283" r:id="rId8"/>
    <p:sldId id="263" r:id="rId9"/>
    <p:sldId id="264" r:id="rId10"/>
    <p:sldId id="265" r:id="rId11"/>
    <p:sldId id="267" r:id="rId12"/>
    <p:sldId id="269" r:id="rId13"/>
    <p:sldId id="271" r:id="rId14"/>
    <p:sldId id="273" r:id="rId15"/>
    <p:sldId id="275" r:id="rId16"/>
    <p:sldId id="321" r:id="rId17"/>
    <p:sldId id="326" r:id="rId18"/>
    <p:sldId id="328" r:id="rId19"/>
    <p:sldId id="334" r:id="rId20"/>
    <p:sldId id="332" r:id="rId21"/>
    <p:sldId id="340" r:id="rId22"/>
    <p:sldId id="346" r:id="rId23"/>
    <p:sldId id="341" r:id="rId24"/>
    <p:sldId id="345" r:id="rId25"/>
    <p:sldId id="293" r:id="rId26"/>
    <p:sldId id="295" r:id="rId27"/>
    <p:sldId id="297" r:id="rId28"/>
    <p:sldId id="337" r:id="rId29"/>
    <p:sldId id="303" r:id="rId30"/>
    <p:sldId id="305" r:id="rId31"/>
    <p:sldId id="307" r:id="rId32"/>
    <p:sldId id="309" r:id="rId33"/>
    <p:sldId id="329" r:id="rId34"/>
    <p:sldId id="311" r:id="rId35"/>
    <p:sldId id="313" r:id="rId36"/>
    <p:sldId id="319" r:id="rId37"/>
    <p:sldId id="330" r:id="rId38"/>
    <p:sldId id="323" r:id="rId3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ijetli stil 1 - Istic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rednji stil 1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Srednji stil 4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66AF5-B27E-4250-B730-F7ADCC970C05}" type="datetimeFigureOut">
              <a:rPr lang="hr-HR" smtClean="0"/>
              <a:t>25.5.2016.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1840C-3FA7-4BC9-A3B8-338A7F4BF9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1783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285154C-5FDC-4F24-8B71-247E64A11006}" type="slidenum">
              <a:rPr lang="hr-HR" altLang="sr-Latn-RS">
                <a:latin typeface="Arial" charset="0"/>
              </a:rPr>
              <a:pPr>
                <a:spcBef>
                  <a:spcPct val="0"/>
                </a:spcBef>
              </a:pPr>
              <a:t>23</a:t>
            </a:fld>
            <a:endParaRPr lang="hr-HR" altLang="sr-Latn-R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r-Latn-CS" altLang="sr-Latn-RS" smtClean="0"/>
          </a:p>
        </p:txBody>
      </p:sp>
      <p:sp>
        <p:nvSpPr>
          <p:cNvPr id="3277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ACEF91F-931B-463D-9959-6050D18F59B5}" type="slidenum">
              <a:rPr lang="hr-HR" altLang="sr-Latn-RS">
                <a:latin typeface="Arial" charset="0"/>
              </a:rPr>
              <a:pPr>
                <a:spcBef>
                  <a:spcPct val="0"/>
                </a:spcBef>
              </a:pPr>
              <a:t>24</a:t>
            </a:fld>
            <a:endParaRPr lang="hr-HR" altLang="sr-Latn-R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B1B7043-FAA6-44DD-AFBB-2BEA7C92F7E6}" type="slidenum">
              <a:rPr lang="hr-HR" altLang="sr-Latn-RS">
                <a:latin typeface="Arial" charset="0"/>
              </a:rPr>
              <a:pPr>
                <a:spcBef>
                  <a:spcPct val="0"/>
                </a:spcBef>
              </a:pPr>
              <a:t>28</a:t>
            </a:fld>
            <a:endParaRPr lang="hr-HR" altLang="sr-Latn-R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BF2E1-B900-4F0A-9EA7-5226CCF77D97}" type="datetimeFigureOut">
              <a:rPr lang="sr-Latn-CS" smtClean="0"/>
              <a:pPr/>
              <a:t>25.5.2016</a:t>
            </a:fld>
            <a:endParaRPr lang="hr-HR"/>
          </a:p>
        </p:txBody>
      </p:sp>
      <p:sp>
        <p:nvSpPr>
          <p:cNvPr id="20" name="Rezervirano mjesto podnožj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142B5-2369-4AAA-A9B6-75ABEF4B4D9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BF2E1-B900-4F0A-9EA7-5226CCF77D97}" type="datetimeFigureOut">
              <a:rPr lang="sr-Latn-CS" smtClean="0"/>
              <a:pPr/>
              <a:t>25.5.2016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142B5-2369-4AAA-A9B6-75ABEF4B4D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BF2E1-B900-4F0A-9EA7-5226CCF77D97}" type="datetimeFigureOut">
              <a:rPr lang="sr-Latn-CS" smtClean="0"/>
              <a:pPr/>
              <a:t>25.5.2016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142B5-2369-4AAA-A9B6-75ABEF4B4D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1125538"/>
            <a:ext cx="8001000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916113"/>
            <a:ext cx="8001000" cy="3844925"/>
          </a:xfrm>
        </p:spPr>
        <p:txBody>
          <a:bodyPr/>
          <a:lstStyle/>
          <a:p>
            <a:pPr lvl="0"/>
            <a:endParaRPr lang="hr-HR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1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44DAD-D53A-4E71-A751-371C38F85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BF2E1-B900-4F0A-9EA7-5226CCF77D97}" type="datetimeFigureOut">
              <a:rPr lang="sr-Latn-CS" smtClean="0"/>
              <a:pPr/>
              <a:t>25.5.2016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142B5-2369-4AAA-A9B6-75ABEF4B4D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BF2E1-B900-4F0A-9EA7-5226CCF77D97}" type="datetimeFigureOut">
              <a:rPr lang="sr-Latn-CS" smtClean="0"/>
              <a:pPr/>
              <a:t>25.5.2016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142B5-2369-4AAA-A9B6-75ABEF4B4D9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BF2E1-B900-4F0A-9EA7-5226CCF77D97}" type="datetimeFigureOut">
              <a:rPr lang="sr-Latn-CS" smtClean="0"/>
              <a:pPr/>
              <a:t>25.5.2016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142B5-2369-4AAA-A9B6-75ABEF4B4D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BF2E1-B900-4F0A-9EA7-5226CCF77D97}" type="datetimeFigureOut">
              <a:rPr lang="sr-Latn-CS" smtClean="0"/>
              <a:pPr/>
              <a:t>25.5.2016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142B5-2369-4AAA-A9B6-75ABEF4B4D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BF2E1-B900-4F0A-9EA7-5226CCF77D97}" type="datetimeFigureOut">
              <a:rPr lang="sr-Latn-CS" smtClean="0"/>
              <a:pPr/>
              <a:t>25.5.2016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142B5-2369-4AAA-A9B6-75ABEF4B4D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BF2E1-B900-4F0A-9EA7-5226CCF77D97}" type="datetimeFigureOut">
              <a:rPr lang="sr-Latn-CS" smtClean="0"/>
              <a:pPr/>
              <a:t>25.5.2016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142B5-2369-4AAA-A9B6-75ABEF4B4D9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Pravoku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BF2E1-B900-4F0A-9EA7-5226CCF77D97}" type="datetimeFigureOut">
              <a:rPr lang="sr-Latn-CS" smtClean="0"/>
              <a:pPr/>
              <a:t>25.5.2016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142B5-2369-4AAA-A9B6-75ABEF4B4D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BF2E1-B900-4F0A-9EA7-5226CCF77D97}" type="datetimeFigureOut">
              <a:rPr lang="sr-Latn-CS" smtClean="0"/>
              <a:pPr/>
              <a:t>25.5.2016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142B5-2369-4AAA-A9B6-75ABEF4B4D9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9" name="Dijagram toka: Postupa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jagram toka: Postupa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0BBF2E1-B900-4F0A-9EA7-5226CCF77D97}" type="datetimeFigureOut">
              <a:rPr lang="sr-Latn-CS" smtClean="0"/>
              <a:pPr/>
              <a:t>25.5.2016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F1142B5-2369-4AAA-A9B6-75ABEF4B4D9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5" name="Pravoku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google.hr/imgres?imgurl=http://www.alu.unsa.ba/pd/indes/en/images/news/workshop%20konjuh%20zivinice/rad%20u%20fabrici3.jpg&amp;imgrefurl=http://www.alu.unsa.ba/pd/indes/en/htm/contents/news/konjuh.htm&amp;h=410&amp;w=307&amp;sz=71&amp;hl=hr&amp;start=208&amp;tbnid=Tfqr7PsLE10NQM:&amp;tbnh=125&amp;tbnw=94&amp;prev=/images?q%3Drad%26start%3D200%26gbv%3D2%26ndsp%3D20%26svnum%3D10%26hl%3Dhr%26sa%3D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28670"/>
            <a:ext cx="7643192" cy="4071966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latin typeface="+mn-lt"/>
              </a:rPr>
              <a:t>UPIS U 1. RAZRED SREDNJE ŠKOLE U ŠKOLSKOJ GODINI 2016./2017.</a:t>
            </a:r>
            <a:r>
              <a:rPr lang="hr-HR" b="1" dirty="0" smtClean="0">
                <a:latin typeface="+mn-lt"/>
              </a:rPr>
              <a:t/>
            </a:r>
            <a:br>
              <a:rPr lang="hr-HR" b="1" dirty="0" smtClean="0">
                <a:latin typeface="+mn-lt"/>
              </a:rPr>
            </a:br>
            <a:r>
              <a:rPr lang="hr-HR" b="1" dirty="0" smtClean="0">
                <a:latin typeface="+mn-lt"/>
              </a:rPr>
              <a:t/>
            </a:r>
            <a:br>
              <a:rPr lang="hr-HR" b="1" dirty="0" smtClean="0">
                <a:latin typeface="+mn-lt"/>
              </a:rPr>
            </a:br>
            <a:endParaRPr lang="hr-HR" b="1" dirty="0">
              <a:latin typeface="+mn-lt"/>
            </a:endParaRPr>
          </a:p>
        </p:txBody>
      </p:sp>
      <p:pic>
        <p:nvPicPr>
          <p:cNvPr id="3" name="Picture 2" descr="C:\Users\Skola\Pictures\upis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123" y="3356992"/>
            <a:ext cx="4054109" cy="3217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0648"/>
            <a:ext cx="9143999" cy="639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582726"/>
          </a:xfrm>
        </p:spPr>
        <p:txBody>
          <a:bodyPr/>
          <a:lstStyle/>
          <a:p>
            <a:r>
              <a:rPr lang="hr-HR" dirty="0" smtClean="0"/>
              <a:t>Izrada rang – lista</a:t>
            </a:r>
            <a:br>
              <a:rPr lang="hr-HR" dirty="0" smtClean="0"/>
            </a:br>
            <a:r>
              <a:rPr lang="hr-HR" sz="2800" dirty="0" smtClean="0">
                <a:latin typeface="+mn-lt"/>
              </a:rPr>
              <a:t>Ivan Horvat – lista prioriteta</a:t>
            </a:r>
            <a:endParaRPr lang="hr-HR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857364"/>
            <a:ext cx="7992888" cy="4523964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r-H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099680"/>
              </p:ext>
            </p:extLst>
          </p:nvPr>
        </p:nvGraphicFramePr>
        <p:xfrm>
          <a:off x="1187624" y="1888629"/>
          <a:ext cx="7560840" cy="4276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584"/>
                <a:gridCol w="6700256"/>
              </a:tblGrid>
              <a:tr h="726797">
                <a:tc>
                  <a:txBody>
                    <a:bodyPr/>
                    <a:lstStyle/>
                    <a:p>
                      <a:r>
                        <a:rPr lang="hr-HR" sz="2300" dirty="0" err="1" smtClean="0"/>
                        <a:t>Prio</a:t>
                      </a:r>
                      <a:r>
                        <a:rPr lang="hr-HR" sz="2300" dirty="0" smtClean="0"/>
                        <a:t>-</a:t>
                      </a:r>
                      <a:r>
                        <a:rPr lang="hr-HR" sz="2300" dirty="0" err="1" smtClean="0"/>
                        <a:t>ritet</a:t>
                      </a:r>
                      <a:endParaRPr lang="hr-HR" sz="2300" dirty="0"/>
                    </a:p>
                  </a:txBody>
                  <a:tcPr marL="71435" marR="71435" marT="42858" marB="42858"/>
                </a:tc>
                <a:tc>
                  <a:txBody>
                    <a:bodyPr/>
                    <a:lstStyle/>
                    <a:p>
                      <a:r>
                        <a:rPr lang="hr-HR" sz="2300" dirty="0" smtClean="0"/>
                        <a:t>Škola i program</a:t>
                      </a:r>
                      <a:endParaRPr lang="hr-HR" sz="2300" dirty="0"/>
                    </a:p>
                  </a:txBody>
                  <a:tcPr marL="71435" marR="71435" marT="42858" marB="42858"/>
                </a:tc>
              </a:tr>
              <a:tr h="402990">
                <a:tc>
                  <a:txBody>
                    <a:bodyPr/>
                    <a:lstStyle/>
                    <a:p>
                      <a:r>
                        <a:rPr lang="hr-HR" sz="2300" dirty="0" smtClean="0"/>
                        <a:t>1.</a:t>
                      </a:r>
                      <a:endParaRPr lang="hr-HR" sz="2300" dirty="0"/>
                    </a:p>
                  </a:txBody>
                  <a:tcPr marL="71435" marR="71435" marT="42858" marB="4285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300" dirty="0" smtClean="0"/>
                        <a:t>I. gimnazija,</a:t>
                      </a:r>
                      <a:r>
                        <a:rPr lang="hr-HR" sz="2300" baseline="0" dirty="0" smtClean="0"/>
                        <a:t> opća gimnazija</a:t>
                      </a:r>
                      <a:endParaRPr lang="hr-HR" sz="2300" dirty="0"/>
                    </a:p>
                  </a:txBody>
                  <a:tcPr marL="71435" marR="71435" marT="42858" marB="42858"/>
                </a:tc>
              </a:tr>
              <a:tr h="402990">
                <a:tc>
                  <a:txBody>
                    <a:bodyPr/>
                    <a:lstStyle/>
                    <a:p>
                      <a:r>
                        <a:rPr lang="hr-HR" sz="2300" dirty="0" smtClean="0"/>
                        <a:t>2.</a:t>
                      </a:r>
                      <a:endParaRPr lang="hr-HR" sz="2300" dirty="0"/>
                    </a:p>
                  </a:txBody>
                  <a:tcPr marL="71435" marR="71435" marT="42858" marB="4285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300" dirty="0" smtClean="0"/>
                        <a:t>II. gimnazija, opća gimnazija</a:t>
                      </a:r>
                    </a:p>
                  </a:txBody>
                  <a:tcPr marL="71435" marR="71435" marT="42858" marB="42858"/>
                </a:tc>
              </a:tr>
              <a:tr h="402990">
                <a:tc>
                  <a:txBody>
                    <a:bodyPr/>
                    <a:lstStyle/>
                    <a:p>
                      <a:r>
                        <a:rPr lang="hr-HR" sz="2300" dirty="0" smtClean="0"/>
                        <a:t>3.</a:t>
                      </a:r>
                      <a:endParaRPr lang="hr-HR" sz="2300" dirty="0"/>
                    </a:p>
                  </a:txBody>
                  <a:tcPr marL="71435" marR="71435" marT="42858" marB="4285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300" dirty="0" smtClean="0"/>
                        <a:t>III.</a:t>
                      </a:r>
                      <a:r>
                        <a:rPr lang="hr-HR" sz="2300" baseline="0" dirty="0" smtClean="0"/>
                        <a:t> gimnazija, </a:t>
                      </a:r>
                      <a:r>
                        <a:rPr lang="hr-HR" sz="2300" dirty="0" smtClean="0"/>
                        <a:t>opća gimnazija</a:t>
                      </a:r>
                    </a:p>
                  </a:txBody>
                  <a:tcPr marL="71435" marR="71435" marT="42858" marB="42858"/>
                </a:tc>
              </a:tr>
              <a:tr h="402990">
                <a:tc>
                  <a:txBody>
                    <a:bodyPr/>
                    <a:lstStyle/>
                    <a:p>
                      <a:r>
                        <a:rPr lang="hr-HR" sz="2300" dirty="0" smtClean="0"/>
                        <a:t>4.</a:t>
                      </a:r>
                      <a:endParaRPr lang="hr-HR" sz="2300" dirty="0"/>
                    </a:p>
                  </a:txBody>
                  <a:tcPr marL="71435" marR="71435" marT="42858" marB="4285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300" dirty="0" smtClean="0"/>
                        <a:t>I. gimnazija,</a:t>
                      </a:r>
                      <a:r>
                        <a:rPr lang="hr-HR" sz="2300" baseline="0" dirty="0" smtClean="0"/>
                        <a:t> prirodoslovno-matematička gimnazija</a:t>
                      </a:r>
                      <a:endParaRPr lang="hr-HR" sz="2300" dirty="0"/>
                    </a:p>
                  </a:txBody>
                  <a:tcPr marL="71435" marR="71435" marT="42858" marB="42858"/>
                </a:tc>
              </a:tr>
              <a:tr h="402990">
                <a:tc>
                  <a:txBody>
                    <a:bodyPr/>
                    <a:lstStyle/>
                    <a:p>
                      <a:r>
                        <a:rPr lang="hr-HR" sz="2300" dirty="0" smtClean="0"/>
                        <a:t>5.</a:t>
                      </a:r>
                      <a:endParaRPr lang="hr-HR" sz="2300" dirty="0"/>
                    </a:p>
                  </a:txBody>
                  <a:tcPr marL="71435" marR="71435" marT="42858" marB="4285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300" dirty="0" smtClean="0"/>
                        <a:t>II. gimnazija,</a:t>
                      </a:r>
                      <a:r>
                        <a:rPr lang="hr-HR" sz="2300" baseline="0" dirty="0" smtClean="0"/>
                        <a:t> prirodoslovno-matematička gimnazija</a:t>
                      </a:r>
                      <a:endParaRPr lang="hr-HR" sz="2300" dirty="0" smtClean="0"/>
                    </a:p>
                  </a:txBody>
                  <a:tcPr marL="71435" marR="71435" marT="42858" marB="42858"/>
                </a:tc>
              </a:tr>
              <a:tr h="402990">
                <a:tc>
                  <a:txBody>
                    <a:bodyPr/>
                    <a:lstStyle/>
                    <a:p>
                      <a:r>
                        <a:rPr lang="hr-HR" sz="2300" dirty="0" smtClean="0"/>
                        <a:t>6.</a:t>
                      </a:r>
                      <a:endParaRPr lang="hr-HR" sz="2300" dirty="0"/>
                    </a:p>
                  </a:txBody>
                  <a:tcPr marL="71435" marR="71435" marT="42858" marB="4285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300" dirty="0" smtClean="0"/>
                        <a:t>III.</a:t>
                      </a:r>
                      <a:r>
                        <a:rPr lang="hr-HR" sz="2300" baseline="0" dirty="0" smtClean="0"/>
                        <a:t> gimnazija</a:t>
                      </a:r>
                      <a:r>
                        <a:rPr lang="hr-HR" sz="2300" dirty="0" smtClean="0"/>
                        <a:t>,</a:t>
                      </a:r>
                      <a:r>
                        <a:rPr lang="hr-HR" sz="2300" baseline="0" dirty="0" smtClean="0"/>
                        <a:t> prirodoslovno-matematička gimnazija</a:t>
                      </a:r>
                      <a:endParaRPr lang="hr-HR" sz="2300" dirty="0" smtClean="0"/>
                    </a:p>
                  </a:txBody>
                  <a:tcPr marL="71435" marR="71435" marT="42858" marB="42858"/>
                </a:tc>
              </a:tr>
              <a:tr h="402990">
                <a:tc>
                  <a:txBody>
                    <a:bodyPr/>
                    <a:lstStyle/>
                    <a:p>
                      <a:r>
                        <a:rPr lang="hr-HR" sz="2300" dirty="0" smtClean="0"/>
                        <a:t>7.</a:t>
                      </a:r>
                      <a:endParaRPr lang="hr-HR" sz="2300" dirty="0"/>
                    </a:p>
                  </a:txBody>
                  <a:tcPr marL="71435" marR="71435" marT="42858" marB="4285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300" dirty="0" smtClean="0"/>
                        <a:t>….</a:t>
                      </a:r>
                      <a:endParaRPr lang="hr-HR" sz="2300" dirty="0"/>
                    </a:p>
                  </a:txBody>
                  <a:tcPr marL="71435" marR="71435" marT="42858" marB="42858"/>
                </a:tc>
              </a:tr>
              <a:tr h="402990">
                <a:tc>
                  <a:txBody>
                    <a:bodyPr/>
                    <a:lstStyle/>
                    <a:p>
                      <a:endParaRPr lang="hr-HR" sz="2300" dirty="0"/>
                    </a:p>
                  </a:txBody>
                  <a:tcPr marL="71435" marR="71435" marT="42858" marB="4285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300" dirty="0"/>
                    </a:p>
                  </a:txBody>
                  <a:tcPr marL="71435" marR="71435" marT="42858" marB="4285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32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99" y="188640"/>
            <a:ext cx="7730889" cy="68029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dirty="0" smtClean="0">
                <a:cs typeface="+mj-cs"/>
                <a:sym typeface="Trebuchet MS" pitchFamily="1" charset="0"/>
              </a:rPr>
              <a:t>Plasmani po školama i programima</a:t>
            </a:r>
            <a:endParaRPr lang="hr-HR" dirty="0">
              <a:cs typeface="+mj-cs"/>
              <a:sym typeface="Trebuchet MS" pitchFamily="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BE68B-5E1F-43C9-A878-D3C12ED051C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551355"/>
              </p:ext>
            </p:extLst>
          </p:nvPr>
        </p:nvGraphicFramePr>
        <p:xfrm>
          <a:off x="3064536" y="1821656"/>
          <a:ext cx="2623024" cy="47761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7135"/>
                <a:gridCol w="1004563"/>
                <a:gridCol w="781326"/>
              </a:tblGrid>
              <a:tr h="600081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Plasman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err="1" smtClean="0"/>
                        <a:t>Br.prijave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Bodova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107.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2088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57,30</a:t>
                      </a:r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108.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8095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57,15</a:t>
                      </a:r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b="1" i="1" dirty="0" smtClean="0"/>
                        <a:t>109.</a:t>
                      </a:r>
                      <a:endParaRPr lang="hr-HR" sz="1700" b="1" i="1" dirty="0"/>
                    </a:p>
                  </a:txBody>
                  <a:tcPr marL="71435" marR="71435" marT="42865" marB="428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b="1" i="1" dirty="0" smtClean="0"/>
                        <a:t>1024</a:t>
                      </a:r>
                      <a:endParaRPr lang="hr-HR" sz="1700" b="1" i="1" dirty="0"/>
                    </a:p>
                  </a:txBody>
                  <a:tcPr marL="71435" marR="71435" marT="42865" marB="428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b="1" i="1" dirty="0" smtClean="0"/>
                        <a:t>56,5</a:t>
                      </a:r>
                      <a:endParaRPr lang="hr-HR" sz="1700" b="1" i="1" dirty="0"/>
                    </a:p>
                  </a:txBody>
                  <a:tcPr marL="71435" marR="71435" marT="42865" marB="42865">
                    <a:solidFill>
                      <a:srgbClr val="92D050"/>
                    </a:solidFill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110.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10926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56,43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111.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21955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56,27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112.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345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55,16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150.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23844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51,12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151.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12122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51,05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152.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2345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50,88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879849"/>
              </p:ext>
            </p:extLst>
          </p:nvPr>
        </p:nvGraphicFramePr>
        <p:xfrm>
          <a:off x="5967846" y="1821656"/>
          <a:ext cx="2623025" cy="47761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7136"/>
                <a:gridCol w="1004563"/>
                <a:gridCol w="781326"/>
              </a:tblGrid>
              <a:tr h="600081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Plasman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err="1" smtClean="0"/>
                        <a:t>Br.prijave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Bodova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105.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26374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57,63</a:t>
                      </a:r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106.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2546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56,26</a:t>
                      </a:r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b="1" i="1" dirty="0" smtClean="0"/>
                        <a:t>107.</a:t>
                      </a:r>
                      <a:endParaRPr lang="hr-HR" sz="1700" b="1" i="1" dirty="0"/>
                    </a:p>
                  </a:txBody>
                  <a:tcPr marL="71435" marR="71435" marT="42865" marB="428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b="1" i="1" dirty="0" smtClean="0"/>
                        <a:t>1024</a:t>
                      </a:r>
                      <a:endParaRPr lang="hr-HR" sz="1700" b="1" i="1" dirty="0"/>
                    </a:p>
                  </a:txBody>
                  <a:tcPr marL="71435" marR="71435" marT="42865" marB="428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b="1" i="1" dirty="0" smtClean="0"/>
                        <a:t>55,7</a:t>
                      </a:r>
                      <a:endParaRPr lang="hr-HR" sz="1700" b="1" i="1" dirty="0"/>
                    </a:p>
                  </a:txBody>
                  <a:tcPr marL="71435" marR="71435" marT="42865" marB="42865">
                    <a:solidFill>
                      <a:srgbClr val="92D050"/>
                    </a:solidFill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108.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22456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55,49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109.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33221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55,18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110.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3456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55,05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200.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12345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51,05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201.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8756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51,00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202.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22354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50,62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891988"/>
              </p:ext>
            </p:extLst>
          </p:nvPr>
        </p:nvGraphicFramePr>
        <p:xfrm>
          <a:off x="162467" y="1821656"/>
          <a:ext cx="2623024" cy="47761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7135"/>
                <a:gridCol w="1004563"/>
                <a:gridCol w="781326"/>
              </a:tblGrid>
              <a:tr h="600081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Plasman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err="1" smtClean="0"/>
                        <a:t>Br.prijave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Bodova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66.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12324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56,61</a:t>
                      </a:r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67.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2356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55,00</a:t>
                      </a:r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b="1" i="1" dirty="0" smtClean="0"/>
                        <a:t>68.</a:t>
                      </a:r>
                      <a:endParaRPr lang="hr-HR" sz="1700" b="1" i="1" dirty="0"/>
                    </a:p>
                  </a:txBody>
                  <a:tcPr marL="71435" marR="71435" marT="42865" marB="428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b="1" i="1" dirty="0" smtClean="0"/>
                        <a:t>1024</a:t>
                      </a:r>
                      <a:endParaRPr lang="hr-HR" sz="1700" b="1" i="1" dirty="0"/>
                    </a:p>
                  </a:txBody>
                  <a:tcPr marL="71435" marR="71435" marT="42865" marB="428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b="1" i="1" dirty="0" smtClean="0"/>
                        <a:t>54,5</a:t>
                      </a:r>
                      <a:endParaRPr lang="hr-HR" sz="1700" b="1" i="1" dirty="0"/>
                    </a:p>
                  </a:txBody>
                  <a:tcPr marL="71435" marR="71435" marT="42865" marB="42865">
                    <a:solidFill>
                      <a:srgbClr val="92D050"/>
                    </a:solidFill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69.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7896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54,30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70.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31567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54,20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71.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236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50,00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100.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2341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49,00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101.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26356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48,69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102.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10123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47,33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</a:tbl>
          </a:graphicData>
        </a:graphic>
      </p:graphicFrame>
      <p:sp>
        <p:nvSpPr>
          <p:cNvPr id="52402" name="TextBox 11"/>
          <p:cNvSpPr txBox="1">
            <a:spLocks noChangeArrowheads="1"/>
          </p:cNvSpPr>
          <p:nvPr/>
        </p:nvSpPr>
        <p:spPr bwMode="auto">
          <a:xfrm>
            <a:off x="179512" y="1199556"/>
            <a:ext cx="2311398" cy="44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928" tIns="38464" rIns="76928" bIns="38464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eaLnBrk="1" hangingPunct="1"/>
            <a:r>
              <a:rPr lang="hr-HR" dirty="0" err="1" smtClean="0"/>
              <a:t>I.gimnazija</a:t>
            </a:r>
            <a:r>
              <a:rPr lang="hr-HR" dirty="0" smtClean="0"/>
              <a:t>, </a:t>
            </a:r>
            <a:r>
              <a:rPr lang="hr-HR" dirty="0" err="1" smtClean="0"/>
              <a:t>o.g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52403" name="TextBox 12"/>
          <p:cNvSpPr txBox="1">
            <a:spLocks noChangeArrowheads="1"/>
          </p:cNvSpPr>
          <p:nvPr/>
        </p:nvSpPr>
        <p:spPr bwMode="auto">
          <a:xfrm>
            <a:off x="3131840" y="1218903"/>
            <a:ext cx="2396357" cy="44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928" tIns="38464" rIns="76928" bIns="38464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eaLnBrk="1" hangingPunct="1"/>
            <a:r>
              <a:rPr lang="hr-HR" dirty="0" err="1" smtClean="0"/>
              <a:t>II.gimnazija</a:t>
            </a:r>
            <a:r>
              <a:rPr lang="hr-HR" dirty="0" smtClean="0"/>
              <a:t>, </a:t>
            </a:r>
            <a:r>
              <a:rPr lang="hr-HR" dirty="0" err="1" smtClean="0"/>
              <a:t>o.g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52405" name="TextBox 15"/>
          <p:cNvSpPr txBox="1">
            <a:spLocks noChangeArrowheads="1"/>
          </p:cNvSpPr>
          <p:nvPr/>
        </p:nvSpPr>
        <p:spPr bwMode="auto">
          <a:xfrm>
            <a:off x="8702489" y="3562946"/>
            <a:ext cx="463135" cy="44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928" tIns="38464" rIns="76928" bIns="38464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eaLnBrk="1" hangingPunct="1"/>
            <a:r>
              <a:rPr lang="hr-HR" b="1" dirty="0"/>
              <a:t>…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5940152" y="1198962"/>
            <a:ext cx="2481316" cy="44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928" tIns="38464" rIns="76928" bIns="38464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eaLnBrk="1" hangingPunct="1"/>
            <a:r>
              <a:rPr lang="hr-HR" dirty="0" err="1" smtClean="0"/>
              <a:t>III.gimnazija</a:t>
            </a:r>
            <a:r>
              <a:rPr lang="hr-HR" dirty="0" smtClean="0"/>
              <a:t>, </a:t>
            </a:r>
            <a:r>
              <a:rPr lang="hr-HR" dirty="0" err="1" smtClean="0"/>
              <a:t>o.g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4032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77" y="188640"/>
            <a:ext cx="8484212" cy="68029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dirty="0" smtClean="0">
                <a:cs typeface="+mj-cs"/>
                <a:sym typeface="Trebuchet MS" pitchFamily="1" charset="0"/>
              </a:rPr>
              <a:t>Plasmani po školama i programima</a:t>
            </a:r>
            <a:endParaRPr lang="hr-HR" dirty="0">
              <a:cs typeface="+mj-cs"/>
              <a:sym typeface="Trebuchet MS" pitchFamily="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BE68B-5E1F-43C9-A878-D3C12ED051C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604474"/>
              </p:ext>
            </p:extLst>
          </p:nvPr>
        </p:nvGraphicFramePr>
        <p:xfrm>
          <a:off x="3064536" y="1821656"/>
          <a:ext cx="2623024" cy="482299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7135"/>
                <a:gridCol w="1004563"/>
                <a:gridCol w="781326"/>
              </a:tblGrid>
              <a:tr h="600081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Plasman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err="1" smtClean="0"/>
                        <a:t>Br.prijave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Bodova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107.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2088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57,30</a:t>
                      </a:r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108.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8095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57,15</a:t>
                      </a:r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109.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10926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56,43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110.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21955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56,27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111.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345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55,16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mpd="sng">
                      <a:noFill/>
                    </a:lnB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149.</a:t>
                      </a:r>
                      <a:endParaRPr lang="hr-HR" sz="1700" dirty="0"/>
                    </a:p>
                  </a:txBody>
                  <a:tcPr marL="71435" marR="71435" marT="42865" marB="4286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23844</a:t>
                      </a:r>
                      <a:endParaRPr lang="hr-HR" sz="1700" dirty="0"/>
                    </a:p>
                  </a:txBody>
                  <a:tcPr marL="71435" marR="71435" marT="42865" marB="4286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51,12</a:t>
                      </a:r>
                      <a:endParaRPr lang="hr-HR" sz="1700" dirty="0"/>
                    </a:p>
                  </a:txBody>
                  <a:tcPr marL="71435" marR="71435" marT="42865" marB="4286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150.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12122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51,05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569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151.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2345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50,88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endParaRPr lang="hr-HR" sz="1700" dirty="0"/>
                    </a:p>
                  </a:txBody>
                  <a:tcPr marL="71435" marR="71435" marT="42865" marB="42865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863508"/>
              </p:ext>
            </p:extLst>
          </p:nvPr>
        </p:nvGraphicFramePr>
        <p:xfrm>
          <a:off x="5967846" y="1821656"/>
          <a:ext cx="2623025" cy="47761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7136"/>
                <a:gridCol w="1004563"/>
                <a:gridCol w="781326"/>
              </a:tblGrid>
              <a:tr h="600081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Plasman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err="1" smtClean="0"/>
                        <a:t>Br.prijave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Bodova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105.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26374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57,63</a:t>
                      </a:r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106.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2546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56,26</a:t>
                      </a:r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107.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22456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55,49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108.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33221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55,18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109.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3456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55,05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mpd="sng">
                      <a:noFill/>
                    </a:lnB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199.</a:t>
                      </a:r>
                      <a:endParaRPr lang="hr-HR" sz="1700" dirty="0"/>
                    </a:p>
                  </a:txBody>
                  <a:tcPr marL="71435" marR="71435" marT="42865" marB="4286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12345</a:t>
                      </a:r>
                      <a:endParaRPr lang="hr-HR" sz="1700" dirty="0"/>
                    </a:p>
                  </a:txBody>
                  <a:tcPr marL="71435" marR="71435" marT="42865" marB="4286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51,05</a:t>
                      </a:r>
                      <a:endParaRPr lang="hr-HR" sz="1700" dirty="0"/>
                    </a:p>
                  </a:txBody>
                  <a:tcPr marL="71435" marR="71435" marT="42865" marB="4286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200.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8756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51,00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201.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22354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50,62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endParaRPr lang="hr-HR" sz="1700" dirty="0"/>
                    </a:p>
                  </a:txBody>
                  <a:tcPr marL="71435" marR="71435" marT="42865" marB="42865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551993"/>
              </p:ext>
            </p:extLst>
          </p:nvPr>
        </p:nvGraphicFramePr>
        <p:xfrm>
          <a:off x="162467" y="1821656"/>
          <a:ext cx="2623024" cy="47761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7135"/>
                <a:gridCol w="1004563"/>
                <a:gridCol w="781326"/>
              </a:tblGrid>
              <a:tr h="600081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Plasman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err="1" smtClean="0"/>
                        <a:t>Br.prijave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Bodova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66.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12324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56,61</a:t>
                      </a:r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67.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2356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55,00</a:t>
                      </a:r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b="1" i="1" dirty="0" smtClean="0"/>
                        <a:t>68.</a:t>
                      </a:r>
                      <a:endParaRPr lang="hr-HR" sz="1700" b="1" i="1" dirty="0"/>
                    </a:p>
                  </a:txBody>
                  <a:tcPr marL="71435" marR="71435" marT="42865" marB="428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b="1" i="1" dirty="0" smtClean="0"/>
                        <a:t>1024</a:t>
                      </a:r>
                      <a:endParaRPr lang="hr-HR" sz="1700" b="1" i="1" dirty="0"/>
                    </a:p>
                  </a:txBody>
                  <a:tcPr marL="71435" marR="71435" marT="42865" marB="428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b="1" i="1" dirty="0" smtClean="0"/>
                        <a:t>54,5</a:t>
                      </a:r>
                      <a:endParaRPr lang="hr-HR" sz="1700" b="1" i="1" dirty="0"/>
                    </a:p>
                  </a:txBody>
                  <a:tcPr marL="71435" marR="71435" marT="42865" marB="42865">
                    <a:solidFill>
                      <a:srgbClr val="92D050"/>
                    </a:solidFill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69.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7896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54,30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70.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31567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54,20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71.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236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50,00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100.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2341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49,00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101.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26356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48,69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102.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10123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47,33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</a:tbl>
          </a:graphicData>
        </a:graphic>
      </p:graphicFrame>
      <p:sp>
        <p:nvSpPr>
          <p:cNvPr id="52402" name="TextBox 11"/>
          <p:cNvSpPr txBox="1">
            <a:spLocks noChangeArrowheads="1"/>
          </p:cNvSpPr>
          <p:nvPr/>
        </p:nvSpPr>
        <p:spPr bwMode="auto">
          <a:xfrm>
            <a:off x="179512" y="1199556"/>
            <a:ext cx="2311398" cy="44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928" tIns="38464" rIns="76928" bIns="38464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eaLnBrk="1" hangingPunct="1"/>
            <a:r>
              <a:rPr lang="hr-HR" dirty="0" err="1" smtClean="0"/>
              <a:t>I.gimnazija</a:t>
            </a:r>
            <a:r>
              <a:rPr lang="hr-HR" dirty="0" smtClean="0"/>
              <a:t>, </a:t>
            </a:r>
            <a:r>
              <a:rPr lang="hr-HR" dirty="0" err="1" smtClean="0"/>
              <a:t>o.g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52403" name="TextBox 12"/>
          <p:cNvSpPr txBox="1">
            <a:spLocks noChangeArrowheads="1"/>
          </p:cNvSpPr>
          <p:nvPr/>
        </p:nvSpPr>
        <p:spPr bwMode="auto">
          <a:xfrm>
            <a:off x="3131840" y="1218903"/>
            <a:ext cx="2396357" cy="44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928" tIns="38464" rIns="76928" bIns="38464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eaLnBrk="1" hangingPunct="1"/>
            <a:r>
              <a:rPr lang="hr-HR" dirty="0" err="1" smtClean="0"/>
              <a:t>II.gimnazija</a:t>
            </a:r>
            <a:r>
              <a:rPr lang="hr-HR" dirty="0" smtClean="0"/>
              <a:t>, </a:t>
            </a:r>
            <a:r>
              <a:rPr lang="hr-HR" dirty="0" err="1" smtClean="0"/>
              <a:t>o.g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52405" name="TextBox 15"/>
          <p:cNvSpPr txBox="1">
            <a:spLocks noChangeArrowheads="1"/>
          </p:cNvSpPr>
          <p:nvPr/>
        </p:nvSpPr>
        <p:spPr bwMode="auto">
          <a:xfrm>
            <a:off x="8702489" y="3562946"/>
            <a:ext cx="463135" cy="44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928" tIns="38464" rIns="76928" bIns="38464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eaLnBrk="1" hangingPunct="1"/>
            <a:r>
              <a:rPr lang="hr-HR" b="1" dirty="0" smtClean="0"/>
              <a:t>…</a:t>
            </a:r>
            <a:endParaRPr lang="hr-HR" b="1" dirty="0"/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5940152" y="1198962"/>
            <a:ext cx="2481316" cy="44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928" tIns="38464" rIns="76928" bIns="38464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eaLnBrk="1" hangingPunct="1"/>
            <a:r>
              <a:rPr lang="hr-HR" dirty="0" err="1" smtClean="0"/>
              <a:t>III.gimnazija</a:t>
            </a:r>
            <a:r>
              <a:rPr lang="hr-HR" dirty="0" smtClean="0"/>
              <a:t>, </a:t>
            </a:r>
            <a:r>
              <a:rPr lang="hr-HR" dirty="0" err="1" smtClean="0"/>
              <a:t>o.g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5" name="Down Arrow 4"/>
          <p:cNvSpPr/>
          <p:nvPr/>
        </p:nvSpPr>
        <p:spPr>
          <a:xfrm flipV="1">
            <a:off x="3563888" y="3598020"/>
            <a:ext cx="576064" cy="2999332"/>
          </a:xfrm>
          <a:prstGeom prst="down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Down Arrow 12"/>
          <p:cNvSpPr/>
          <p:nvPr/>
        </p:nvSpPr>
        <p:spPr>
          <a:xfrm flipV="1">
            <a:off x="6444208" y="3598020"/>
            <a:ext cx="576064" cy="2999332"/>
          </a:xfrm>
          <a:prstGeom prst="down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032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77" y="188640"/>
            <a:ext cx="8484212" cy="68029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dirty="0" smtClean="0">
                <a:cs typeface="+mj-cs"/>
                <a:sym typeface="Trebuchet MS" pitchFamily="1" charset="0"/>
              </a:rPr>
              <a:t>Plasmani po školama i programima</a:t>
            </a:r>
            <a:endParaRPr lang="hr-HR" dirty="0">
              <a:cs typeface="+mj-cs"/>
              <a:sym typeface="Trebuchet MS" pitchFamily="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BE68B-5E1F-43C9-A878-D3C12ED051C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957217"/>
              </p:ext>
            </p:extLst>
          </p:nvPr>
        </p:nvGraphicFramePr>
        <p:xfrm>
          <a:off x="3064536" y="1821656"/>
          <a:ext cx="2623024" cy="47761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7135"/>
                <a:gridCol w="1004563"/>
                <a:gridCol w="781326"/>
              </a:tblGrid>
              <a:tr h="600081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Plasman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err="1" smtClean="0"/>
                        <a:t>Br.prijave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Bodova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107.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2088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57,30</a:t>
                      </a:r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108.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8095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57,15</a:t>
                      </a:r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b="1" i="1" dirty="0" smtClean="0"/>
                        <a:t>109.</a:t>
                      </a:r>
                      <a:endParaRPr lang="hr-HR" sz="1700" b="1" i="1" dirty="0"/>
                    </a:p>
                  </a:txBody>
                  <a:tcPr marL="71435" marR="71435" marT="42865" marB="428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b="1" i="1" dirty="0" smtClean="0"/>
                        <a:t>1024</a:t>
                      </a:r>
                      <a:endParaRPr lang="hr-HR" sz="1700" b="1" i="1" dirty="0"/>
                    </a:p>
                  </a:txBody>
                  <a:tcPr marL="71435" marR="71435" marT="42865" marB="428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b="1" i="1" dirty="0" smtClean="0"/>
                        <a:t>56,5</a:t>
                      </a:r>
                      <a:endParaRPr lang="hr-HR" sz="1700" b="1" i="1" dirty="0"/>
                    </a:p>
                  </a:txBody>
                  <a:tcPr marL="71435" marR="71435" marT="42865" marB="42865">
                    <a:solidFill>
                      <a:srgbClr val="92D050"/>
                    </a:solidFill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110.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10926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56,43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111.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21955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56,27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112.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345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55,16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150.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23844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51,12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151.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12122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51,05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152.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2345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50,88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513130"/>
              </p:ext>
            </p:extLst>
          </p:nvPr>
        </p:nvGraphicFramePr>
        <p:xfrm>
          <a:off x="5967846" y="1821656"/>
          <a:ext cx="2623025" cy="47761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7136"/>
                <a:gridCol w="1004563"/>
                <a:gridCol w="781326"/>
              </a:tblGrid>
              <a:tr h="600081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Plasman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err="1" smtClean="0"/>
                        <a:t>Br.prijave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Bodova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105.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26374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57,63</a:t>
                      </a:r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106.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2546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56,26</a:t>
                      </a:r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b="1" i="1" dirty="0" smtClean="0"/>
                        <a:t>107.</a:t>
                      </a:r>
                      <a:endParaRPr lang="hr-HR" sz="1700" b="1" i="1" dirty="0"/>
                    </a:p>
                  </a:txBody>
                  <a:tcPr marL="71435" marR="71435" marT="42865" marB="428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b="1" i="1" dirty="0" smtClean="0"/>
                        <a:t>1024</a:t>
                      </a:r>
                      <a:endParaRPr lang="hr-HR" sz="1700" b="1" i="1" dirty="0"/>
                    </a:p>
                  </a:txBody>
                  <a:tcPr marL="71435" marR="71435" marT="42865" marB="428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b="1" i="1" dirty="0" smtClean="0"/>
                        <a:t>55,7</a:t>
                      </a:r>
                      <a:endParaRPr lang="hr-HR" sz="1700" b="1" i="1" dirty="0"/>
                    </a:p>
                  </a:txBody>
                  <a:tcPr marL="71435" marR="71435" marT="42865" marB="42865">
                    <a:solidFill>
                      <a:srgbClr val="92D050"/>
                    </a:solidFill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108.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22456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55,49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109.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33221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55,18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110.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3456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55,05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200.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12345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51,05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201.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8756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51,00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202.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22354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50,62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175741"/>
              </p:ext>
            </p:extLst>
          </p:nvPr>
        </p:nvGraphicFramePr>
        <p:xfrm>
          <a:off x="179512" y="1821656"/>
          <a:ext cx="2605979" cy="47761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0090"/>
                <a:gridCol w="1004563"/>
                <a:gridCol w="781326"/>
              </a:tblGrid>
              <a:tr h="600081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Plasman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err="1" smtClean="0"/>
                        <a:t>Br.prijave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Bodova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66.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12324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56,61</a:t>
                      </a:r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67.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2356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55,00</a:t>
                      </a:r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r-HR" sz="1700" b="0" i="0" dirty="0" smtClean="0"/>
                        <a:t>6</a:t>
                      </a:r>
                      <a:r>
                        <a:rPr lang="hr-HR" sz="17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  <a:endParaRPr lang="hr-HR" sz="17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35" marR="71435" marT="42865" marB="42865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b="0" i="0" dirty="0" smtClean="0"/>
                        <a:t>2657</a:t>
                      </a:r>
                      <a:endParaRPr lang="hr-HR" sz="1700" b="0" i="0" dirty="0"/>
                    </a:p>
                  </a:txBody>
                  <a:tcPr marL="71435" marR="71435" marT="42865" marB="42865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b="0" i="0" dirty="0" smtClean="0"/>
                        <a:t>54,5</a:t>
                      </a:r>
                      <a:endParaRPr lang="hr-HR" sz="1700" b="0" i="0" dirty="0"/>
                    </a:p>
                  </a:txBody>
                  <a:tcPr marL="71435" marR="71435" marT="42865" marB="42865">
                    <a:solidFill>
                      <a:srgbClr val="E7E7E7"/>
                    </a:solidFill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69.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7896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54,30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70.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31567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54,20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71.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236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50,00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100.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2341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49,00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101.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26356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48,69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b="1" i="1" dirty="0" smtClean="0"/>
                        <a:t>102.</a:t>
                      </a:r>
                      <a:endParaRPr lang="hr-HR" sz="1700" b="1" i="1" dirty="0"/>
                    </a:p>
                  </a:txBody>
                  <a:tcPr marL="71435" marR="71435" marT="42865" marB="428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b="1" i="1" dirty="0" smtClean="0"/>
                        <a:t>1024</a:t>
                      </a:r>
                      <a:endParaRPr lang="hr-HR" sz="1700" b="1" i="1" dirty="0"/>
                    </a:p>
                  </a:txBody>
                  <a:tcPr marL="71435" marR="71435" marT="42865" marB="428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b="1" i="1" dirty="0" smtClean="0"/>
                        <a:t>47,3</a:t>
                      </a:r>
                      <a:endParaRPr lang="hr-HR" sz="1700" b="1" i="1" dirty="0"/>
                    </a:p>
                  </a:txBody>
                  <a:tcPr marL="71435" marR="71435" marT="42865" marB="42865">
                    <a:solidFill>
                      <a:srgbClr val="92D050"/>
                    </a:solidFill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</a:tbl>
          </a:graphicData>
        </a:graphic>
      </p:graphicFrame>
      <p:sp>
        <p:nvSpPr>
          <p:cNvPr id="52402" name="TextBox 11"/>
          <p:cNvSpPr txBox="1">
            <a:spLocks noChangeArrowheads="1"/>
          </p:cNvSpPr>
          <p:nvPr/>
        </p:nvSpPr>
        <p:spPr bwMode="auto">
          <a:xfrm>
            <a:off x="179512" y="1199556"/>
            <a:ext cx="2311398" cy="44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928" tIns="38464" rIns="76928" bIns="38464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eaLnBrk="1" hangingPunct="1"/>
            <a:r>
              <a:rPr lang="hr-HR" dirty="0" err="1" smtClean="0"/>
              <a:t>I.gimnazija</a:t>
            </a:r>
            <a:r>
              <a:rPr lang="hr-HR" dirty="0" smtClean="0"/>
              <a:t>, </a:t>
            </a:r>
            <a:r>
              <a:rPr lang="hr-HR" dirty="0" err="1" smtClean="0"/>
              <a:t>o.g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52403" name="TextBox 12"/>
          <p:cNvSpPr txBox="1">
            <a:spLocks noChangeArrowheads="1"/>
          </p:cNvSpPr>
          <p:nvPr/>
        </p:nvSpPr>
        <p:spPr bwMode="auto">
          <a:xfrm>
            <a:off x="3131840" y="1218903"/>
            <a:ext cx="2396357" cy="44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928" tIns="38464" rIns="76928" bIns="38464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eaLnBrk="1" hangingPunct="1"/>
            <a:r>
              <a:rPr lang="hr-HR" dirty="0" err="1" smtClean="0"/>
              <a:t>II.gimnazija</a:t>
            </a:r>
            <a:r>
              <a:rPr lang="hr-HR" dirty="0" smtClean="0"/>
              <a:t>, </a:t>
            </a:r>
            <a:r>
              <a:rPr lang="hr-HR" dirty="0" err="1" smtClean="0"/>
              <a:t>o.g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52405" name="TextBox 15"/>
          <p:cNvSpPr txBox="1">
            <a:spLocks noChangeArrowheads="1"/>
          </p:cNvSpPr>
          <p:nvPr/>
        </p:nvSpPr>
        <p:spPr bwMode="auto">
          <a:xfrm>
            <a:off x="8702489" y="3562946"/>
            <a:ext cx="463135" cy="44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928" tIns="38464" rIns="76928" bIns="38464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eaLnBrk="1" hangingPunct="1"/>
            <a:r>
              <a:rPr lang="hr-HR" b="1" dirty="0"/>
              <a:t>…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5940152" y="1198962"/>
            <a:ext cx="2481316" cy="44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928" tIns="38464" rIns="76928" bIns="38464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eaLnBrk="1" hangingPunct="1"/>
            <a:r>
              <a:rPr lang="hr-HR" dirty="0" err="1" smtClean="0"/>
              <a:t>III.gimnazija</a:t>
            </a:r>
            <a:r>
              <a:rPr lang="hr-HR" dirty="0" smtClean="0"/>
              <a:t>, </a:t>
            </a:r>
            <a:r>
              <a:rPr lang="hr-HR" dirty="0" err="1" smtClean="0"/>
              <a:t>o.g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4967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77" y="188640"/>
            <a:ext cx="8484212" cy="68029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dirty="0" smtClean="0">
                <a:cs typeface="+mj-cs"/>
                <a:sym typeface="Trebuchet MS" pitchFamily="1" charset="0"/>
              </a:rPr>
              <a:t>Plasmani po školama i programima</a:t>
            </a:r>
            <a:endParaRPr lang="hr-HR" dirty="0">
              <a:cs typeface="+mj-cs"/>
              <a:sym typeface="Trebuchet MS" pitchFamily="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BE68B-5E1F-43C9-A878-D3C12ED051C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424793"/>
              </p:ext>
            </p:extLst>
          </p:nvPr>
        </p:nvGraphicFramePr>
        <p:xfrm>
          <a:off x="5967846" y="1821656"/>
          <a:ext cx="2623025" cy="47761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7136"/>
                <a:gridCol w="1004563"/>
                <a:gridCol w="781326"/>
              </a:tblGrid>
              <a:tr h="600081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Plasman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err="1" smtClean="0"/>
                        <a:t>Br.prijave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Bodova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105.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26374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57,63</a:t>
                      </a:r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106.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2546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56,26</a:t>
                      </a:r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107.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22456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55,49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108.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33221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55,18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109.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3456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55,05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mpd="sng">
                      <a:noFill/>
                    </a:lnB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199.</a:t>
                      </a:r>
                      <a:endParaRPr lang="hr-HR" sz="1700" dirty="0"/>
                    </a:p>
                  </a:txBody>
                  <a:tcPr marL="71435" marR="71435" marT="42865" marB="4286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12345</a:t>
                      </a:r>
                      <a:endParaRPr lang="hr-HR" sz="1700" dirty="0"/>
                    </a:p>
                  </a:txBody>
                  <a:tcPr marL="71435" marR="71435" marT="42865" marB="4286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51,05</a:t>
                      </a:r>
                      <a:endParaRPr lang="hr-HR" sz="1700" dirty="0"/>
                    </a:p>
                  </a:txBody>
                  <a:tcPr marL="71435" marR="71435" marT="42865" marB="4286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200.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8756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51,00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201.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22354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50,62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endParaRPr lang="hr-HR" sz="1700" dirty="0"/>
                    </a:p>
                  </a:txBody>
                  <a:tcPr marL="71435" marR="71435" marT="42865" marB="42865"/>
                </a:tc>
              </a:tr>
            </a:tbl>
          </a:graphicData>
        </a:graphic>
      </p:graphicFrame>
      <p:sp>
        <p:nvSpPr>
          <p:cNvPr id="52402" name="TextBox 11"/>
          <p:cNvSpPr txBox="1">
            <a:spLocks noChangeArrowheads="1"/>
          </p:cNvSpPr>
          <p:nvPr/>
        </p:nvSpPr>
        <p:spPr bwMode="auto">
          <a:xfrm>
            <a:off x="179512" y="1199556"/>
            <a:ext cx="2311398" cy="44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928" tIns="38464" rIns="76928" bIns="38464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eaLnBrk="1" hangingPunct="1"/>
            <a:r>
              <a:rPr lang="hr-HR" dirty="0" err="1" smtClean="0"/>
              <a:t>I.gimnazija</a:t>
            </a:r>
            <a:r>
              <a:rPr lang="hr-HR" dirty="0" smtClean="0"/>
              <a:t>, </a:t>
            </a:r>
            <a:r>
              <a:rPr lang="hr-HR" dirty="0" err="1" smtClean="0"/>
              <a:t>o.g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52403" name="TextBox 12"/>
          <p:cNvSpPr txBox="1">
            <a:spLocks noChangeArrowheads="1"/>
          </p:cNvSpPr>
          <p:nvPr/>
        </p:nvSpPr>
        <p:spPr bwMode="auto">
          <a:xfrm>
            <a:off x="3131840" y="1218903"/>
            <a:ext cx="2396357" cy="44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928" tIns="38464" rIns="76928" bIns="38464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eaLnBrk="1" hangingPunct="1"/>
            <a:r>
              <a:rPr lang="hr-HR" dirty="0" err="1" smtClean="0"/>
              <a:t>II.gimnazija</a:t>
            </a:r>
            <a:r>
              <a:rPr lang="hr-HR" dirty="0" smtClean="0"/>
              <a:t>, </a:t>
            </a:r>
            <a:r>
              <a:rPr lang="hr-HR" dirty="0" err="1" smtClean="0"/>
              <a:t>o.g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52405" name="TextBox 15"/>
          <p:cNvSpPr txBox="1">
            <a:spLocks noChangeArrowheads="1"/>
          </p:cNvSpPr>
          <p:nvPr/>
        </p:nvSpPr>
        <p:spPr bwMode="auto">
          <a:xfrm>
            <a:off x="8702489" y="3562946"/>
            <a:ext cx="463135" cy="44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928" tIns="38464" rIns="76928" bIns="38464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eaLnBrk="1" hangingPunct="1"/>
            <a:r>
              <a:rPr lang="hr-HR" b="1" dirty="0"/>
              <a:t>…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5940152" y="1198962"/>
            <a:ext cx="2481316" cy="44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928" tIns="38464" rIns="76928" bIns="38464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eaLnBrk="1" hangingPunct="1"/>
            <a:r>
              <a:rPr lang="hr-HR" dirty="0" err="1" smtClean="0"/>
              <a:t>III.gimnazija</a:t>
            </a:r>
            <a:r>
              <a:rPr lang="hr-HR" dirty="0" smtClean="0"/>
              <a:t>, </a:t>
            </a:r>
            <a:r>
              <a:rPr lang="hr-HR" dirty="0" err="1" smtClean="0"/>
              <a:t>o.g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13" name="Down Arrow 12"/>
          <p:cNvSpPr/>
          <p:nvPr/>
        </p:nvSpPr>
        <p:spPr>
          <a:xfrm flipV="1">
            <a:off x="6444208" y="3598020"/>
            <a:ext cx="576064" cy="2999332"/>
          </a:xfrm>
          <a:prstGeom prst="down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587789"/>
              </p:ext>
            </p:extLst>
          </p:nvPr>
        </p:nvGraphicFramePr>
        <p:xfrm>
          <a:off x="3064536" y="1821656"/>
          <a:ext cx="2623024" cy="47761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7135"/>
                <a:gridCol w="1004563"/>
                <a:gridCol w="781326"/>
              </a:tblGrid>
              <a:tr h="600081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Plasman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err="1" smtClean="0"/>
                        <a:t>Br.prijave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Bodova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107.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2088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57,30</a:t>
                      </a:r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108.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8095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57,15</a:t>
                      </a:r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b="1" i="1" dirty="0" smtClean="0"/>
                        <a:t>109.</a:t>
                      </a:r>
                      <a:endParaRPr lang="hr-HR" sz="1700" b="1" i="1" dirty="0"/>
                    </a:p>
                  </a:txBody>
                  <a:tcPr marL="71435" marR="71435" marT="42865" marB="428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b="1" i="1" dirty="0" smtClean="0"/>
                        <a:t>1024</a:t>
                      </a:r>
                      <a:endParaRPr lang="hr-HR" sz="1700" b="1" i="1" dirty="0"/>
                    </a:p>
                  </a:txBody>
                  <a:tcPr marL="71435" marR="71435" marT="42865" marB="428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b="1" i="1" dirty="0" smtClean="0"/>
                        <a:t>56,5</a:t>
                      </a:r>
                      <a:endParaRPr lang="hr-HR" sz="1700" b="1" i="1" dirty="0"/>
                    </a:p>
                  </a:txBody>
                  <a:tcPr marL="71435" marR="71435" marT="42865" marB="42865">
                    <a:solidFill>
                      <a:srgbClr val="92D050"/>
                    </a:solidFill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110.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10926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56,43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111.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21955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56,27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112.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345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55,16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150.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23844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51,12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151.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12122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51,05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152.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2345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50,88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544026"/>
              </p:ext>
            </p:extLst>
          </p:nvPr>
        </p:nvGraphicFramePr>
        <p:xfrm>
          <a:off x="179512" y="1821656"/>
          <a:ext cx="2605979" cy="47761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0090"/>
                <a:gridCol w="1004563"/>
                <a:gridCol w="781326"/>
              </a:tblGrid>
              <a:tr h="600081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Plasman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err="1" smtClean="0"/>
                        <a:t>Br.prijave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Bodova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66.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12324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56,61</a:t>
                      </a:r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67.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2356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55,00</a:t>
                      </a:r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r-HR" sz="1700" b="0" i="0" dirty="0" smtClean="0"/>
                        <a:t>6</a:t>
                      </a:r>
                      <a:r>
                        <a:rPr lang="hr-HR" sz="17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  <a:endParaRPr lang="hr-HR" sz="17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35" marR="71435" marT="42865" marB="42865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b="0" i="0" dirty="0" smtClean="0"/>
                        <a:t>2657</a:t>
                      </a:r>
                      <a:endParaRPr lang="hr-HR" sz="1700" b="0" i="0" dirty="0"/>
                    </a:p>
                  </a:txBody>
                  <a:tcPr marL="71435" marR="71435" marT="42865" marB="42865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b="0" i="0" dirty="0" smtClean="0"/>
                        <a:t>54,5</a:t>
                      </a:r>
                      <a:endParaRPr lang="hr-HR" sz="1700" b="0" i="0" dirty="0"/>
                    </a:p>
                  </a:txBody>
                  <a:tcPr marL="71435" marR="71435" marT="42865" marB="42865">
                    <a:solidFill>
                      <a:srgbClr val="E7E7E7"/>
                    </a:solidFill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69.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7896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54,30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70.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31567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54,20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71.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236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50,00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100.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2341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49,00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101.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26356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48,69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b="1" i="1" dirty="0" smtClean="0"/>
                        <a:t>102.</a:t>
                      </a:r>
                      <a:endParaRPr lang="hr-HR" sz="1700" b="1" i="1" dirty="0"/>
                    </a:p>
                  </a:txBody>
                  <a:tcPr marL="71435" marR="71435" marT="42865" marB="428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b="1" i="1" dirty="0" smtClean="0"/>
                        <a:t>1024</a:t>
                      </a:r>
                      <a:endParaRPr lang="hr-HR" sz="1700" b="1" i="1" dirty="0"/>
                    </a:p>
                  </a:txBody>
                  <a:tcPr marL="71435" marR="71435" marT="42865" marB="428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b="1" i="1" dirty="0" smtClean="0"/>
                        <a:t>47,3</a:t>
                      </a:r>
                      <a:endParaRPr lang="hr-HR" sz="1700" b="1" i="1" dirty="0"/>
                    </a:p>
                  </a:txBody>
                  <a:tcPr marL="71435" marR="71435" marT="42865" marB="42865">
                    <a:solidFill>
                      <a:srgbClr val="92D050"/>
                    </a:solidFill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32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560840" cy="6120680"/>
          </a:xfrm>
        </p:spPr>
        <p:txBody>
          <a:bodyPr>
            <a:normAutofit fontScale="90000"/>
          </a:bodyPr>
          <a:lstStyle/>
          <a:p>
            <a:r>
              <a:rPr lang="hr-HR" sz="2200" dirty="0" smtClean="0">
                <a:solidFill>
                  <a:schemeClr val="tx1"/>
                </a:solidFill>
                <a:effectLst/>
              </a:rPr>
              <a:t>- Listu prioriteta treba pažljivo pripremiti tako da se </a:t>
            </a:r>
            <a:r>
              <a:rPr lang="hr-HR" sz="2200" b="1" dirty="0" smtClean="0">
                <a:solidFill>
                  <a:schemeClr val="tx1"/>
                </a:solidFill>
                <a:effectLst/>
              </a:rPr>
              <a:t>na vrh liste </a:t>
            </a:r>
            <a:r>
              <a:rPr lang="hr-HR" sz="2200" dirty="0" smtClean="0">
                <a:solidFill>
                  <a:schemeClr val="tx1"/>
                </a:solidFill>
                <a:effectLst/>
              </a:rPr>
              <a:t>postavi obrazovni program koji se </a:t>
            </a:r>
            <a:r>
              <a:rPr lang="hr-HR" sz="2200" b="1" dirty="0" smtClean="0">
                <a:solidFill>
                  <a:schemeClr val="tx1"/>
                </a:solidFill>
                <a:effectLst/>
              </a:rPr>
              <a:t>najviše želi upisati</a:t>
            </a:r>
            <a:r>
              <a:rPr lang="hr-HR" sz="2200" dirty="0" smtClean="0">
                <a:solidFill>
                  <a:schemeClr val="tx1"/>
                </a:solidFill>
                <a:effectLst/>
              </a:rPr>
              <a:t>, a zatim i ostali, željenim redoslijedom.</a:t>
            </a:r>
            <a:br>
              <a:rPr lang="hr-HR" sz="2200" dirty="0" smtClean="0">
                <a:solidFill>
                  <a:schemeClr val="tx1"/>
                </a:solidFill>
                <a:effectLst/>
              </a:rPr>
            </a:br>
            <a:r>
              <a:rPr lang="hr-HR" sz="22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200" dirty="0" smtClean="0">
                <a:solidFill>
                  <a:schemeClr val="tx1"/>
                </a:solidFill>
                <a:effectLst/>
              </a:rPr>
            </a:br>
            <a:r>
              <a:rPr lang="hr-HR" sz="2200" dirty="0" smtClean="0">
                <a:solidFill>
                  <a:schemeClr val="tx1"/>
                </a:solidFill>
                <a:effectLst/>
              </a:rPr>
              <a:t>- važno je da kandidati provjere jesu li im svi obrazovni programi na listi prioriteta </a:t>
            </a:r>
            <a:r>
              <a:rPr lang="hr-HR" sz="2200" b="1" dirty="0" smtClean="0">
                <a:solidFill>
                  <a:schemeClr val="tx1"/>
                </a:solidFill>
                <a:effectLst/>
              </a:rPr>
              <a:t>poredani prema njihovim željama i mogućnostima</a:t>
            </a:r>
            <a:r>
              <a:rPr lang="hr-HR" sz="2200" dirty="0" smtClean="0">
                <a:solidFill>
                  <a:schemeClr val="tx1"/>
                </a:solidFill>
                <a:effectLst/>
              </a:rPr>
              <a:t> jer nakon zaključavanja odabira programa odnosno škola, nikakve izmjene više neće biti moguće.</a:t>
            </a:r>
            <a:br>
              <a:rPr lang="hr-HR" sz="2200" dirty="0" smtClean="0">
                <a:solidFill>
                  <a:schemeClr val="tx1"/>
                </a:solidFill>
                <a:effectLst/>
              </a:rPr>
            </a:br>
            <a:r>
              <a:rPr lang="hr-HR" sz="22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200" dirty="0" smtClean="0">
                <a:solidFill>
                  <a:schemeClr val="tx1"/>
                </a:solidFill>
                <a:effectLst/>
              </a:rPr>
            </a:br>
            <a:r>
              <a:rPr lang="hr-HR" sz="2200" dirty="0" smtClean="0">
                <a:solidFill>
                  <a:schemeClr val="tx1"/>
                </a:solidFill>
                <a:effectLst/>
              </a:rPr>
              <a:t>- važno je također da se na listi prioriteta nalaze samo obrazovni programi koje kandidat doista namjerava upisati</a:t>
            </a:r>
            <a:br>
              <a:rPr lang="hr-HR" sz="2200" dirty="0" smtClean="0">
                <a:solidFill>
                  <a:schemeClr val="tx1"/>
                </a:solidFill>
                <a:effectLst/>
              </a:rPr>
            </a:br>
            <a:r>
              <a:rPr lang="hr-HR" sz="22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200" dirty="0" smtClean="0">
                <a:solidFill>
                  <a:schemeClr val="tx1"/>
                </a:solidFill>
                <a:effectLst/>
              </a:rPr>
            </a:br>
            <a:r>
              <a:rPr lang="hr-HR" sz="2200" b="1" dirty="0" smtClean="0">
                <a:solidFill>
                  <a:schemeClr val="tx1"/>
                </a:solidFill>
                <a:effectLst/>
              </a:rPr>
              <a:t>Kontinuirano praćenje bodovnog stanja!</a:t>
            </a:r>
            <a:r>
              <a:rPr lang="hr-HR" sz="22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200" dirty="0" smtClean="0">
                <a:solidFill>
                  <a:schemeClr val="tx1"/>
                </a:solidFill>
                <a:effectLst/>
              </a:rPr>
            </a:br>
            <a:r>
              <a:rPr lang="hr-HR" sz="22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200" dirty="0" smtClean="0">
                <a:solidFill>
                  <a:schemeClr val="tx1"/>
                </a:solidFill>
                <a:effectLst/>
              </a:rPr>
            </a:br>
            <a:r>
              <a:rPr lang="hr-HR" sz="22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200" dirty="0" smtClean="0">
                <a:solidFill>
                  <a:schemeClr val="tx1"/>
                </a:solidFill>
                <a:effectLst/>
              </a:rPr>
            </a:br>
            <a:r>
              <a:rPr lang="hr-HR" sz="2200" b="1" dirty="0" smtClean="0">
                <a:solidFill>
                  <a:schemeClr val="tx1"/>
                </a:solidFill>
                <a:effectLst/>
              </a:rPr>
              <a:t>Brošura</a:t>
            </a:r>
            <a:r>
              <a:rPr lang="hr-HR" sz="2200" b="1" dirty="0">
                <a:solidFill>
                  <a:schemeClr val="tx1"/>
                </a:solidFill>
                <a:effectLst/>
              </a:rPr>
              <a:t>: </a:t>
            </a:r>
            <a:r>
              <a:rPr lang="hr-HR" sz="22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hr-HR" sz="2200" dirty="0" smtClean="0">
                <a:solidFill>
                  <a:schemeClr val="tx1"/>
                </a:solidFill>
                <a:effectLst/>
              </a:rPr>
              <a:t>„Prijave i upisi u srednje škole za školsku godinu 2016./2017. </a:t>
            </a:r>
            <a:br>
              <a:rPr lang="hr-HR" sz="2200" dirty="0" smtClean="0">
                <a:solidFill>
                  <a:schemeClr val="tx1"/>
                </a:solidFill>
                <a:effectLst/>
              </a:rPr>
            </a:br>
            <a:r>
              <a:rPr lang="hr-HR" sz="2200" dirty="0" smtClean="0">
                <a:solidFill>
                  <a:schemeClr val="tx1"/>
                </a:solidFill>
                <a:effectLst/>
              </a:rPr>
              <a:t>– Idemo u srednju”!</a:t>
            </a:r>
            <a:br>
              <a:rPr lang="hr-HR" sz="2200" dirty="0" smtClean="0">
                <a:solidFill>
                  <a:schemeClr val="tx1"/>
                </a:solidFill>
                <a:effectLst/>
              </a:rPr>
            </a:br>
            <a:endParaRPr lang="hr-HR" sz="22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7" y="116633"/>
            <a:ext cx="7532067" cy="720079"/>
          </a:xfrm>
        </p:spPr>
        <p:txBody>
          <a:bodyPr>
            <a:noAutofit/>
          </a:bodyPr>
          <a:lstStyle/>
          <a:p>
            <a:pPr algn="ctr"/>
            <a:r>
              <a:rPr lang="hr-HR" sz="2400" b="1" dirty="0">
                <a:solidFill>
                  <a:schemeClr val="tx1"/>
                </a:solidFill>
                <a:effectLst/>
              </a:rPr>
              <a:t>UPISNI ROKOVI - ljetni i jesenski </a:t>
            </a:r>
            <a:r>
              <a:rPr lang="hr-HR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400" dirty="0" smtClean="0">
                <a:solidFill>
                  <a:schemeClr val="tx1"/>
                </a:solidFill>
                <a:effectLst/>
              </a:rPr>
            </a:br>
            <a:r>
              <a:rPr lang="hr-HR" sz="2000" dirty="0" smtClean="0">
                <a:solidFill>
                  <a:srgbClr val="C00000"/>
                </a:solidFill>
                <a:effectLst/>
              </a:rPr>
              <a:t>LJETNI </a:t>
            </a:r>
            <a:r>
              <a:rPr lang="hr-HR" sz="2000" dirty="0">
                <a:solidFill>
                  <a:srgbClr val="C00000"/>
                </a:solidFill>
                <a:effectLst/>
              </a:rPr>
              <a:t>UPISNI ROK</a:t>
            </a:r>
            <a:endParaRPr lang="hr-HR" sz="2000" dirty="0">
              <a:solidFill>
                <a:srgbClr val="C00000"/>
              </a:solidFill>
            </a:endParaRPr>
          </a:p>
        </p:txBody>
      </p:sp>
      <p:graphicFrame>
        <p:nvGraphicFramePr>
          <p:cNvPr id="4" name="Rezervirano mjesto tablice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51329035"/>
              </p:ext>
            </p:extLst>
          </p:nvPr>
        </p:nvGraphicFramePr>
        <p:xfrm>
          <a:off x="1115616" y="836713"/>
          <a:ext cx="7848872" cy="5978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977"/>
                <a:gridCol w="1997895"/>
              </a:tblGrid>
              <a:tr h="330844">
                <a:tc>
                  <a:txBody>
                    <a:bodyPr/>
                    <a:lstStyle/>
                    <a:p>
                      <a:pPr algn="l"/>
                      <a:r>
                        <a:rPr lang="hr-HR" sz="1600" dirty="0" smtClean="0"/>
                        <a:t>Opis postupaka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Datum</a:t>
                      </a:r>
                      <a:endParaRPr lang="hr-HR" sz="1600" dirty="0"/>
                    </a:p>
                  </a:txBody>
                  <a:tcPr/>
                </a:tc>
              </a:tr>
              <a:tr h="285729"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Početak prijava kandidata u sustav</a:t>
                      </a:r>
                      <a:endParaRPr lang="hr-H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300" b="1" dirty="0" smtClean="0"/>
                        <a:t>2.6.2016.</a:t>
                      </a:r>
                      <a:endParaRPr lang="hr-HR" sz="1300" b="1" dirty="0"/>
                    </a:p>
                  </a:txBody>
                  <a:tcPr/>
                </a:tc>
              </a:tr>
              <a:tr h="285729"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Početak</a:t>
                      </a:r>
                      <a:r>
                        <a:rPr lang="hr-HR" sz="1300" baseline="0" dirty="0" smtClean="0"/>
                        <a:t> prijava obrazovnih programa</a:t>
                      </a:r>
                      <a:endParaRPr lang="hr-H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300" b="1" dirty="0" smtClean="0"/>
                        <a:t>27.6.2016.</a:t>
                      </a:r>
                      <a:endParaRPr lang="hr-HR" sz="1300" b="1" dirty="0"/>
                    </a:p>
                  </a:txBody>
                  <a:tcPr/>
                </a:tc>
              </a:tr>
              <a:tr h="285729">
                <a:tc>
                  <a:txBody>
                    <a:bodyPr/>
                    <a:lstStyle/>
                    <a:p>
                      <a:r>
                        <a:rPr kumimoji="0" lang="hr-HR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Završetak prijave obrazovnih programa koji</a:t>
                      </a:r>
                      <a:r>
                        <a:rPr kumimoji="0" lang="hr-HR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zahtijevaju dodatne provjere</a:t>
                      </a:r>
                      <a:endParaRPr lang="hr-H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300" b="1" dirty="0" smtClean="0"/>
                        <a:t>28.6.2016.</a:t>
                      </a:r>
                      <a:endParaRPr lang="hr-HR" sz="1300" b="1" dirty="0"/>
                    </a:p>
                  </a:txBody>
                  <a:tcPr/>
                </a:tc>
              </a:tr>
              <a:tr h="285729"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Provođenje dodatnih ispita i provjera te unos podataka</a:t>
                      </a:r>
                      <a:endParaRPr lang="hr-H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300" b="1" dirty="0" smtClean="0"/>
                        <a:t>29.6.- 5.7.2016.</a:t>
                      </a:r>
                      <a:endParaRPr lang="hr-HR" sz="1300" b="1" dirty="0"/>
                    </a:p>
                  </a:txBody>
                  <a:tcPr/>
                </a:tc>
              </a:tr>
              <a:tr h="481228"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Rok za dostavu dokumentacije redovitih učenika</a:t>
                      </a:r>
                      <a:r>
                        <a:rPr lang="hr-HR" sz="1300" baseline="0" dirty="0" smtClean="0"/>
                        <a:t> (stručno mišljenje HZZ-a i ostali dokumenti kojima se ostvaruju dodatna prava za upis)</a:t>
                      </a:r>
                      <a:endParaRPr lang="hr-H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300" b="1" dirty="0" smtClean="0"/>
                        <a:t> 27.6.2016.</a:t>
                      </a:r>
                      <a:endParaRPr lang="hr-HR" sz="1300" b="1" dirty="0"/>
                    </a:p>
                  </a:txBody>
                  <a:tcPr/>
                </a:tc>
              </a:tr>
              <a:tr h="481228">
                <a:tc>
                  <a:txBody>
                    <a:bodyPr/>
                    <a:lstStyle/>
                    <a:p>
                      <a:r>
                        <a:rPr kumimoji="0" lang="hr-HR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Dostava osobnih dokumenata i svjedodžbi za</a:t>
                      </a:r>
                      <a:r>
                        <a:rPr kumimoji="0" lang="hr-HR" sz="13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hr-HR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kandidate izvan redovitog sustava obrazovanja RH</a:t>
                      </a:r>
                      <a:endParaRPr lang="hr-H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r-HR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2.-27.6.2016.</a:t>
                      </a:r>
                      <a:endParaRPr lang="hr-HR" sz="1300" b="1" dirty="0"/>
                    </a:p>
                  </a:txBody>
                  <a:tcPr/>
                </a:tc>
              </a:tr>
              <a:tr h="481228"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Završetak prigovora na unesene osobne podatke, ocjene, natjecanja, rezultate dodatnih provjera i dodatna prava za upis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300" b="1" dirty="0" smtClean="0"/>
                        <a:t>5.7.2016.</a:t>
                      </a:r>
                      <a:endParaRPr lang="hr-HR" sz="1300" b="1" dirty="0"/>
                    </a:p>
                  </a:txBody>
                  <a:tcPr/>
                </a:tc>
              </a:tr>
              <a:tr h="285729"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Brisanje s lista kandidata koji nisu zadovoljili preduvjete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300" b="1" dirty="0" smtClean="0"/>
                        <a:t>6.7.2016.</a:t>
                      </a:r>
                      <a:endParaRPr lang="hr-HR" sz="1300" b="1" dirty="0"/>
                    </a:p>
                  </a:txBody>
                  <a:tcPr/>
                </a:tc>
              </a:tr>
              <a:tr h="481228"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Zaključavanje odabira obrazovnih programa</a:t>
                      </a:r>
                    </a:p>
                    <a:p>
                      <a:r>
                        <a:rPr lang="hr-HR" sz="1300" dirty="0" smtClean="0"/>
                        <a:t>Početak ispisa prijavnica</a:t>
                      </a:r>
                      <a:endParaRPr lang="hr-H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300" b="1" dirty="0" smtClean="0"/>
                        <a:t>6.7.2016.</a:t>
                      </a:r>
                      <a:endParaRPr lang="hr-HR" sz="1300" b="1" dirty="0"/>
                    </a:p>
                  </a:txBody>
                  <a:tcPr/>
                </a:tc>
              </a:tr>
              <a:tr h="481228"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Krajnji rok za zaprimanje potpisanih prijavnica</a:t>
                      </a:r>
                    </a:p>
                    <a:p>
                      <a:r>
                        <a:rPr lang="hr-HR" sz="1300" dirty="0" smtClean="0"/>
                        <a:t>Brisanje s lista kandidata koji nisu zadovoljili preduvjete ili dostavili prijavnice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300" b="1" dirty="0" smtClean="0"/>
                        <a:t>8.7.2016.</a:t>
                      </a:r>
                      <a:endParaRPr lang="hr-HR" sz="1300" b="1" dirty="0"/>
                    </a:p>
                  </a:txBody>
                  <a:tcPr/>
                </a:tc>
              </a:tr>
              <a:tr h="285729">
                <a:tc>
                  <a:txBody>
                    <a:bodyPr/>
                    <a:lstStyle/>
                    <a:p>
                      <a:r>
                        <a:rPr lang="hr-HR" sz="1300" b="1" dirty="0" smtClean="0"/>
                        <a:t>Objava konačnih ljestvica poretka</a:t>
                      </a:r>
                      <a:endParaRPr lang="hr-H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300" b="1" dirty="0" smtClean="0"/>
                        <a:t>11.7.2016.</a:t>
                      </a:r>
                      <a:endParaRPr lang="hr-HR" sz="1300" b="1" dirty="0"/>
                    </a:p>
                  </a:txBody>
                  <a:tcPr/>
                </a:tc>
              </a:tr>
              <a:tr h="1067724"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Dostava dokumenata koji su uvjet za upis u određeni program obrazovanja</a:t>
                      </a:r>
                      <a:r>
                        <a:rPr lang="hr-HR" sz="1300" baseline="0" dirty="0" smtClean="0"/>
                        <a:t> (potvrde školske medicine, liječnička svjedodžba medicine rada, ugovor o naukovanju učenika i ostalih dokumenata kojima su ostvarena  dodatna prava za upis) </a:t>
                      </a:r>
                      <a:r>
                        <a:rPr lang="hr-HR" sz="1300" dirty="0" smtClean="0"/>
                        <a:t>srednje</a:t>
                      </a:r>
                      <a:r>
                        <a:rPr lang="hr-HR" sz="1300" baseline="0" dirty="0" smtClean="0"/>
                        <a:t> škole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300" dirty="0" smtClean="0"/>
                        <a:t>Dostava potpisanog obrasca o upisu u 1.razred srednje škole (upisnice) u srednju školu u koju se učenik upisao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300" b="1" dirty="0" smtClean="0"/>
                        <a:t>11.-15.7.2016.</a:t>
                      </a:r>
                      <a:endParaRPr lang="hr-HR" sz="1300" b="1" dirty="0"/>
                    </a:p>
                  </a:txBody>
                  <a:tcPr/>
                </a:tc>
              </a:tr>
              <a:tr h="385572"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Objava</a:t>
                      </a:r>
                      <a:r>
                        <a:rPr lang="hr-HR" sz="1300" baseline="0" dirty="0" smtClean="0"/>
                        <a:t> slobodnih mjesta za jesenski rok</a:t>
                      </a:r>
                      <a:endParaRPr lang="hr-H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300" b="1" dirty="0" smtClean="0"/>
                        <a:t>18.7.2016.</a:t>
                      </a:r>
                      <a:endParaRPr lang="hr-HR" sz="13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Skola\Pictures\kalendar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-1"/>
            <a:ext cx="795988" cy="7647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645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7" y="116633"/>
            <a:ext cx="7532067" cy="720079"/>
          </a:xfrm>
        </p:spPr>
        <p:txBody>
          <a:bodyPr>
            <a:noAutofit/>
          </a:bodyPr>
          <a:lstStyle/>
          <a:p>
            <a:pPr algn="ctr"/>
            <a:r>
              <a:rPr lang="hr-HR" sz="2400" b="1" dirty="0">
                <a:solidFill>
                  <a:schemeClr val="tx1"/>
                </a:solidFill>
                <a:effectLst/>
              </a:rPr>
              <a:t>UPISNI ROKOVI - ljetni i jesenski </a:t>
            </a:r>
            <a:r>
              <a:rPr lang="hr-HR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400" dirty="0" smtClean="0">
                <a:solidFill>
                  <a:schemeClr val="tx1"/>
                </a:solidFill>
                <a:effectLst/>
              </a:rPr>
            </a:br>
            <a:r>
              <a:rPr lang="hr-HR" sz="2400" dirty="0" smtClean="0">
                <a:solidFill>
                  <a:srgbClr val="C00000"/>
                </a:solidFill>
                <a:effectLst/>
              </a:rPr>
              <a:t>JESENSKI </a:t>
            </a:r>
            <a:r>
              <a:rPr lang="hr-HR" sz="2400" dirty="0">
                <a:solidFill>
                  <a:srgbClr val="C00000"/>
                </a:solidFill>
                <a:effectLst/>
              </a:rPr>
              <a:t>UPISNI ROK</a:t>
            </a:r>
            <a:endParaRPr lang="hr-HR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Rezervirano mjesto tablice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74592499"/>
              </p:ext>
            </p:extLst>
          </p:nvPr>
        </p:nvGraphicFramePr>
        <p:xfrm>
          <a:off x="1115616" y="838782"/>
          <a:ext cx="7920880" cy="5902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9328"/>
                <a:gridCol w="1961552"/>
              </a:tblGrid>
              <a:tr h="357046">
                <a:tc>
                  <a:txBody>
                    <a:bodyPr/>
                    <a:lstStyle/>
                    <a:p>
                      <a:pPr algn="l"/>
                      <a:r>
                        <a:rPr lang="hr-HR" dirty="0" smtClean="0"/>
                        <a:t>Opis postupaka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Datum</a:t>
                      </a:r>
                      <a:endParaRPr lang="hr-HR" dirty="0"/>
                    </a:p>
                  </a:txBody>
                  <a:tcPr/>
                </a:tc>
              </a:tr>
              <a:tr h="2975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/>
                        <a:t>Početak prijava u sustav i </a:t>
                      </a:r>
                      <a:r>
                        <a:rPr lang="hr-HR" sz="1400" baseline="0" dirty="0" smtClean="0"/>
                        <a:t>prijava obrazovnih programa</a:t>
                      </a:r>
                      <a:endParaRPr lang="hr-H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22.8.2016.</a:t>
                      </a:r>
                      <a:endParaRPr lang="hr-HR" sz="1400" b="1" dirty="0"/>
                    </a:p>
                  </a:txBody>
                  <a:tcPr/>
                </a:tc>
              </a:tr>
              <a:tr h="9223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/>
                        <a:t>Dostava dokumentacije</a:t>
                      </a:r>
                      <a:r>
                        <a:rPr lang="hr-HR" sz="1400" baseline="0" dirty="0" smtClean="0"/>
                        <a:t> redovitih učenika (stručno mišljenje HZZ-a i ostali dokumenti kojima se ostvaruju dodatna prava za upis)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Dostava osobnih dokumenata i svjedodžbi za</a:t>
                      </a:r>
                      <a:r>
                        <a:rPr kumimoji="0" lang="hr-HR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kandidate izvan redovitog sustava obrazovanja RH</a:t>
                      </a:r>
                      <a:endParaRPr lang="hr-H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22.8.2016.</a:t>
                      </a:r>
                      <a:endParaRPr lang="hr-HR" sz="1400" b="1" dirty="0"/>
                    </a:p>
                  </a:txBody>
                  <a:tcPr/>
                </a:tc>
              </a:tr>
              <a:tr h="2975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Završetak prijave obrazovnih programa koji</a:t>
                      </a:r>
                      <a:r>
                        <a:rPr kumimoji="0" lang="hr-H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zahtijevaju dodatne provjere</a:t>
                      </a:r>
                      <a:endParaRPr lang="hr-H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23.8.2016.</a:t>
                      </a:r>
                      <a:endParaRPr lang="hr-HR" sz="1400" b="1" dirty="0"/>
                    </a:p>
                  </a:txBody>
                  <a:tcPr/>
                </a:tc>
              </a:tr>
              <a:tr h="2975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/>
                        <a:t>Provođenje dodatnih ispita i provjera te unos podataka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24.- 25.8.2016.</a:t>
                      </a:r>
                      <a:endParaRPr lang="hr-HR" sz="1400" b="1" dirty="0"/>
                    </a:p>
                  </a:txBody>
                  <a:tcPr/>
                </a:tc>
              </a:tr>
              <a:tr h="922369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Završetak prigovora na unesene osobne podatke, ocjene, natjecanja, rezultate dodatnih provjera i dodatna prava za upis</a:t>
                      </a:r>
                    </a:p>
                    <a:p>
                      <a:r>
                        <a:rPr lang="hr-HR" sz="1400" dirty="0" smtClean="0"/>
                        <a:t>Završetak unosa rezultata s popravnih ispita</a:t>
                      </a:r>
                    </a:p>
                    <a:p>
                      <a:r>
                        <a:rPr lang="hr-HR" sz="1400" dirty="0" smtClean="0"/>
                        <a:t>Brisanje s liste kandidate koji nisu zadovoljili preduvjete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26.8.2016.</a:t>
                      </a:r>
                      <a:endParaRPr lang="hr-HR" sz="1400" b="1" dirty="0"/>
                    </a:p>
                  </a:txBody>
                  <a:tcPr/>
                </a:tc>
              </a:tr>
              <a:tr h="505816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Zaključavanje odabira obrazovnih programa</a:t>
                      </a:r>
                    </a:p>
                    <a:p>
                      <a:r>
                        <a:rPr lang="hr-HR" sz="1400" dirty="0" smtClean="0"/>
                        <a:t>Početak ispisa prijavnica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29.8.2016.</a:t>
                      </a:r>
                      <a:endParaRPr lang="hr-HR" sz="1400" b="1" dirty="0"/>
                    </a:p>
                  </a:txBody>
                  <a:tcPr/>
                </a:tc>
              </a:tr>
              <a:tr h="505816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Krajnji rok za zaprimanje potpisanih prijavnica</a:t>
                      </a:r>
                    </a:p>
                    <a:p>
                      <a:r>
                        <a:rPr lang="hr-HR" sz="1400" dirty="0" smtClean="0"/>
                        <a:t>Brisanje s lista kandidata koji nisu zadovoljili preduvjete ili dostavili prijavnice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31.8.2016.</a:t>
                      </a:r>
                      <a:endParaRPr lang="hr-HR" sz="1400" b="1" dirty="0"/>
                    </a:p>
                  </a:txBody>
                  <a:tcPr/>
                </a:tc>
              </a:tr>
              <a:tr h="297539"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Objava konačnih ljestvica poretka</a:t>
                      </a:r>
                      <a:endParaRPr lang="hr-H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1.9.2016.</a:t>
                      </a:r>
                      <a:endParaRPr lang="hr-HR" sz="1400" b="1" dirty="0"/>
                    </a:p>
                  </a:txBody>
                  <a:tcPr/>
                </a:tc>
              </a:tr>
              <a:tr h="1391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/>
                        <a:t>Dostava dokumenata koji su uvjet za upis u određeni program obrazovanja</a:t>
                      </a:r>
                      <a:r>
                        <a:rPr lang="hr-HR" sz="1400" baseline="0" dirty="0" smtClean="0"/>
                        <a:t> (potvrde školske medicine, liječnička svjedodžba medicine rada, ugovor o naukovanju učenika i ostalih dokumenata kojima su ostvarena  dodatna prava za upis) </a:t>
                      </a:r>
                      <a:r>
                        <a:rPr lang="hr-HR" sz="1400" dirty="0" smtClean="0"/>
                        <a:t>srednje</a:t>
                      </a:r>
                      <a:r>
                        <a:rPr lang="hr-HR" sz="1400" baseline="0" dirty="0" smtClean="0"/>
                        <a:t> škole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/>
                        <a:t>Dostava potpisanog obrasca o upisu u 1.razred srednje škole (upisnice) u srednju školu u koju se učenik upisao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2.9.2016.</a:t>
                      </a:r>
                      <a:endParaRPr lang="hr-HR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30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4882872"/>
          </a:xfrm>
        </p:spPr>
        <p:txBody>
          <a:bodyPr>
            <a:normAutofit/>
          </a:bodyPr>
          <a:lstStyle/>
          <a:p>
            <a:pPr algn="ctr"/>
            <a:r>
              <a:rPr lang="hr-HR" sz="2400" dirty="0" smtClean="0">
                <a:solidFill>
                  <a:srgbClr val="C00000"/>
                </a:solidFill>
                <a:effectLst/>
              </a:rPr>
              <a:t>NAKNADNI ROK ZA UPIS UČENIKA NAKON ISTEKA JESENSKOG ROKA</a:t>
            </a:r>
            <a:br>
              <a:rPr lang="hr-HR" sz="2400" dirty="0" smtClean="0">
                <a:solidFill>
                  <a:srgbClr val="C00000"/>
                </a:solidFill>
                <a:effectLst/>
              </a:rPr>
            </a:br>
            <a:r>
              <a:rPr lang="hr-HR" sz="2400" dirty="0">
                <a:solidFill>
                  <a:srgbClr val="C00000"/>
                </a:solidFill>
                <a:effectLst/>
              </a:rPr>
              <a:t/>
            </a:r>
            <a:br>
              <a:rPr lang="hr-HR" sz="2400" dirty="0">
                <a:solidFill>
                  <a:srgbClr val="C00000"/>
                </a:solidFill>
                <a:effectLst/>
              </a:rPr>
            </a:br>
            <a:r>
              <a:rPr lang="hr-HR" sz="2400" dirty="0" smtClean="0">
                <a:solidFill>
                  <a:schemeClr val="tx1"/>
                </a:solidFill>
                <a:effectLst/>
              </a:rPr>
              <a:t>- objava slobodnih upisnih mjesta nakon jesenskog roka 3.9.2016. </a:t>
            </a:r>
            <a:br>
              <a:rPr lang="hr-HR" sz="2400" dirty="0" smtClean="0">
                <a:solidFill>
                  <a:schemeClr val="tx1"/>
                </a:solidFill>
                <a:effectLst/>
              </a:rPr>
            </a:br>
            <a:r>
              <a:rPr lang="hr-HR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400" dirty="0" smtClean="0">
                <a:solidFill>
                  <a:schemeClr val="tx1"/>
                </a:solidFill>
                <a:effectLst/>
              </a:rPr>
            </a:br>
            <a:r>
              <a:rPr lang="hr-HR" sz="2400" dirty="0" smtClean="0">
                <a:solidFill>
                  <a:schemeClr val="tx1"/>
                </a:solidFill>
                <a:effectLst/>
              </a:rPr>
              <a:t>- učenici se za upis u naknadnom roku školi mogu prijaviti od 5. do 9. rujna 2016.godine</a:t>
            </a:r>
            <a:br>
              <a:rPr lang="hr-HR" sz="2400" dirty="0" smtClean="0">
                <a:solidFill>
                  <a:schemeClr val="tx1"/>
                </a:solidFill>
                <a:effectLst/>
              </a:rPr>
            </a:br>
            <a:r>
              <a:rPr lang="hr-HR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400" dirty="0" smtClean="0">
                <a:solidFill>
                  <a:schemeClr val="tx1"/>
                </a:solidFill>
                <a:effectLst/>
              </a:rPr>
            </a:br>
            <a:r>
              <a:rPr lang="hr-HR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400" dirty="0" smtClean="0">
                <a:solidFill>
                  <a:schemeClr val="tx1"/>
                </a:solidFill>
                <a:effectLst/>
              </a:rPr>
            </a:br>
            <a:r>
              <a:rPr lang="hr-HR" sz="2400" dirty="0" smtClean="0">
                <a:solidFill>
                  <a:schemeClr val="tx1"/>
                </a:solidFill>
                <a:effectLst/>
              </a:rPr>
              <a:t>- natječaj za upis učenika objavljuje se najkasnije do 10. lipnja 2016.godine na mrežnim stranicama i oglasnim pločama srednjih škola</a:t>
            </a:r>
            <a:endParaRPr lang="hr-HR" sz="24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0758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41390" y="1052513"/>
            <a:ext cx="4895105" cy="50419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hr-HR" altLang="sr-Latn-RS" dirty="0" smtClean="0"/>
              <a:t>   </a:t>
            </a:r>
          </a:p>
          <a:p>
            <a:pPr algn="ctr" eaLnBrk="1" hangingPunct="1">
              <a:buFontTx/>
              <a:buNone/>
            </a:pPr>
            <a:r>
              <a:rPr lang="hr-HR" altLang="sr-Latn-RS" sz="3000" dirty="0" smtClean="0"/>
              <a:t>   </a:t>
            </a:r>
            <a:r>
              <a:rPr lang="en-US" altLang="sr-Latn-RS" sz="3000" dirty="0" err="1" smtClean="0"/>
              <a:t>Pred</a:t>
            </a:r>
            <a:r>
              <a:rPr lang="en-US" altLang="sr-Latn-RS" sz="3000" dirty="0" smtClean="0"/>
              <a:t> </a:t>
            </a:r>
            <a:r>
              <a:rPr lang="en-US" altLang="sr-Latn-RS" sz="3000" dirty="0" err="1" smtClean="0"/>
              <a:t>svakim</a:t>
            </a:r>
            <a:r>
              <a:rPr lang="en-US" altLang="sr-Latn-RS" sz="3000" dirty="0" smtClean="0"/>
              <a:t> </a:t>
            </a:r>
            <a:r>
              <a:rPr lang="en-US" altLang="sr-Latn-RS" sz="3000" dirty="0" err="1" smtClean="0"/>
              <a:t>mladim</a:t>
            </a:r>
            <a:r>
              <a:rPr lang="hr-HR" altLang="sr-Latn-RS" sz="3000" dirty="0" smtClean="0"/>
              <a:t> č</a:t>
            </a:r>
            <a:r>
              <a:rPr lang="en-US" altLang="sr-Latn-RS" sz="3000" dirty="0" err="1" smtClean="0"/>
              <a:t>ovjekom</a:t>
            </a:r>
            <a:r>
              <a:rPr lang="en-US" altLang="sr-Latn-RS" sz="3000" dirty="0" smtClean="0"/>
              <a:t> </a:t>
            </a:r>
            <a:r>
              <a:rPr lang="hr-HR" altLang="sr-Latn-RS" sz="3000" dirty="0" smtClean="0"/>
              <a:t>i njegovom obitelji </a:t>
            </a:r>
            <a:r>
              <a:rPr lang="en-US" altLang="sr-Latn-RS" sz="3000" dirty="0" err="1" smtClean="0"/>
              <a:t>stoji</a:t>
            </a:r>
            <a:r>
              <a:rPr lang="en-US" altLang="sr-Latn-RS" sz="3000" dirty="0" smtClean="0"/>
              <a:t> </a:t>
            </a:r>
            <a:r>
              <a:rPr lang="en-US" altLang="sr-Latn-RS" sz="3000" dirty="0" err="1" smtClean="0"/>
              <a:t>va</a:t>
            </a:r>
            <a:r>
              <a:rPr lang="hr-HR" altLang="sr-Latn-RS" sz="3000" dirty="0" smtClean="0"/>
              <a:t>ž</a:t>
            </a:r>
            <a:r>
              <a:rPr lang="en-US" altLang="sr-Latn-RS" sz="3000" dirty="0" err="1" smtClean="0"/>
              <a:t>na</a:t>
            </a:r>
            <a:r>
              <a:rPr lang="hr-HR" altLang="sr-Latn-RS" sz="3000" dirty="0" smtClean="0"/>
              <a:t> ž</a:t>
            </a:r>
            <a:r>
              <a:rPr lang="en-US" altLang="sr-Latn-RS" sz="3000" dirty="0" err="1" smtClean="0"/>
              <a:t>ivotna</a:t>
            </a:r>
            <a:r>
              <a:rPr lang="en-US" altLang="sr-Latn-RS" sz="3000" dirty="0" smtClean="0"/>
              <a:t> </a:t>
            </a:r>
            <a:r>
              <a:rPr lang="en-US" altLang="sr-Latn-RS" sz="3000" dirty="0" err="1" smtClean="0"/>
              <a:t>odluka</a:t>
            </a:r>
            <a:r>
              <a:rPr lang="hr-HR" altLang="sr-Latn-RS" sz="3000" dirty="0" smtClean="0"/>
              <a:t> </a:t>
            </a:r>
          </a:p>
          <a:p>
            <a:pPr eaLnBrk="1" hangingPunct="1">
              <a:buFontTx/>
              <a:buNone/>
            </a:pPr>
            <a:endParaRPr lang="hr-HR" altLang="sr-Latn-RS" dirty="0" smtClean="0"/>
          </a:p>
          <a:p>
            <a:pPr eaLnBrk="1" hangingPunct="1">
              <a:buFontTx/>
              <a:buNone/>
            </a:pPr>
            <a:r>
              <a:rPr lang="hr-HR" altLang="sr-Latn-RS" dirty="0" smtClean="0"/>
              <a:t>   	</a:t>
            </a:r>
            <a:r>
              <a:rPr lang="hr-HR" altLang="sr-Latn-RS" dirty="0" smtClean="0">
                <a:solidFill>
                  <a:srgbClr val="00B0F0"/>
                </a:solidFill>
              </a:rPr>
              <a:t> </a:t>
            </a:r>
            <a:r>
              <a:rPr lang="hr-HR" altLang="sr-Latn-RS" sz="4000" b="1" dirty="0" smtClean="0">
                <a:solidFill>
                  <a:srgbClr val="00B0F0"/>
                </a:solidFill>
              </a:rPr>
              <a:t>I</a:t>
            </a:r>
            <a:r>
              <a:rPr lang="en-US" altLang="sr-Latn-RS" sz="4000" b="1" dirty="0" err="1" smtClean="0">
                <a:solidFill>
                  <a:srgbClr val="00B0F0"/>
                </a:solidFill>
              </a:rPr>
              <a:t>zbor</a:t>
            </a:r>
            <a:r>
              <a:rPr lang="en-US" altLang="sr-Latn-RS" sz="4000" b="1" dirty="0" smtClean="0">
                <a:solidFill>
                  <a:srgbClr val="00B0F0"/>
                </a:solidFill>
              </a:rPr>
              <a:t> </a:t>
            </a:r>
            <a:r>
              <a:rPr lang="en-US" altLang="sr-Latn-RS" sz="4000" b="1" dirty="0" err="1" smtClean="0">
                <a:solidFill>
                  <a:srgbClr val="00B0F0"/>
                </a:solidFill>
              </a:rPr>
              <a:t>budu</a:t>
            </a:r>
            <a:r>
              <a:rPr lang="hr-HR" altLang="sr-Latn-RS" sz="4000" b="1" dirty="0" smtClean="0">
                <a:solidFill>
                  <a:srgbClr val="00B0F0"/>
                </a:solidFill>
              </a:rPr>
              <a:t>ć</a:t>
            </a:r>
            <a:r>
              <a:rPr lang="en-US" altLang="sr-Latn-RS" sz="4000" b="1" dirty="0" err="1" smtClean="0">
                <a:solidFill>
                  <a:srgbClr val="00B0F0"/>
                </a:solidFill>
              </a:rPr>
              <a:t>eg</a:t>
            </a:r>
            <a:r>
              <a:rPr lang="en-US" altLang="sr-Latn-RS" sz="4000" b="1" dirty="0" smtClean="0">
                <a:solidFill>
                  <a:srgbClr val="00B0F0"/>
                </a:solidFill>
              </a:rPr>
              <a:t> </a:t>
            </a:r>
            <a:r>
              <a:rPr lang="hr-HR" altLang="sr-Latn-RS" sz="4000" b="1" dirty="0" smtClean="0">
                <a:solidFill>
                  <a:srgbClr val="00B0F0"/>
                </a:solidFill>
              </a:rPr>
              <a:t>   	    </a:t>
            </a:r>
            <a:r>
              <a:rPr lang="en-US" altLang="sr-Latn-RS" sz="4000" b="1" dirty="0" err="1" smtClean="0">
                <a:solidFill>
                  <a:srgbClr val="00B0F0"/>
                </a:solidFill>
              </a:rPr>
              <a:t>zanimanja</a:t>
            </a:r>
            <a:endParaRPr lang="hr-HR" altLang="sr-Latn-RS" sz="4000" b="1" dirty="0" smtClean="0">
              <a:solidFill>
                <a:srgbClr val="00B0F0"/>
              </a:solidFill>
            </a:endParaRPr>
          </a:p>
          <a:p>
            <a:pPr eaLnBrk="1" hangingPunct="1">
              <a:buFontTx/>
              <a:buNone/>
            </a:pPr>
            <a:r>
              <a:rPr lang="hr-HR" altLang="sr-Latn-RS" dirty="0" smtClean="0"/>
              <a:t> </a:t>
            </a:r>
          </a:p>
        </p:txBody>
      </p:sp>
      <p:pic>
        <p:nvPicPr>
          <p:cNvPr id="3075" name="Picture 3" descr="zarodi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5538"/>
            <a:ext cx="316835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7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818072" cy="360040"/>
          </a:xfrm>
        </p:spPr>
        <p:txBody>
          <a:bodyPr>
            <a:normAutofit fontScale="90000"/>
          </a:bodyPr>
          <a:lstStyle/>
          <a:p>
            <a:r>
              <a:rPr lang="hr-HR" sz="2000" b="1" dirty="0">
                <a:solidFill>
                  <a:srgbClr val="FF0000"/>
                </a:solidFill>
                <a:effectLst/>
              </a:rPr>
              <a:t>PRIJAVA KANDIDATA S TEŠKOĆAMA U RAZVOJU</a:t>
            </a:r>
            <a:r>
              <a:rPr lang="hr-HR" dirty="0">
                <a:solidFill>
                  <a:srgbClr val="FF0000"/>
                </a:solidFill>
                <a:effectLst/>
              </a:rPr>
              <a:t/>
            </a:r>
            <a:br>
              <a:rPr lang="hr-HR" dirty="0">
                <a:solidFill>
                  <a:srgbClr val="FF0000"/>
                </a:solidFill>
                <a:effectLst/>
              </a:rPr>
            </a:br>
            <a:endParaRPr lang="hr-HR" dirty="0">
              <a:solidFill>
                <a:srgbClr val="FF0000"/>
              </a:solidFill>
            </a:endParaRPr>
          </a:p>
        </p:txBody>
      </p:sp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589641"/>
              </p:ext>
            </p:extLst>
          </p:nvPr>
        </p:nvGraphicFramePr>
        <p:xfrm>
          <a:off x="1187623" y="692699"/>
          <a:ext cx="7632849" cy="24355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6313817"/>
                <a:gridCol w="1319032"/>
              </a:tblGrid>
              <a:tr h="316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LJETNI UPISNI ROK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DATUM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17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0" dirty="0">
                          <a:effectLst/>
                        </a:rPr>
                        <a:t>Kandidati s teškoćama u razvoju prijavljuju se uredima državne uprave u županiji odnosno Gradskom uredu za obrazovanje, kulturu i sport grada Zagreba te iskazuju odabir s liste prioriteta redom kako bi željeli upisati obrazovne programe</a:t>
                      </a:r>
                      <a:endParaRPr lang="hr-HR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effectLst/>
                        </a:rPr>
                        <a:t>2.-10.6.2016.</a:t>
                      </a:r>
                      <a:endParaRPr lang="hr-HR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1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0" dirty="0">
                          <a:effectLst/>
                        </a:rPr>
                        <a:t>Upisna povjerenstva ureda državne uprave unose navedene odabire u sustav </a:t>
                      </a:r>
                      <a:r>
                        <a:rPr lang="hr-HR" sz="1400" b="0" dirty="0" err="1">
                          <a:effectLst/>
                        </a:rPr>
                        <a:t>NISpuSŠ</a:t>
                      </a:r>
                      <a:endParaRPr lang="hr-HR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effectLst/>
                        </a:rPr>
                        <a:t>2. –17.6.2016.</a:t>
                      </a:r>
                      <a:endParaRPr lang="hr-HR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1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0" dirty="0">
                          <a:effectLst/>
                        </a:rPr>
                        <a:t>Provođenje dodatnih provjera za učenike s teškoćama u razvoju i unos rezultata u sustav</a:t>
                      </a:r>
                      <a:endParaRPr lang="hr-HR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effectLst/>
                        </a:rPr>
                        <a:t>20.-21.6.2016.</a:t>
                      </a:r>
                      <a:endParaRPr lang="hr-HR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7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0">
                          <a:effectLst/>
                        </a:rPr>
                        <a:t>Zatvaranje mogućnosti unosa odabira kandidata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0">
                          <a:effectLst/>
                        </a:rPr>
                        <a:t>Rangiranje kandidata s teškoćama u razvoju sukladno listama prioriteta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0">
                          <a:effectLst/>
                        </a:rPr>
                        <a:t>Smanjivanje upisnih kvota razrednih odjela pojedinih obrazovnih programa</a:t>
                      </a:r>
                      <a:endParaRPr lang="hr-HR" sz="14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effectLst/>
                        </a:rPr>
                        <a:t>17.6.2016.</a:t>
                      </a:r>
                      <a:endParaRPr lang="hr-HR" sz="1400" b="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effectLst/>
                        </a:rPr>
                        <a:t>23.-24.6.2016.</a:t>
                      </a:r>
                      <a:endParaRPr lang="hr-HR" sz="1400" b="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effectLst/>
                        </a:rPr>
                        <a:t>24.6.2016.</a:t>
                      </a:r>
                      <a:endParaRPr lang="hr-HR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222306"/>
              </p:ext>
            </p:extLst>
          </p:nvPr>
        </p:nvGraphicFramePr>
        <p:xfrm>
          <a:off x="1187624" y="3645024"/>
          <a:ext cx="7632848" cy="28844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6336704"/>
                <a:gridCol w="1296144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JESENSKI UPISNI ROK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DATUM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46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0" dirty="0">
                          <a:effectLst/>
                        </a:rPr>
                        <a:t>Kandidati s teškoćama u razvoju prijavljuju se uredima državne uprave u županiji odnosno Gradskom uredu za obrazovanje, kulturu i sport grada Zagreba te iskazuju odabir s liste prioriteta redom kako bi željeli upisati obrazovne programe</a:t>
                      </a:r>
                      <a:endParaRPr lang="hr-HR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effectLst/>
                        </a:rPr>
                        <a:t>16.-17.8.2016.</a:t>
                      </a:r>
                      <a:endParaRPr lang="hr-HR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5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0" dirty="0">
                          <a:effectLst/>
                        </a:rPr>
                        <a:t>Upisna povjerenstva ureda državne uprave unose navedene odabire u sustav </a:t>
                      </a:r>
                      <a:r>
                        <a:rPr lang="hr-HR" sz="1400" b="0" dirty="0" err="1">
                          <a:effectLst/>
                        </a:rPr>
                        <a:t>NISpuSŠ</a:t>
                      </a:r>
                      <a:endParaRPr lang="hr-HR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effectLst/>
                        </a:rPr>
                        <a:t>16.-17.8.2016.</a:t>
                      </a:r>
                      <a:endParaRPr lang="hr-HR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1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0">
                          <a:effectLst/>
                        </a:rPr>
                        <a:t>Provođenje dodatnih provjera za učenike s teškoćama u razvoju i unos rezultata u sustav</a:t>
                      </a:r>
                      <a:endParaRPr lang="hr-HR" sz="14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effectLst/>
                        </a:rPr>
                        <a:t>18.8.2016.</a:t>
                      </a:r>
                      <a:endParaRPr lang="hr-HR" sz="1400" b="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400" b="0" dirty="0">
                          <a:effectLst/>
                        </a:rPr>
                        <a:t> </a:t>
                      </a:r>
                      <a:endParaRPr lang="hr-HR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1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0" dirty="0">
                          <a:effectLst/>
                        </a:rPr>
                        <a:t>Zatvaranje mogućnosti unosa odabira kandidata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0" dirty="0">
                          <a:effectLst/>
                        </a:rPr>
                        <a:t>Rangiranje kandidata s teškoćama u razvoju sukladno listama prioriteta</a:t>
                      </a:r>
                      <a:endParaRPr lang="hr-HR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effectLst/>
                        </a:rPr>
                        <a:t>17.8.2016.</a:t>
                      </a:r>
                      <a:endParaRPr lang="hr-HR" sz="1400" b="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effectLst/>
                        </a:rPr>
                        <a:t>19.8.2016.</a:t>
                      </a:r>
                      <a:endParaRPr lang="hr-HR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4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16632"/>
            <a:ext cx="7920880" cy="6615956"/>
          </a:xfrm>
          <a:blipFill dpi="0" rotWithShape="1">
            <a:blip r:embed="rId3"/>
            <a:srcRect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6666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5" y="765175"/>
            <a:ext cx="758229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sr-Latn-RS" sz="3300" b="1" dirty="0" err="1" smtClean="0">
                <a:solidFill>
                  <a:srgbClr val="C00000"/>
                </a:solidFill>
                <a:effectLst/>
              </a:rPr>
              <a:t>Kako</a:t>
            </a:r>
            <a:r>
              <a:rPr lang="en-US" altLang="sr-Latn-RS" sz="3300" b="1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altLang="sr-Latn-RS" sz="3300" b="1" dirty="0" err="1" smtClean="0">
                <a:solidFill>
                  <a:srgbClr val="C00000"/>
                </a:solidFill>
                <a:effectLst/>
              </a:rPr>
              <a:t>odabrati</a:t>
            </a:r>
            <a:r>
              <a:rPr lang="en-US" altLang="sr-Latn-RS" sz="3300" b="1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altLang="sr-Latn-RS" sz="3300" b="1" dirty="0" err="1" smtClean="0">
                <a:solidFill>
                  <a:srgbClr val="C00000"/>
                </a:solidFill>
                <a:effectLst/>
              </a:rPr>
              <a:t>buduće</a:t>
            </a:r>
            <a:r>
              <a:rPr lang="en-US" altLang="sr-Latn-RS" sz="3300" b="1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altLang="sr-Latn-RS" sz="3300" b="1" dirty="0" err="1" smtClean="0">
                <a:solidFill>
                  <a:srgbClr val="C00000"/>
                </a:solidFill>
                <a:effectLst/>
              </a:rPr>
              <a:t>zanimanje</a:t>
            </a:r>
            <a:r>
              <a:rPr lang="en-US" altLang="sr-Latn-RS" sz="3300" b="1" dirty="0" smtClean="0">
                <a:solidFill>
                  <a:srgbClr val="C00000"/>
                </a:solidFill>
                <a:effectLst/>
              </a:rPr>
              <a:t>?</a:t>
            </a:r>
            <a:r>
              <a:rPr lang="de-DE" altLang="sr-Latn-RS" sz="3600" b="1" dirty="0" smtClean="0"/>
              <a:t/>
            </a:r>
            <a:br>
              <a:rPr lang="de-DE" altLang="sr-Latn-RS" sz="3600" b="1" dirty="0" smtClean="0"/>
            </a:br>
            <a:endParaRPr lang="hr-HR" altLang="sr-Latn-RS" sz="3600" b="1" dirty="0" smtClean="0"/>
          </a:p>
        </p:txBody>
      </p:sp>
      <p:pic>
        <p:nvPicPr>
          <p:cNvPr id="7171" name="Picture 4" descr="rad%2520u%2520fabrici3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205038"/>
            <a:ext cx="1655763" cy="2087562"/>
          </a:xfrm>
        </p:spPr>
      </p:pic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2051050" y="4652963"/>
            <a:ext cx="53990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sr-Latn-RS" b="1" dirty="0">
                <a:solidFill>
                  <a:srgbClr val="C00000"/>
                </a:solidFill>
              </a:rPr>
              <a:t>O </a:t>
            </a:r>
            <a:r>
              <a:rPr lang="de-DE" altLang="sr-Latn-RS" b="1" dirty="0" err="1">
                <a:solidFill>
                  <a:srgbClr val="C00000"/>
                </a:solidFill>
              </a:rPr>
              <a:t>čemu</a:t>
            </a:r>
            <a:r>
              <a:rPr lang="de-DE" altLang="sr-Latn-RS" b="1" dirty="0">
                <a:solidFill>
                  <a:srgbClr val="C00000"/>
                </a:solidFill>
              </a:rPr>
              <a:t> </a:t>
            </a:r>
            <a:r>
              <a:rPr lang="de-DE" altLang="sr-Latn-RS" b="1" dirty="0" err="1">
                <a:solidFill>
                  <a:srgbClr val="C00000"/>
                </a:solidFill>
              </a:rPr>
              <a:t>treba</a:t>
            </a:r>
            <a:r>
              <a:rPr lang="de-DE" altLang="sr-Latn-RS" b="1" dirty="0">
                <a:solidFill>
                  <a:srgbClr val="C00000"/>
                </a:solidFill>
              </a:rPr>
              <a:t> </a:t>
            </a:r>
            <a:r>
              <a:rPr lang="de-DE" altLang="sr-Latn-RS" b="1" dirty="0" err="1">
                <a:solidFill>
                  <a:srgbClr val="C00000"/>
                </a:solidFill>
              </a:rPr>
              <a:t>voditi</a:t>
            </a:r>
            <a:r>
              <a:rPr lang="de-DE" altLang="sr-Latn-RS" b="1" dirty="0">
                <a:solidFill>
                  <a:srgbClr val="C00000"/>
                </a:solidFill>
              </a:rPr>
              <a:t> </a:t>
            </a:r>
            <a:r>
              <a:rPr lang="de-DE" altLang="sr-Latn-RS" b="1" dirty="0" err="1">
                <a:solidFill>
                  <a:srgbClr val="C00000"/>
                </a:solidFill>
              </a:rPr>
              <a:t>brigu</a:t>
            </a:r>
            <a:r>
              <a:rPr lang="de-DE" altLang="sr-Latn-RS" b="1" dirty="0">
                <a:solidFill>
                  <a:srgbClr val="C00000"/>
                </a:solidFill>
              </a:rPr>
              <a:t>?</a:t>
            </a:r>
            <a:endParaRPr lang="hr-HR" altLang="sr-Latn-RS" b="1" dirty="0">
              <a:solidFill>
                <a:srgbClr val="C00000"/>
              </a:solidFill>
            </a:endParaRPr>
          </a:p>
        </p:txBody>
      </p:sp>
      <p:pic>
        <p:nvPicPr>
          <p:cNvPr id="7173" name="Picture 2" descr="C:\Users\Skola\Pictures\upisi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060575"/>
            <a:ext cx="28448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57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187624" y="333375"/>
            <a:ext cx="7344816" cy="1223963"/>
          </a:xfrm>
        </p:spPr>
        <p:txBody>
          <a:bodyPr>
            <a:normAutofit/>
          </a:bodyPr>
          <a:lstStyle/>
          <a:p>
            <a:pPr algn="l"/>
            <a:r>
              <a:rPr lang="hr-HR" altLang="sr-Latn-RS" sz="3000" b="1" dirty="0" smtClean="0">
                <a:solidFill>
                  <a:srgbClr val="C00000"/>
                </a:solidFill>
                <a:effectLst/>
              </a:rPr>
              <a:t>O čemu treba voditi brigu prilikom odabira srednje škole:</a:t>
            </a:r>
          </a:p>
        </p:txBody>
      </p:sp>
      <p:sp>
        <p:nvSpPr>
          <p:cNvPr id="8195" name="Content Placeholder 2"/>
          <p:cNvSpPr txBox="1">
            <a:spLocks/>
          </p:cNvSpPr>
          <p:nvPr/>
        </p:nvSpPr>
        <p:spPr bwMode="auto">
          <a:xfrm>
            <a:off x="1043608" y="1700213"/>
            <a:ext cx="810039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2400" b="1" dirty="0">
                <a:latin typeface="+mn-lt"/>
              </a:rPr>
              <a:t>o vrijednostima – </a:t>
            </a:r>
            <a:r>
              <a:rPr lang="hr-HR" altLang="sr-Latn-RS" sz="2400" dirty="0">
                <a:latin typeface="+mn-lt"/>
              </a:rPr>
              <a:t>što mu je važno?</a:t>
            </a:r>
          </a:p>
          <a:p>
            <a:pPr eaLnBrk="1" hangingPunct="1"/>
            <a:r>
              <a:rPr lang="hr-HR" altLang="sr-Latn-RS" sz="2400" b="1" dirty="0">
                <a:latin typeface="+mn-lt"/>
              </a:rPr>
              <a:t>o interesima – </a:t>
            </a:r>
            <a:r>
              <a:rPr lang="hr-HR" altLang="sr-Latn-RS" sz="2400" dirty="0">
                <a:latin typeface="+mn-lt"/>
              </a:rPr>
              <a:t>što ga zanima?</a:t>
            </a:r>
          </a:p>
          <a:p>
            <a:pPr eaLnBrk="1" hangingPunct="1"/>
            <a:r>
              <a:rPr lang="hr-HR" altLang="sr-Latn-RS" sz="2400" b="1" dirty="0">
                <a:latin typeface="+mn-lt"/>
              </a:rPr>
              <a:t>o sposobnostima – </a:t>
            </a:r>
            <a:r>
              <a:rPr lang="hr-HR" altLang="sr-Latn-RS" sz="2400" dirty="0">
                <a:latin typeface="+mn-lt"/>
              </a:rPr>
              <a:t>u čemu je  dobar?</a:t>
            </a:r>
          </a:p>
          <a:p>
            <a:pPr eaLnBrk="1" hangingPunct="1"/>
            <a:r>
              <a:rPr lang="hr-HR" altLang="sr-Latn-RS" sz="2400" b="1" dirty="0">
                <a:latin typeface="+mn-lt"/>
              </a:rPr>
              <a:t>o osobinama – </a:t>
            </a:r>
            <a:r>
              <a:rPr lang="hr-HR" altLang="sr-Latn-RS" sz="2400" dirty="0">
                <a:latin typeface="+mn-lt"/>
              </a:rPr>
              <a:t>kakva je osoba?</a:t>
            </a:r>
          </a:p>
          <a:p>
            <a:pPr eaLnBrk="1" hangingPunct="1"/>
            <a:r>
              <a:rPr lang="hr-HR" altLang="sr-Latn-RS" sz="2400" b="1" dirty="0">
                <a:latin typeface="+mn-lt"/>
              </a:rPr>
              <a:t>o zdravlju </a:t>
            </a:r>
          </a:p>
          <a:p>
            <a:pPr eaLnBrk="1" hangingPunct="1">
              <a:buFontTx/>
              <a:buNone/>
            </a:pPr>
            <a:r>
              <a:rPr lang="hr-HR" altLang="sr-Latn-RS" sz="2400" b="1" dirty="0">
                <a:latin typeface="+mn-lt"/>
              </a:rPr>
              <a:t>→ </a:t>
            </a:r>
            <a:r>
              <a:rPr lang="hr-HR" altLang="sr-Latn-RS" sz="2400" dirty="0">
                <a:latin typeface="+mn-lt"/>
              </a:rPr>
              <a:t>zdravstvena ograničenja za pojedina zanimanja</a:t>
            </a:r>
          </a:p>
          <a:p>
            <a:pPr eaLnBrk="1" hangingPunct="1"/>
            <a:r>
              <a:rPr lang="hr-HR" altLang="sr-Latn-RS" sz="2400" dirty="0">
                <a:latin typeface="+mn-lt"/>
              </a:rPr>
              <a:t>želi li </a:t>
            </a:r>
            <a:r>
              <a:rPr lang="hr-HR" altLang="sr-Latn-RS" sz="2400" b="1" dirty="0">
                <a:latin typeface="+mn-lt"/>
              </a:rPr>
              <a:t>studirati ili se zaposliti </a:t>
            </a:r>
            <a:r>
              <a:rPr lang="hr-HR" altLang="sr-Latn-RS" sz="2400" dirty="0">
                <a:latin typeface="+mn-lt"/>
              </a:rPr>
              <a:t>nakon srednje škole?</a:t>
            </a:r>
          </a:p>
          <a:p>
            <a:pPr eaLnBrk="1" hangingPunct="1"/>
            <a:r>
              <a:rPr lang="hr-HR" altLang="sr-Latn-RS" sz="2400" dirty="0">
                <a:latin typeface="+mn-lt"/>
              </a:rPr>
              <a:t>koliko je određeno zanimanje </a:t>
            </a:r>
            <a:r>
              <a:rPr lang="hr-HR" altLang="sr-Latn-RS" sz="2400" b="1" dirty="0" err="1">
                <a:latin typeface="+mn-lt"/>
              </a:rPr>
              <a:t>zapošljivo</a:t>
            </a:r>
            <a:r>
              <a:rPr lang="hr-HR" altLang="sr-Latn-RS" sz="2400" b="1" dirty="0">
                <a:latin typeface="+mn-lt"/>
              </a:rPr>
              <a:t> – </a:t>
            </a:r>
            <a:r>
              <a:rPr lang="hr-HR" altLang="sr-Latn-RS" sz="2400" dirty="0">
                <a:latin typeface="+mn-lt"/>
              </a:rPr>
              <a:t>hoće li brzo naći posao s tim zvanjem?</a:t>
            </a:r>
          </a:p>
        </p:txBody>
      </p:sp>
      <p:pic>
        <p:nvPicPr>
          <p:cNvPr id="8196" name="Picture 7" descr="oldke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1125538"/>
            <a:ext cx="187220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3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>
          <a:xfrm>
            <a:off x="1043608" y="188913"/>
            <a:ext cx="7654305" cy="719137"/>
          </a:xfrm>
        </p:spPr>
        <p:txBody>
          <a:bodyPr>
            <a:normAutofit fontScale="90000"/>
          </a:bodyPr>
          <a:lstStyle/>
          <a:p>
            <a:r>
              <a:rPr lang="hr-HR" altLang="sr-Latn-RS" dirty="0" smtClean="0">
                <a:solidFill>
                  <a:schemeClr val="tx1"/>
                </a:solidFill>
              </a:rPr>
              <a:t/>
            </a:r>
            <a:br>
              <a:rPr lang="hr-HR" altLang="sr-Latn-RS" dirty="0" smtClean="0">
                <a:solidFill>
                  <a:schemeClr val="tx1"/>
                </a:solidFill>
              </a:rPr>
            </a:br>
            <a:r>
              <a:rPr lang="hr-HR" altLang="sr-Latn-RS" sz="3300" b="1" dirty="0" smtClean="0">
                <a:solidFill>
                  <a:srgbClr val="C00000"/>
                </a:solidFill>
                <a:effectLst/>
              </a:rPr>
              <a:t>Savjeti roditeljima</a:t>
            </a:r>
            <a:r>
              <a:rPr lang="hr-HR" altLang="sr-Latn-RS" dirty="0" smtClean="0">
                <a:solidFill>
                  <a:schemeClr val="tx1"/>
                </a:solidFill>
              </a:rPr>
              <a:t/>
            </a:r>
            <a:br>
              <a:rPr lang="hr-HR" altLang="sr-Latn-RS" dirty="0" smtClean="0">
                <a:solidFill>
                  <a:schemeClr val="tx1"/>
                </a:solidFill>
              </a:rPr>
            </a:br>
            <a:endParaRPr lang="hr-HR" altLang="sr-Latn-RS" dirty="0" smtClean="0"/>
          </a:p>
        </p:txBody>
      </p:sp>
      <p:sp>
        <p:nvSpPr>
          <p:cNvPr id="13315" name="Rezervirano mjesto sadržaja 2"/>
          <p:cNvSpPr>
            <a:spLocks noGrp="1"/>
          </p:cNvSpPr>
          <p:nvPr>
            <p:ph idx="1"/>
          </p:nvPr>
        </p:nvSpPr>
        <p:spPr>
          <a:xfrm>
            <a:off x="1115615" y="1556792"/>
            <a:ext cx="7777559" cy="5040858"/>
          </a:xfrm>
        </p:spPr>
        <p:txBody>
          <a:bodyPr/>
          <a:lstStyle/>
          <a:p>
            <a:r>
              <a:rPr lang="hr-HR" altLang="sr-Latn-RS" sz="2400" dirty="0" smtClean="0">
                <a:solidFill>
                  <a:srgbClr val="002060"/>
                </a:solidFill>
              </a:rPr>
              <a:t>  </a:t>
            </a:r>
            <a:r>
              <a:rPr lang="hr-HR" altLang="sr-Latn-RS" sz="2100" dirty="0" smtClean="0">
                <a:solidFill>
                  <a:srgbClr val="C00000"/>
                </a:solidFill>
              </a:rPr>
              <a:t>Procijenite sposobnosti svoga djeteta objektivno</a:t>
            </a:r>
          </a:p>
          <a:p>
            <a:pPr>
              <a:buFontTx/>
              <a:buNone/>
            </a:pPr>
            <a:r>
              <a:rPr lang="hr-HR" altLang="sr-Latn-RS" sz="2100" dirty="0" smtClean="0">
                <a:solidFill>
                  <a:srgbClr val="002060"/>
                </a:solidFill>
              </a:rPr>
              <a:t>       	</a:t>
            </a:r>
            <a:r>
              <a:rPr lang="pl-PL" altLang="sr-Latn-RS" sz="2100" dirty="0" smtClean="0"/>
              <a:t>Nemojte mu savjetovati zanimanje koje je za njega preteško</a:t>
            </a:r>
            <a:endParaRPr lang="hr-HR" altLang="sr-Latn-RS" sz="2100" dirty="0" smtClean="0">
              <a:solidFill>
                <a:srgbClr val="002060"/>
              </a:solidFill>
            </a:endParaRPr>
          </a:p>
          <a:p>
            <a:r>
              <a:rPr lang="hr-HR" altLang="sr-Latn-RS" sz="2100" dirty="0" smtClean="0">
                <a:solidFill>
                  <a:srgbClr val="002060"/>
                </a:solidFill>
              </a:rPr>
              <a:t>  </a:t>
            </a:r>
            <a:r>
              <a:rPr lang="hr-HR" altLang="sr-Latn-RS" sz="2100" dirty="0" smtClean="0">
                <a:solidFill>
                  <a:srgbClr val="C00000"/>
                </a:solidFill>
              </a:rPr>
              <a:t>Uzmite u obzir djetetove želje</a:t>
            </a:r>
          </a:p>
          <a:p>
            <a:pPr>
              <a:buFontTx/>
              <a:buNone/>
            </a:pPr>
            <a:r>
              <a:rPr lang="hr-HR" altLang="sr-Latn-RS" sz="2100" dirty="0" smtClean="0">
                <a:solidFill>
                  <a:srgbClr val="002060"/>
                </a:solidFill>
              </a:rPr>
              <a:t>     	</a:t>
            </a:r>
            <a:r>
              <a:rPr lang="hr-HR" altLang="sr-Latn-RS" sz="2100" dirty="0" smtClean="0"/>
              <a:t>Dijete treba izabrati svoje buduće zanimanje jer će se       </a:t>
            </a:r>
          </a:p>
          <a:p>
            <a:pPr>
              <a:buFontTx/>
              <a:buNone/>
            </a:pPr>
            <a:r>
              <a:rPr lang="hr-HR" altLang="sr-Latn-RS" sz="2100" dirty="0" smtClean="0"/>
              <a:t>     	upravo ono baviti tim zanimanjem te biti s njime zadovoljno ili 	nezadovoljno.</a:t>
            </a:r>
          </a:p>
          <a:p>
            <a:r>
              <a:rPr lang="hr-HR" altLang="sr-Latn-RS" sz="2100" dirty="0" smtClean="0"/>
              <a:t> </a:t>
            </a:r>
            <a:r>
              <a:rPr lang="hr-HR" altLang="sr-Latn-RS" sz="2100" dirty="0" smtClean="0">
                <a:solidFill>
                  <a:srgbClr val="C00000"/>
                </a:solidFill>
              </a:rPr>
              <a:t>Pružite informacije</a:t>
            </a:r>
          </a:p>
          <a:p>
            <a:pPr>
              <a:buFontTx/>
              <a:buNone/>
            </a:pPr>
            <a:r>
              <a:rPr lang="hr-HR" altLang="sr-Latn-RS" sz="2100" dirty="0" smtClean="0"/>
              <a:t>        	</a:t>
            </a:r>
            <a:r>
              <a:rPr lang="vi-VN" altLang="sr-Latn-RS" sz="1800" dirty="0" smtClean="0"/>
              <a:t>Pobrinite se da dijete dođe do svih potrebnih</a:t>
            </a:r>
            <a:r>
              <a:rPr lang="hr-HR" altLang="sr-Latn-RS" sz="1800" dirty="0" smtClean="0"/>
              <a:t> </a:t>
            </a:r>
            <a:r>
              <a:rPr lang="vi-VN" altLang="sr-Latn-RS" sz="1800" dirty="0" smtClean="0"/>
              <a:t>informacija </a:t>
            </a:r>
            <a:r>
              <a:rPr lang="hr-HR" altLang="sr-Latn-RS" sz="1800" dirty="0" smtClean="0"/>
              <a:t>  </a:t>
            </a:r>
            <a:r>
              <a:rPr lang="vi-VN" altLang="sr-Latn-RS" sz="1800" dirty="0" smtClean="0"/>
              <a:t>da </a:t>
            </a:r>
            <a:r>
              <a:rPr lang="hr-HR" altLang="sr-Latn-RS" sz="1800" dirty="0" smtClean="0"/>
              <a:t>  </a:t>
            </a:r>
            <a:r>
              <a:rPr lang="vi-VN" altLang="sr-Latn-RS" sz="1800" dirty="0" smtClean="0"/>
              <a:t>bi moglo donijeti pravilnu odluku.</a:t>
            </a:r>
            <a:endParaRPr lang="hr-HR" altLang="sr-Latn-RS" sz="1800" dirty="0" smtClean="0"/>
          </a:p>
          <a:p>
            <a:pPr>
              <a:spcBef>
                <a:spcPts val="400"/>
              </a:spcBef>
            </a:pPr>
            <a:r>
              <a:rPr lang="hr-HR" altLang="sr-Latn-RS" sz="2100" dirty="0" smtClean="0">
                <a:solidFill>
                  <a:srgbClr val="00B0F0"/>
                </a:solidFill>
              </a:rPr>
              <a:t>  </a:t>
            </a:r>
            <a:r>
              <a:rPr lang="hr-HR" altLang="sr-Latn-RS" sz="2100" dirty="0" smtClean="0">
                <a:solidFill>
                  <a:srgbClr val="C00000"/>
                </a:solidFill>
              </a:rPr>
              <a:t>Pružite savjete</a:t>
            </a:r>
          </a:p>
          <a:p>
            <a:pPr>
              <a:spcBef>
                <a:spcPts val="400"/>
              </a:spcBef>
              <a:buFontTx/>
              <a:buNone/>
            </a:pPr>
            <a:r>
              <a:rPr lang="hr-HR" altLang="sr-Latn-RS" sz="2100" dirty="0" smtClean="0">
                <a:solidFill>
                  <a:srgbClr val="002060"/>
                </a:solidFill>
              </a:rPr>
              <a:t>       	</a:t>
            </a:r>
            <a:r>
              <a:rPr lang="pl-PL" altLang="sr-Latn-RS" sz="2100" dirty="0"/>
              <a:t>P</a:t>
            </a:r>
            <a:r>
              <a:rPr lang="pl-PL" altLang="sr-Latn-RS" sz="2100" dirty="0" smtClean="0"/>
              <a:t>reporučiti zanimanja za koja mislite da bi  mu najbolje   </a:t>
            </a:r>
          </a:p>
          <a:p>
            <a:pPr>
              <a:spcBef>
                <a:spcPts val="400"/>
              </a:spcBef>
              <a:buFontTx/>
              <a:buNone/>
            </a:pPr>
            <a:r>
              <a:rPr lang="pl-PL" altLang="sr-Latn-RS" sz="2100" dirty="0" smtClean="0"/>
              <a:t>        	odgovarala.</a:t>
            </a:r>
          </a:p>
        </p:txBody>
      </p:sp>
      <p:pic>
        <p:nvPicPr>
          <p:cNvPr id="13316" name="Picture 4" descr="C:\Users\hrvoje\Desktop\0511-1004-0916-3153_Cartoon_Family_clipart_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0243"/>
            <a:ext cx="1675731" cy="134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86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348880"/>
            <a:ext cx="7715200" cy="3168352"/>
          </a:xfrm>
        </p:spPr>
        <p:txBody>
          <a:bodyPr>
            <a:normAutofit/>
          </a:bodyPr>
          <a:lstStyle/>
          <a:p>
            <a:pPr algn="ctr"/>
            <a:r>
              <a:rPr lang="hr-HR" altLang="en-US" sz="2800" b="1" dirty="0" smtClean="0">
                <a:effectLst/>
                <a:latin typeface="+mn-lt"/>
                <a:cs typeface="Times New Roman" pitchFamily="18" charset="0"/>
                <a:sym typeface="Arial" charset="0"/>
              </a:rPr>
              <a:t>Odluka o elementima i kriterijima za izbor kandidata za upis u I. razred srednje škole u školskoj godini 2016./2017.</a:t>
            </a:r>
            <a:endParaRPr lang="hr-HR" sz="2800" b="1" dirty="0">
              <a:effectLst/>
              <a:latin typeface="+mn-lt"/>
            </a:endParaRPr>
          </a:p>
        </p:txBody>
      </p:sp>
      <p:pic>
        <p:nvPicPr>
          <p:cNvPr id="4" name="Picture 2" descr="C:\Users\Skola\Pictures\UPIS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48680"/>
            <a:ext cx="2106069" cy="2295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608" y="274638"/>
            <a:ext cx="7498080" cy="1138138"/>
          </a:xfrm>
        </p:spPr>
        <p:txBody>
          <a:bodyPr/>
          <a:lstStyle/>
          <a:p>
            <a:pPr algn="ctr"/>
            <a:r>
              <a:rPr lang="hr-HR" altLang="en-US" sz="2600" b="1" dirty="0" smtClean="0">
                <a:latin typeface="+mn-lt"/>
                <a:cs typeface="Times New Roman" pitchFamily="18" charset="0"/>
              </a:rPr>
              <a:t>Elementi vrednovanja </a:t>
            </a:r>
            <a:endParaRPr lang="hr-HR" altLang="en-US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u="sng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Zajednički</a:t>
            </a:r>
            <a:r>
              <a:rPr lang="en-US" sz="2000" b="1" u="sng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element: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u="sng" dirty="0" smtClean="0">
              <a:solidFill>
                <a:schemeClr val="tx1"/>
              </a:solidFill>
              <a:ea typeface="Verdana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§"/>
              <a:defRPr/>
            </a:pP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prosjeci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svih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zaključnih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ocjena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svih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nastavnih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predmeta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na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dvije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decimale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u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posljednja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četiri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razreda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osnovnoga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obrazovanja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;</a:t>
            </a:r>
            <a:endParaRPr lang="hr-HR" sz="2000" dirty="0" smtClean="0">
              <a:solidFill>
                <a:schemeClr val="tx1"/>
              </a:solidFill>
              <a:ea typeface="Verdana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SzPct val="100000"/>
              <a:buNone/>
              <a:defRPr/>
            </a:pPr>
            <a:endParaRPr lang="en-US" sz="2000" dirty="0" smtClean="0">
              <a:solidFill>
                <a:schemeClr val="tx1"/>
              </a:solidFill>
              <a:ea typeface="Verdana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za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upis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u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programe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za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stjecanje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STRUKOVNE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kvalifikacije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i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programe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obrazovanja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za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vezane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obrte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u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trajanju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od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najmanje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tri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godine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vrednuju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se i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zaključne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ocjene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u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posljednja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dva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razreda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osnovnoga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obrazovanja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iz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nastavnih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predmeta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Hrvatski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jezik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Matematika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i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prvi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strani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jezik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;</a:t>
            </a:r>
            <a:endParaRPr lang="hr-HR" sz="2000" dirty="0" smtClean="0">
              <a:solidFill>
                <a:schemeClr val="tx1"/>
              </a:solidFill>
              <a:ea typeface="Verdana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ü"/>
              <a:defRPr/>
            </a:pPr>
            <a:endParaRPr lang="hr-HR" sz="2000" dirty="0" smtClean="0">
              <a:solidFill>
                <a:schemeClr val="tx1"/>
              </a:solidFill>
              <a:ea typeface="Verdana" pitchFamily="34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SzPct val="100000"/>
              <a:buFont typeface="Wingdings" pitchFamily="2" charset="2"/>
              <a:buNone/>
              <a:defRPr/>
            </a:pPr>
            <a:r>
              <a:rPr lang="hr-HR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Na takav je način moguće steći najviše 50 bodova.</a:t>
            </a:r>
            <a:endParaRPr lang="en-US" sz="2000" dirty="0" smtClean="0">
              <a:solidFill>
                <a:schemeClr val="tx1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26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857999"/>
            <a:ext cx="2133600" cy="2143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8" y="714356"/>
            <a:ext cx="8001000" cy="903307"/>
          </a:xfrm>
        </p:spPr>
        <p:txBody>
          <a:bodyPr/>
          <a:lstStyle/>
          <a:p>
            <a:pPr algn="ctr"/>
            <a:r>
              <a:rPr lang="en-US" sz="2600" b="1" dirty="0" err="1" smtClean="0">
                <a:latin typeface="+mn-lt"/>
                <a:cs typeface="Times New Roman" pitchFamily="18" charset="0"/>
              </a:rPr>
              <a:t>Elementi</a:t>
            </a:r>
            <a:r>
              <a:rPr lang="en-US" sz="26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+mn-lt"/>
                <a:cs typeface="Times New Roman" pitchFamily="18" charset="0"/>
              </a:rPr>
              <a:t>vrednovanja</a:t>
            </a:r>
            <a:endParaRPr lang="en-US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SzPct val="100000"/>
              <a:buFont typeface="Wingdings" pitchFamily="2" charset="2"/>
              <a:buNone/>
              <a:defRPr/>
            </a:pPr>
            <a:r>
              <a:rPr lang="en-US" sz="2000" b="1" u="sng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Zajednički</a:t>
            </a:r>
            <a:r>
              <a:rPr lang="en-US" sz="2000" b="1" u="sng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element:</a:t>
            </a:r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ü"/>
              <a:defRPr/>
            </a:pPr>
            <a:endParaRPr lang="en-US" sz="2000" dirty="0" smtClean="0">
              <a:solidFill>
                <a:schemeClr val="tx1"/>
              </a:solidFill>
              <a:ea typeface="Verdana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za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upis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u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GIMNAZIJSKE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programe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i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programe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obrazovanja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za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stjecanje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strukovne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kvalifikacije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u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trajanju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od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najmanje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četiri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godine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,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vrednuju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se i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zaključne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ocjene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u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posljednja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dva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razreda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osnovnoga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obrazovanja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iz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nastavnih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predmeta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Hrvatski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jezik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Matematika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i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prvi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strani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jezik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te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triju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nastavnih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predmeta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važnih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za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nastavak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obrazovanja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u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pojedinim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vrstama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obrazovnih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programa</a:t>
            </a:r>
            <a:r>
              <a:rPr lang="hr-HR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(iz </a:t>
            </a:r>
            <a:r>
              <a:rPr lang="hr-HR" sz="2000" b="1" i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Popisa predmeta posebno važnih za upis</a:t>
            </a:r>
            <a:r>
              <a:rPr lang="hr-HR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).</a:t>
            </a:r>
          </a:p>
          <a:p>
            <a:pPr marL="0" indent="0">
              <a:lnSpc>
                <a:spcPct val="80000"/>
              </a:lnSpc>
              <a:buSzPct val="100000"/>
              <a:buFont typeface="Wingdings" pitchFamily="2" charset="2"/>
              <a:buNone/>
              <a:defRPr/>
            </a:pPr>
            <a:endParaRPr lang="hr-HR" sz="2000" dirty="0" smtClean="0">
              <a:solidFill>
                <a:schemeClr val="tx1"/>
              </a:solidFill>
              <a:ea typeface="Verdana" pitchFamily="34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SzPct val="100000"/>
              <a:buFont typeface="Wingdings" pitchFamily="2" charset="2"/>
              <a:buNone/>
              <a:defRPr/>
            </a:pPr>
            <a:r>
              <a:rPr lang="hr-HR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Na takav je način moguće steći najviše 80 bodova.</a:t>
            </a:r>
            <a:endParaRPr lang="en-US" sz="2000" dirty="0" smtClean="0">
              <a:solidFill>
                <a:schemeClr val="tx1"/>
              </a:solidFill>
              <a:ea typeface="Verdana" pitchFamily="34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SzPct val="100000"/>
              <a:buFont typeface="Wingdings" pitchFamily="2" charset="2"/>
              <a:buNone/>
              <a:defRPr/>
            </a:pPr>
            <a:endParaRPr lang="en-US" sz="2000" dirty="0" smtClean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229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115616" y="188913"/>
            <a:ext cx="7293372" cy="71735"/>
          </a:xfrm>
        </p:spPr>
        <p:txBody>
          <a:bodyPr>
            <a:normAutofit fontScale="90000"/>
          </a:bodyPr>
          <a:lstStyle/>
          <a:p>
            <a:endParaRPr lang="hr-HR" altLang="sr-Latn-RS" sz="3200" b="1" u="sng" dirty="0" smtClean="0">
              <a:solidFill>
                <a:srgbClr val="C00000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971600" y="692696"/>
            <a:ext cx="7704856" cy="604867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hr-HR" altLang="sr-Latn-RS" sz="2400" b="1" dirty="0" smtClean="0">
                <a:solidFill>
                  <a:srgbClr val="CC3399"/>
                </a:solidFill>
              </a:rPr>
              <a:t>  </a:t>
            </a:r>
            <a:r>
              <a:rPr lang="hr-HR" altLang="sr-Latn-RS" sz="2400" b="1" dirty="0" smtClean="0">
                <a:solidFill>
                  <a:srgbClr val="C00000"/>
                </a:solidFill>
              </a:rPr>
              <a:t>ZAJEDNIČKI ELEMENT VREDNOVANJA</a:t>
            </a:r>
          </a:p>
          <a:p>
            <a:pPr marL="0" indent="0" algn="ctr">
              <a:buFontTx/>
              <a:buNone/>
            </a:pPr>
            <a:endParaRPr lang="hr-HR" altLang="sr-Latn-RS" sz="1000" b="1" dirty="0" smtClean="0">
              <a:solidFill>
                <a:srgbClr val="CC3399"/>
              </a:solidFill>
            </a:endParaRPr>
          </a:p>
          <a:p>
            <a:pPr marL="0" indent="0">
              <a:buFontTx/>
              <a:buNone/>
            </a:pPr>
            <a:endParaRPr lang="hr-HR" altLang="sr-Latn-RS" sz="2400" b="1" dirty="0" smtClean="0"/>
          </a:p>
          <a:p>
            <a:pPr marL="0" indent="0">
              <a:buFontTx/>
              <a:buNone/>
            </a:pPr>
            <a:r>
              <a:rPr lang="hr-HR" altLang="sr-Latn-RS" sz="2400" b="1" dirty="0" smtClean="0"/>
              <a:t>Upisi u 4 i 5-</a:t>
            </a:r>
            <a:r>
              <a:rPr lang="hr-HR" altLang="sr-Latn-RS" sz="2400" b="1" dirty="0" err="1" smtClean="0"/>
              <a:t>ogodišnje</a:t>
            </a:r>
            <a:r>
              <a:rPr lang="hr-HR" altLang="sr-Latn-RS" sz="2400" b="1" dirty="0" smtClean="0"/>
              <a:t> programe</a:t>
            </a:r>
            <a:r>
              <a:rPr lang="hr-HR" altLang="sr-Latn-RS" sz="2400" dirty="0" smtClean="0"/>
              <a:t>:</a:t>
            </a:r>
          </a:p>
          <a:p>
            <a:pPr marL="0" indent="0">
              <a:buFontTx/>
              <a:buNone/>
            </a:pPr>
            <a:endParaRPr lang="hr-HR" altLang="sr-Latn-RS" sz="2800" dirty="0" smtClean="0"/>
          </a:p>
          <a:p>
            <a:pPr marL="0" indent="0">
              <a:buFontTx/>
              <a:buNone/>
            </a:pPr>
            <a:endParaRPr lang="hr-HR" altLang="sr-Latn-RS" sz="2800" dirty="0" smtClean="0"/>
          </a:p>
          <a:p>
            <a:pPr marL="0" indent="0">
              <a:buFontTx/>
              <a:buNone/>
            </a:pPr>
            <a:endParaRPr lang="hr-HR" altLang="sr-Latn-RS" sz="2800" dirty="0" smtClean="0"/>
          </a:p>
          <a:p>
            <a:pPr marL="0" indent="0">
              <a:buFontTx/>
              <a:buNone/>
            </a:pPr>
            <a:endParaRPr lang="hr-HR" altLang="sr-Latn-RS" sz="2800" b="1" dirty="0" smtClean="0"/>
          </a:p>
          <a:p>
            <a:pPr marL="0" indent="0">
              <a:buFontTx/>
              <a:buNone/>
            </a:pPr>
            <a:r>
              <a:rPr lang="hr-HR" altLang="sr-Latn-RS" sz="2400" b="1" dirty="0" smtClean="0"/>
              <a:t>Upisi u 3-godišnje programe</a:t>
            </a:r>
            <a:r>
              <a:rPr lang="hr-HR" altLang="sr-Latn-RS" sz="2400" dirty="0" smtClean="0"/>
              <a:t>:</a:t>
            </a:r>
          </a:p>
        </p:txBody>
      </p:sp>
      <p:pic>
        <p:nvPicPr>
          <p:cNvPr id="21508" name="Picture 5" descr="logo_ocj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4875213"/>
            <a:ext cx="184785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112713" y="2433638"/>
            <a:ext cx="1414462" cy="1414462"/>
          </a:xfrm>
          <a:custGeom>
            <a:avLst/>
            <a:gdLst>
              <a:gd name="connsiteX0" fmla="*/ 0 w 1414807"/>
              <a:gd name="connsiteY0" fmla="*/ 707404 h 1414807"/>
              <a:gd name="connsiteX1" fmla="*/ 707404 w 1414807"/>
              <a:gd name="connsiteY1" fmla="*/ 0 h 1414807"/>
              <a:gd name="connsiteX2" fmla="*/ 1414808 w 1414807"/>
              <a:gd name="connsiteY2" fmla="*/ 707404 h 1414807"/>
              <a:gd name="connsiteX3" fmla="*/ 707404 w 1414807"/>
              <a:gd name="connsiteY3" fmla="*/ 1414808 h 1414807"/>
              <a:gd name="connsiteX4" fmla="*/ 0 w 1414807"/>
              <a:gd name="connsiteY4" fmla="*/ 707404 h 141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807" h="1414807">
                <a:moveTo>
                  <a:pt x="0" y="707404"/>
                </a:moveTo>
                <a:cubicBezTo>
                  <a:pt x="0" y="316716"/>
                  <a:pt x="316716" y="0"/>
                  <a:pt x="707404" y="0"/>
                </a:cubicBezTo>
                <a:cubicBezTo>
                  <a:pt x="1098092" y="0"/>
                  <a:pt x="1414808" y="316716"/>
                  <a:pt x="1414808" y="707404"/>
                </a:cubicBezTo>
                <a:cubicBezTo>
                  <a:pt x="1414808" y="1098092"/>
                  <a:pt x="1098092" y="1414808"/>
                  <a:pt x="707404" y="1414808"/>
                </a:cubicBezTo>
                <a:cubicBezTo>
                  <a:pt x="316716" y="1414808"/>
                  <a:pt x="0" y="1098092"/>
                  <a:pt x="0" y="707404"/>
                </a:cubicBez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7514" tIns="227514" rIns="227514" bIns="227514" spcCol="1270" anchor="ctr"/>
          <a:lstStyle/>
          <a:p>
            <a:pPr algn="ctr" defTabSz="7112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600" b="1" dirty="0"/>
              <a:t>Opći uspjeh </a:t>
            </a:r>
            <a:br>
              <a:rPr lang="hr-HR" sz="1600" b="1" dirty="0"/>
            </a:br>
            <a:r>
              <a:rPr lang="hr-HR" sz="1600" b="1" dirty="0"/>
              <a:t>5. - 8. raz.</a:t>
            </a:r>
          </a:p>
        </p:txBody>
      </p:sp>
      <p:sp>
        <p:nvSpPr>
          <p:cNvPr id="9" name="Freeform 8"/>
          <p:cNvSpPr/>
          <p:nvPr/>
        </p:nvSpPr>
        <p:spPr>
          <a:xfrm>
            <a:off x="1643063" y="2730500"/>
            <a:ext cx="819150" cy="820738"/>
          </a:xfrm>
          <a:custGeom>
            <a:avLst/>
            <a:gdLst>
              <a:gd name="connsiteX0" fmla="*/ 108769 w 820588"/>
              <a:gd name="connsiteY0" fmla="*/ 313793 h 820588"/>
              <a:gd name="connsiteX1" fmla="*/ 313793 w 820588"/>
              <a:gd name="connsiteY1" fmla="*/ 313793 h 820588"/>
              <a:gd name="connsiteX2" fmla="*/ 313793 w 820588"/>
              <a:gd name="connsiteY2" fmla="*/ 108769 h 820588"/>
              <a:gd name="connsiteX3" fmla="*/ 506795 w 820588"/>
              <a:gd name="connsiteY3" fmla="*/ 108769 h 820588"/>
              <a:gd name="connsiteX4" fmla="*/ 506795 w 820588"/>
              <a:gd name="connsiteY4" fmla="*/ 313793 h 820588"/>
              <a:gd name="connsiteX5" fmla="*/ 711819 w 820588"/>
              <a:gd name="connsiteY5" fmla="*/ 313793 h 820588"/>
              <a:gd name="connsiteX6" fmla="*/ 711819 w 820588"/>
              <a:gd name="connsiteY6" fmla="*/ 506795 h 820588"/>
              <a:gd name="connsiteX7" fmla="*/ 506795 w 820588"/>
              <a:gd name="connsiteY7" fmla="*/ 506795 h 820588"/>
              <a:gd name="connsiteX8" fmla="*/ 506795 w 820588"/>
              <a:gd name="connsiteY8" fmla="*/ 711819 h 820588"/>
              <a:gd name="connsiteX9" fmla="*/ 313793 w 820588"/>
              <a:gd name="connsiteY9" fmla="*/ 711819 h 820588"/>
              <a:gd name="connsiteX10" fmla="*/ 313793 w 820588"/>
              <a:gd name="connsiteY10" fmla="*/ 506795 h 820588"/>
              <a:gd name="connsiteX11" fmla="*/ 108769 w 820588"/>
              <a:gd name="connsiteY11" fmla="*/ 506795 h 820588"/>
              <a:gd name="connsiteX12" fmla="*/ 108769 w 820588"/>
              <a:gd name="connsiteY12" fmla="*/ 313793 h 82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0588" h="820588">
                <a:moveTo>
                  <a:pt x="108769" y="313793"/>
                </a:moveTo>
                <a:lnTo>
                  <a:pt x="313793" y="313793"/>
                </a:lnTo>
                <a:lnTo>
                  <a:pt x="313793" y="108769"/>
                </a:lnTo>
                <a:lnTo>
                  <a:pt x="506795" y="108769"/>
                </a:lnTo>
                <a:lnTo>
                  <a:pt x="506795" y="313793"/>
                </a:lnTo>
                <a:lnTo>
                  <a:pt x="711819" y="313793"/>
                </a:lnTo>
                <a:lnTo>
                  <a:pt x="711819" y="506795"/>
                </a:lnTo>
                <a:lnTo>
                  <a:pt x="506795" y="506795"/>
                </a:lnTo>
                <a:lnTo>
                  <a:pt x="506795" y="711819"/>
                </a:lnTo>
                <a:lnTo>
                  <a:pt x="313793" y="711819"/>
                </a:lnTo>
                <a:lnTo>
                  <a:pt x="313793" y="506795"/>
                </a:lnTo>
                <a:lnTo>
                  <a:pt x="108769" y="506795"/>
                </a:lnTo>
                <a:lnTo>
                  <a:pt x="108769" y="313793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8769" tIns="313793" rIns="108769" bIns="313793" spcCol="1270" anchor="ctr"/>
          <a:lstStyle/>
          <a:p>
            <a:pPr algn="ctr" defTabSz="57785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hr-HR" sz="1300"/>
          </a:p>
        </p:txBody>
      </p:sp>
      <p:sp>
        <p:nvSpPr>
          <p:cNvPr id="10" name="Freeform 9"/>
          <p:cNvSpPr/>
          <p:nvPr/>
        </p:nvSpPr>
        <p:spPr>
          <a:xfrm>
            <a:off x="2578100" y="2433638"/>
            <a:ext cx="1414463" cy="1414462"/>
          </a:xfrm>
          <a:custGeom>
            <a:avLst/>
            <a:gdLst>
              <a:gd name="connsiteX0" fmla="*/ 0 w 1414807"/>
              <a:gd name="connsiteY0" fmla="*/ 707404 h 1414807"/>
              <a:gd name="connsiteX1" fmla="*/ 707404 w 1414807"/>
              <a:gd name="connsiteY1" fmla="*/ 0 h 1414807"/>
              <a:gd name="connsiteX2" fmla="*/ 1414808 w 1414807"/>
              <a:gd name="connsiteY2" fmla="*/ 707404 h 1414807"/>
              <a:gd name="connsiteX3" fmla="*/ 707404 w 1414807"/>
              <a:gd name="connsiteY3" fmla="*/ 1414808 h 1414807"/>
              <a:gd name="connsiteX4" fmla="*/ 0 w 1414807"/>
              <a:gd name="connsiteY4" fmla="*/ 707404 h 141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807" h="1414807">
                <a:moveTo>
                  <a:pt x="0" y="707404"/>
                </a:moveTo>
                <a:cubicBezTo>
                  <a:pt x="0" y="316716"/>
                  <a:pt x="316716" y="0"/>
                  <a:pt x="707404" y="0"/>
                </a:cubicBezTo>
                <a:cubicBezTo>
                  <a:pt x="1098092" y="0"/>
                  <a:pt x="1414808" y="316716"/>
                  <a:pt x="1414808" y="707404"/>
                </a:cubicBezTo>
                <a:cubicBezTo>
                  <a:pt x="1414808" y="1098092"/>
                  <a:pt x="1098092" y="1414808"/>
                  <a:pt x="707404" y="1414808"/>
                </a:cubicBezTo>
                <a:cubicBezTo>
                  <a:pt x="316716" y="1414808"/>
                  <a:pt x="0" y="1098092"/>
                  <a:pt x="0" y="707404"/>
                </a:cubicBez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7514" tIns="227514" rIns="227514" bIns="227514" spcCol="1270" anchor="ctr"/>
          <a:lstStyle/>
          <a:p>
            <a:pPr algn="ctr" defTabSz="7112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600" b="1" dirty="0"/>
              <a:t>HJ, M, SJ</a:t>
            </a:r>
            <a:br>
              <a:rPr lang="hr-HR" sz="1600" b="1" dirty="0"/>
            </a:br>
            <a:r>
              <a:rPr lang="hr-HR" sz="1600" b="1" dirty="0"/>
              <a:t>7. i 8. raz.</a:t>
            </a:r>
          </a:p>
        </p:txBody>
      </p:sp>
      <p:sp>
        <p:nvSpPr>
          <p:cNvPr id="11" name="Freeform 10"/>
          <p:cNvSpPr/>
          <p:nvPr/>
        </p:nvSpPr>
        <p:spPr>
          <a:xfrm>
            <a:off x="4106863" y="2730500"/>
            <a:ext cx="820737" cy="820738"/>
          </a:xfrm>
          <a:custGeom>
            <a:avLst/>
            <a:gdLst>
              <a:gd name="connsiteX0" fmla="*/ 108769 w 820588"/>
              <a:gd name="connsiteY0" fmla="*/ 313793 h 820588"/>
              <a:gd name="connsiteX1" fmla="*/ 313793 w 820588"/>
              <a:gd name="connsiteY1" fmla="*/ 313793 h 820588"/>
              <a:gd name="connsiteX2" fmla="*/ 313793 w 820588"/>
              <a:gd name="connsiteY2" fmla="*/ 108769 h 820588"/>
              <a:gd name="connsiteX3" fmla="*/ 506795 w 820588"/>
              <a:gd name="connsiteY3" fmla="*/ 108769 h 820588"/>
              <a:gd name="connsiteX4" fmla="*/ 506795 w 820588"/>
              <a:gd name="connsiteY4" fmla="*/ 313793 h 820588"/>
              <a:gd name="connsiteX5" fmla="*/ 711819 w 820588"/>
              <a:gd name="connsiteY5" fmla="*/ 313793 h 820588"/>
              <a:gd name="connsiteX6" fmla="*/ 711819 w 820588"/>
              <a:gd name="connsiteY6" fmla="*/ 506795 h 820588"/>
              <a:gd name="connsiteX7" fmla="*/ 506795 w 820588"/>
              <a:gd name="connsiteY7" fmla="*/ 506795 h 820588"/>
              <a:gd name="connsiteX8" fmla="*/ 506795 w 820588"/>
              <a:gd name="connsiteY8" fmla="*/ 711819 h 820588"/>
              <a:gd name="connsiteX9" fmla="*/ 313793 w 820588"/>
              <a:gd name="connsiteY9" fmla="*/ 711819 h 820588"/>
              <a:gd name="connsiteX10" fmla="*/ 313793 w 820588"/>
              <a:gd name="connsiteY10" fmla="*/ 506795 h 820588"/>
              <a:gd name="connsiteX11" fmla="*/ 108769 w 820588"/>
              <a:gd name="connsiteY11" fmla="*/ 506795 h 820588"/>
              <a:gd name="connsiteX12" fmla="*/ 108769 w 820588"/>
              <a:gd name="connsiteY12" fmla="*/ 313793 h 82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0588" h="820588">
                <a:moveTo>
                  <a:pt x="108769" y="313793"/>
                </a:moveTo>
                <a:lnTo>
                  <a:pt x="313793" y="313793"/>
                </a:lnTo>
                <a:lnTo>
                  <a:pt x="313793" y="108769"/>
                </a:lnTo>
                <a:lnTo>
                  <a:pt x="506795" y="108769"/>
                </a:lnTo>
                <a:lnTo>
                  <a:pt x="506795" y="313793"/>
                </a:lnTo>
                <a:lnTo>
                  <a:pt x="711819" y="313793"/>
                </a:lnTo>
                <a:lnTo>
                  <a:pt x="711819" y="506795"/>
                </a:lnTo>
                <a:lnTo>
                  <a:pt x="506795" y="506795"/>
                </a:lnTo>
                <a:lnTo>
                  <a:pt x="506795" y="711819"/>
                </a:lnTo>
                <a:lnTo>
                  <a:pt x="313793" y="711819"/>
                </a:lnTo>
                <a:lnTo>
                  <a:pt x="313793" y="506795"/>
                </a:lnTo>
                <a:lnTo>
                  <a:pt x="108769" y="506795"/>
                </a:lnTo>
                <a:lnTo>
                  <a:pt x="108769" y="313793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8769" tIns="313793" rIns="108769" bIns="313793" spcCol="1270" anchor="ctr"/>
          <a:lstStyle/>
          <a:p>
            <a:pPr algn="ctr" defTabSz="57785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hr-HR" sz="1300"/>
          </a:p>
        </p:txBody>
      </p:sp>
      <p:sp>
        <p:nvSpPr>
          <p:cNvPr id="12" name="Freeform 11"/>
          <p:cNvSpPr/>
          <p:nvPr/>
        </p:nvSpPr>
        <p:spPr>
          <a:xfrm>
            <a:off x="5043488" y="2433638"/>
            <a:ext cx="1414462" cy="1414462"/>
          </a:xfrm>
          <a:custGeom>
            <a:avLst/>
            <a:gdLst>
              <a:gd name="connsiteX0" fmla="*/ 0 w 1414807"/>
              <a:gd name="connsiteY0" fmla="*/ 707404 h 1414807"/>
              <a:gd name="connsiteX1" fmla="*/ 707404 w 1414807"/>
              <a:gd name="connsiteY1" fmla="*/ 0 h 1414807"/>
              <a:gd name="connsiteX2" fmla="*/ 1414808 w 1414807"/>
              <a:gd name="connsiteY2" fmla="*/ 707404 h 1414807"/>
              <a:gd name="connsiteX3" fmla="*/ 707404 w 1414807"/>
              <a:gd name="connsiteY3" fmla="*/ 1414808 h 1414807"/>
              <a:gd name="connsiteX4" fmla="*/ 0 w 1414807"/>
              <a:gd name="connsiteY4" fmla="*/ 707404 h 141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807" h="1414807">
                <a:moveTo>
                  <a:pt x="0" y="707404"/>
                </a:moveTo>
                <a:cubicBezTo>
                  <a:pt x="0" y="316716"/>
                  <a:pt x="316716" y="0"/>
                  <a:pt x="707404" y="0"/>
                </a:cubicBezTo>
                <a:cubicBezTo>
                  <a:pt x="1098092" y="0"/>
                  <a:pt x="1414808" y="316716"/>
                  <a:pt x="1414808" y="707404"/>
                </a:cubicBezTo>
                <a:cubicBezTo>
                  <a:pt x="1414808" y="1098092"/>
                  <a:pt x="1098092" y="1414808"/>
                  <a:pt x="707404" y="1414808"/>
                </a:cubicBezTo>
                <a:cubicBezTo>
                  <a:pt x="316716" y="1414808"/>
                  <a:pt x="0" y="1098092"/>
                  <a:pt x="0" y="707404"/>
                </a:cubicBez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7514" tIns="227514" rIns="227514" bIns="227514" spcCol="1270" anchor="ctr"/>
          <a:lstStyle/>
          <a:p>
            <a:pPr algn="ctr" defTabSz="7112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600" b="1" dirty="0"/>
              <a:t>3 dodatna predmeta </a:t>
            </a:r>
            <a:br>
              <a:rPr lang="hr-HR" sz="1600" b="1" dirty="0"/>
            </a:br>
            <a:r>
              <a:rPr lang="hr-HR" sz="1600" b="1" dirty="0"/>
              <a:t>7. i 8. raz.</a:t>
            </a:r>
          </a:p>
        </p:txBody>
      </p:sp>
      <p:sp>
        <p:nvSpPr>
          <p:cNvPr id="13" name="Freeform 12"/>
          <p:cNvSpPr/>
          <p:nvPr/>
        </p:nvSpPr>
        <p:spPr>
          <a:xfrm>
            <a:off x="6572250" y="2730500"/>
            <a:ext cx="820738" cy="820738"/>
          </a:xfrm>
          <a:custGeom>
            <a:avLst/>
            <a:gdLst>
              <a:gd name="connsiteX0" fmla="*/ 108769 w 820588"/>
              <a:gd name="connsiteY0" fmla="*/ 169041 h 820588"/>
              <a:gd name="connsiteX1" fmla="*/ 711819 w 820588"/>
              <a:gd name="connsiteY1" fmla="*/ 169041 h 820588"/>
              <a:gd name="connsiteX2" fmla="*/ 711819 w 820588"/>
              <a:gd name="connsiteY2" fmla="*/ 362043 h 820588"/>
              <a:gd name="connsiteX3" fmla="*/ 108769 w 820588"/>
              <a:gd name="connsiteY3" fmla="*/ 362043 h 820588"/>
              <a:gd name="connsiteX4" fmla="*/ 108769 w 820588"/>
              <a:gd name="connsiteY4" fmla="*/ 169041 h 820588"/>
              <a:gd name="connsiteX5" fmla="*/ 108769 w 820588"/>
              <a:gd name="connsiteY5" fmla="*/ 458545 h 820588"/>
              <a:gd name="connsiteX6" fmla="*/ 711819 w 820588"/>
              <a:gd name="connsiteY6" fmla="*/ 458545 h 820588"/>
              <a:gd name="connsiteX7" fmla="*/ 711819 w 820588"/>
              <a:gd name="connsiteY7" fmla="*/ 651547 h 820588"/>
              <a:gd name="connsiteX8" fmla="*/ 108769 w 820588"/>
              <a:gd name="connsiteY8" fmla="*/ 651547 h 820588"/>
              <a:gd name="connsiteX9" fmla="*/ 108769 w 820588"/>
              <a:gd name="connsiteY9" fmla="*/ 458545 h 82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588" h="820588">
                <a:moveTo>
                  <a:pt x="108769" y="169041"/>
                </a:moveTo>
                <a:lnTo>
                  <a:pt x="711819" y="169041"/>
                </a:lnTo>
                <a:lnTo>
                  <a:pt x="711819" y="362043"/>
                </a:lnTo>
                <a:lnTo>
                  <a:pt x="108769" y="362043"/>
                </a:lnTo>
                <a:lnTo>
                  <a:pt x="108769" y="169041"/>
                </a:lnTo>
                <a:close/>
                <a:moveTo>
                  <a:pt x="108769" y="458545"/>
                </a:moveTo>
                <a:lnTo>
                  <a:pt x="711819" y="458545"/>
                </a:lnTo>
                <a:lnTo>
                  <a:pt x="711819" y="651547"/>
                </a:lnTo>
                <a:lnTo>
                  <a:pt x="108769" y="651547"/>
                </a:lnTo>
                <a:lnTo>
                  <a:pt x="108769" y="458545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8769" tIns="169041" rIns="108769" bIns="169041" spcCol="1270" anchor="ctr"/>
          <a:lstStyle/>
          <a:p>
            <a:pPr algn="ctr" defTabSz="57785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hr-HR" sz="1300"/>
          </a:p>
        </p:txBody>
      </p:sp>
      <p:sp>
        <p:nvSpPr>
          <p:cNvPr id="14" name="Freeform 13"/>
          <p:cNvSpPr/>
          <p:nvPr/>
        </p:nvSpPr>
        <p:spPr>
          <a:xfrm>
            <a:off x="7507288" y="2433638"/>
            <a:ext cx="1416050" cy="1414462"/>
          </a:xfrm>
          <a:custGeom>
            <a:avLst/>
            <a:gdLst>
              <a:gd name="connsiteX0" fmla="*/ 0 w 1414807"/>
              <a:gd name="connsiteY0" fmla="*/ 707404 h 1414807"/>
              <a:gd name="connsiteX1" fmla="*/ 707404 w 1414807"/>
              <a:gd name="connsiteY1" fmla="*/ 0 h 1414807"/>
              <a:gd name="connsiteX2" fmla="*/ 1414808 w 1414807"/>
              <a:gd name="connsiteY2" fmla="*/ 707404 h 1414807"/>
              <a:gd name="connsiteX3" fmla="*/ 707404 w 1414807"/>
              <a:gd name="connsiteY3" fmla="*/ 1414808 h 1414807"/>
              <a:gd name="connsiteX4" fmla="*/ 0 w 1414807"/>
              <a:gd name="connsiteY4" fmla="*/ 707404 h 141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807" h="1414807">
                <a:moveTo>
                  <a:pt x="0" y="707404"/>
                </a:moveTo>
                <a:cubicBezTo>
                  <a:pt x="0" y="316716"/>
                  <a:pt x="316716" y="0"/>
                  <a:pt x="707404" y="0"/>
                </a:cubicBezTo>
                <a:cubicBezTo>
                  <a:pt x="1098092" y="0"/>
                  <a:pt x="1414808" y="316716"/>
                  <a:pt x="1414808" y="707404"/>
                </a:cubicBezTo>
                <a:cubicBezTo>
                  <a:pt x="1414808" y="1098092"/>
                  <a:pt x="1098092" y="1414808"/>
                  <a:pt x="707404" y="1414808"/>
                </a:cubicBezTo>
                <a:cubicBezTo>
                  <a:pt x="316716" y="1414808"/>
                  <a:pt x="0" y="1098092"/>
                  <a:pt x="0" y="70740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7834" tIns="247834" rIns="247834" bIns="247834" spcCol="1270" anchor="ctr"/>
          <a:lstStyle/>
          <a:p>
            <a:pPr algn="ctr" defTabSz="14224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3200" b="1" dirty="0"/>
              <a:t>80</a:t>
            </a:r>
            <a:r>
              <a:rPr lang="hr-HR" sz="1600" b="1" dirty="0"/>
              <a:t> bodova </a:t>
            </a:r>
            <a:r>
              <a:rPr lang="hr-HR" sz="1600" b="1" dirty="0" err="1"/>
              <a:t>maks</a:t>
            </a:r>
            <a:r>
              <a:rPr lang="hr-HR" sz="1600" b="1" dirty="0"/>
              <a:t>.</a:t>
            </a:r>
          </a:p>
        </p:txBody>
      </p:sp>
      <p:sp>
        <p:nvSpPr>
          <p:cNvPr id="16" name="Freeform 15"/>
          <p:cNvSpPr/>
          <p:nvPr/>
        </p:nvSpPr>
        <p:spPr>
          <a:xfrm>
            <a:off x="107950" y="4875213"/>
            <a:ext cx="1444625" cy="1444625"/>
          </a:xfrm>
          <a:custGeom>
            <a:avLst/>
            <a:gdLst>
              <a:gd name="connsiteX0" fmla="*/ 0 w 1444555"/>
              <a:gd name="connsiteY0" fmla="*/ 722278 h 1444555"/>
              <a:gd name="connsiteX1" fmla="*/ 722278 w 1444555"/>
              <a:gd name="connsiteY1" fmla="*/ 0 h 1444555"/>
              <a:gd name="connsiteX2" fmla="*/ 1444556 w 1444555"/>
              <a:gd name="connsiteY2" fmla="*/ 722278 h 1444555"/>
              <a:gd name="connsiteX3" fmla="*/ 722278 w 1444555"/>
              <a:gd name="connsiteY3" fmla="*/ 1444556 h 1444555"/>
              <a:gd name="connsiteX4" fmla="*/ 0 w 1444555"/>
              <a:gd name="connsiteY4" fmla="*/ 722278 h 14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555" h="1444555">
                <a:moveTo>
                  <a:pt x="0" y="722278"/>
                </a:moveTo>
                <a:cubicBezTo>
                  <a:pt x="0" y="323375"/>
                  <a:pt x="323375" y="0"/>
                  <a:pt x="722278" y="0"/>
                </a:cubicBezTo>
                <a:cubicBezTo>
                  <a:pt x="1121181" y="0"/>
                  <a:pt x="1444556" y="323375"/>
                  <a:pt x="1444556" y="722278"/>
                </a:cubicBezTo>
                <a:cubicBezTo>
                  <a:pt x="1444556" y="1121181"/>
                  <a:pt x="1121181" y="1444556"/>
                  <a:pt x="722278" y="1444556"/>
                </a:cubicBezTo>
                <a:cubicBezTo>
                  <a:pt x="323375" y="1444556"/>
                  <a:pt x="0" y="1121181"/>
                  <a:pt x="0" y="722278"/>
                </a:cubicBez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31870" tIns="231870" rIns="231870" bIns="231870" spcCol="1270" anchor="ctr"/>
          <a:lstStyle/>
          <a:p>
            <a:pPr algn="ctr" defTabSz="7112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600" b="1" dirty="0"/>
              <a:t>Opći uspjeh</a:t>
            </a:r>
            <a:br>
              <a:rPr lang="hr-HR" sz="1600" b="1" dirty="0"/>
            </a:br>
            <a:r>
              <a:rPr lang="hr-HR" sz="1600" b="1" dirty="0"/>
              <a:t>5. - 8. raz.</a:t>
            </a:r>
          </a:p>
        </p:txBody>
      </p:sp>
      <p:sp>
        <p:nvSpPr>
          <p:cNvPr id="17" name="Freeform 16"/>
          <p:cNvSpPr/>
          <p:nvPr/>
        </p:nvSpPr>
        <p:spPr>
          <a:xfrm>
            <a:off x="1670050" y="5178425"/>
            <a:ext cx="838200" cy="838200"/>
          </a:xfrm>
          <a:custGeom>
            <a:avLst/>
            <a:gdLst>
              <a:gd name="connsiteX0" fmla="*/ 111056 w 837841"/>
              <a:gd name="connsiteY0" fmla="*/ 320390 h 837841"/>
              <a:gd name="connsiteX1" fmla="*/ 320390 w 837841"/>
              <a:gd name="connsiteY1" fmla="*/ 320390 h 837841"/>
              <a:gd name="connsiteX2" fmla="*/ 320390 w 837841"/>
              <a:gd name="connsiteY2" fmla="*/ 111056 h 837841"/>
              <a:gd name="connsiteX3" fmla="*/ 517451 w 837841"/>
              <a:gd name="connsiteY3" fmla="*/ 111056 h 837841"/>
              <a:gd name="connsiteX4" fmla="*/ 517451 w 837841"/>
              <a:gd name="connsiteY4" fmla="*/ 320390 h 837841"/>
              <a:gd name="connsiteX5" fmla="*/ 726785 w 837841"/>
              <a:gd name="connsiteY5" fmla="*/ 320390 h 837841"/>
              <a:gd name="connsiteX6" fmla="*/ 726785 w 837841"/>
              <a:gd name="connsiteY6" fmla="*/ 517451 h 837841"/>
              <a:gd name="connsiteX7" fmla="*/ 517451 w 837841"/>
              <a:gd name="connsiteY7" fmla="*/ 517451 h 837841"/>
              <a:gd name="connsiteX8" fmla="*/ 517451 w 837841"/>
              <a:gd name="connsiteY8" fmla="*/ 726785 h 837841"/>
              <a:gd name="connsiteX9" fmla="*/ 320390 w 837841"/>
              <a:gd name="connsiteY9" fmla="*/ 726785 h 837841"/>
              <a:gd name="connsiteX10" fmla="*/ 320390 w 837841"/>
              <a:gd name="connsiteY10" fmla="*/ 517451 h 837841"/>
              <a:gd name="connsiteX11" fmla="*/ 111056 w 837841"/>
              <a:gd name="connsiteY11" fmla="*/ 517451 h 837841"/>
              <a:gd name="connsiteX12" fmla="*/ 111056 w 837841"/>
              <a:gd name="connsiteY12" fmla="*/ 320390 h 83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7841" h="837841">
                <a:moveTo>
                  <a:pt x="111056" y="320390"/>
                </a:moveTo>
                <a:lnTo>
                  <a:pt x="320390" y="320390"/>
                </a:lnTo>
                <a:lnTo>
                  <a:pt x="320390" y="111056"/>
                </a:lnTo>
                <a:lnTo>
                  <a:pt x="517451" y="111056"/>
                </a:lnTo>
                <a:lnTo>
                  <a:pt x="517451" y="320390"/>
                </a:lnTo>
                <a:lnTo>
                  <a:pt x="726785" y="320390"/>
                </a:lnTo>
                <a:lnTo>
                  <a:pt x="726785" y="517451"/>
                </a:lnTo>
                <a:lnTo>
                  <a:pt x="517451" y="517451"/>
                </a:lnTo>
                <a:lnTo>
                  <a:pt x="517451" y="726785"/>
                </a:lnTo>
                <a:lnTo>
                  <a:pt x="320390" y="726785"/>
                </a:lnTo>
                <a:lnTo>
                  <a:pt x="320390" y="517451"/>
                </a:lnTo>
                <a:lnTo>
                  <a:pt x="111056" y="517451"/>
                </a:lnTo>
                <a:lnTo>
                  <a:pt x="111056" y="320390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11056" tIns="320390" rIns="111056" bIns="320390" spcCol="1270" anchor="ctr"/>
          <a:lstStyle/>
          <a:p>
            <a:pPr algn="ctr" defTabSz="6223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hr-HR" sz="1400"/>
          </a:p>
        </p:txBody>
      </p:sp>
      <p:sp>
        <p:nvSpPr>
          <p:cNvPr id="18" name="Freeform 17"/>
          <p:cNvSpPr/>
          <p:nvPr/>
        </p:nvSpPr>
        <p:spPr>
          <a:xfrm>
            <a:off x="2625725" y="4875213"/>
            <a:ext cx="1444625" cy="1444625"/>
          </a:xfrm>
          <a:custGeom>
            <a:avLst/>
            <a:gdLst>
              <a:gd name="connsiteX0" fmla="*/ 0 w 1444555"/>
              <a:gd name="connsiteY0" fmla="*/ 722278 h 1444555"/>
              <a:gd name="connsiteX1" fmla="*/ 722278 w 1444555"/>
              <a:gd name="connsiteY1" fmla="*/ 0 h 1444555"/>
              <a:gd name="connsiteX2" fmla="*/ 1444556 w 1444555"/>
              <a:gd name="connsiteY2" fmla="*/ 722278 h 1444555"/>
              <a:gd name="connsiteX3" fmla="*/ 722278 w 1444555"/>
              <a:gd name="connsiteY3" fmla="*/ 1444556 h 1444555"/>
              <a:gd name="connsiteX4" fmla="*/ 0 w 1444555"/>
              <a:gd name="connsiteY4" fmla="*/ 722278 h 14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555" h="1444555">
                <a:moveTo>
                  <a:pt x="0" y="722278"/>
                </a:moveTo>
                <a:cubicBezTo>
                  <a:pt x="0" y="323375"/>
                  <a:pt x="323375" y="0"/>
                  <a:pt x="722278" y="0"/>
                </a:cubicBezTo>
                <a:cubicBezTo>
                  <a:pt x="1121181" y="0"/>
                  <a:pt x="1444556" y="323375"/>
                  <a:pt x="1444556" y="722278"/>
                </a:cubicBezTo>
                <a:cubicBezTo>
                  <a:pt x="1444556" y="1121181"/>
                  <a:pt x="1121181" y="1444556"/>
                  <a:pt x="722278" y="1444556"/>
                </a:cubicBezTo>
                <a:cubicBezTo>
                  <a:pt x="323375" y="1444556"/>
                  <a:pt x="0" y="1121181"/>
                  <a:pt x="0" y="722278"/>
                </a:cubicBez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31870" tIns="231870" rIns="231870" bIns="231870" spcCol="1270" anchor="ctr"/>
          <a:lstStyle/>
          <a:p>
            <a:pPr algn="ctr" defTabSz="7112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600" b="1" dirty="0"/>
              <a:t>HJ, M, SJ</a:t>
            </a:r>
            <a:br>
              <a:rPr lang="hr-HR" sz="1600" b="1" dirty="0"/>
            </a:br>
            <a:r>
              <a:rPr lang="hr-HR" sz="1600" b="1" dirty="0"/>
              <a:t>7. i 8. raz.</a:t>
            </a:r>
          </a:p>
        </p:txBody>
      </p:sp>
      <p:sp>
        <p:nvSpPr>
          <p:cNvPr id="19" name="Freeform 18"/>
          <p:cNvSpPr/>
          <p:nvPr/>
        </p:nvSpPr>
        <p:spPr>
          <a:xfrm>
            <a:off x="4187825" y="5178425"/>
            <a:ext cx="838200" cy="838200"/>
          </a:xfrm>
          <a:custGeom>
            <a:avLst/>
            <a:gdLst>
              <a:gd name="connsiteX0" fmla="*/ 111056 w 837841"/>
              <a:gd name="connsiteY0" fmla="*/ 172595 h 837841"/>
              <a:gd name="connsiteX1" fmla="*/ 726785 w 837841"/>
              <a:gd name="connsiteY1" fmla="*/ 172595 h 837841"/>
              <a:gd name="connsiteX2" fmla="*/ 726785 w 837841"/>
              <a:gd name="connsiteY2" fmla="*/ 369655 h 837841"/>
              <a:gd name="connsiteX3" fmla="*/ 111056 w 837841"/>
              <a:gd name="connsiteY3" fmla="*/ 369655 h 837841"/>
              <a:gd name="connsiteX4" fmla="*/ 111056 w 837841"/>
              <a:gd name="connsiteY4" fmla="*/ 172595 h 837841"/>
              <a:gd name="connsiteX5" fmla="*/ 111056 w 837841"/>
              <a:gd name="connsiteY5" fmla="*/ 468186 h 837841"/>
              <a:gd name="connsiteX6" fmla="*/ 726785 w 837841"/>
              <a:gd name="connsiteY6" fmla="*/ 468186 h 837841"/>
              <a:gd name="connsiteX7" fmla="*/ 726785 w 837841"/>
              <a:gd name="connsiteY7" fmla="*/ 665246 h 837841"/>
              <a:gd name="connsiteX8" fmla="*/ 111056 w 837841"/>
              <a:gd name="connsiteY8" fmla="*/ 665246 h 837841"/>
              <a:gd name="connsiteX9" fmla="*/ 111056 w 837841"/>
              <a:gd name="connsiteY9" fmla="*/ 468186 h 83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7841" h="837841">
                <a:moveTo>
                  <a:pt x="111056" y="172595"/>
                </a:moveTo>
                <a:lnTo>
                  <a:pt x="726785" y="172595"/>
                </a:lnTo>
                <a:lnTo>
                  <a:pt x="726785" y="369655"/>
                </a:lnTo>
                <a:lnTo>
                  <a:pt x="111056" y="369655"/>
                </a:lnTo>
                <a:lnTo>
                  <a:pt x="111056" y="172595"/>
                </a:lnTo>
                <a:close/>
                <a:moveTo>
                  <a:pt x="111056" y="468186"/>
                </a:moveTo>
                <a:lnTo>
                  <a:pt x="726785" y="468186"/>
                </a:lnTo>
                <a:lnTo>
                  <a:pt x="726785" y="665246"/>
                </a:lnTo>
                <a:lnTo>
                  <a:pt x="111056" y="665246"/>
                </a:lnTo>
                <a:lnTo>
                  <a:pt x="111056" y="468186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11056" tIns="172595" rIns="111056" bIns="172595" spcCol="1270" anchor="ctr"/>
          <a:lstStyle/>
          <a:p>
            <a:pPr algn="ctr" defTabSz="164465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hr-HR" sz="3700"/>
          </a:p>
        </p:txBody>
      </p:sp>
      <p:sp>
        <p:nvSpPr>
          <p:cNvPr id="20" name="Freeform 19"/>
          <p:cNvSpPr/>
          <p:nvPr/>
        </p:nvSpPr>
        <p:spPr>
          <a:xfrm>
            <a:off x="5141913" y="4875213"/>
            <a:ext cx="1444625" cy="1444625"/>
          </a:xfrm>
          <a:custGeom>
            <a:avLst/>
            <a:gdLst>
              <a:gd name="connsiteX0" fmla="*/ 0 w 1444555"/>
              <a:gd name="connsiteY0" fmla="*/ 722278 h 1444555"/>
              <a:gd name="connsiteX1" fmla="*/ 722278 w 1444555"/>
              <a:gd name="connsiteY1" fmla="*/ 0 h 1444555"/>
              <a:gd name="connsiteX2" fmla="*/ 1444556 w 1444555"/>
              <a:gd name="connsiteY2" fmla="*/ 722278 h 1444555"/>
              <a:gd name="connsiteX3" fmla="*/ 722278 w 1444555"/>
              <a:gd name="connsiteY3" fmla="*/ 1444556 h 1444555"/>
              <a:gd name="connsiteX4" fmla="*/ 0 w 1444555"/>
              <a:gd name="connsiteY4" fmla="*/ 722278 h 14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555" h="1444555">
                <a:moveTo>
                  <a:pt x="0" y="722278"/>
                </a:moveTo>
                <a:cubicBezTo>
                  <a:pt x="0" y="323375"/>
                  <a:pt x="323375" y="0"/>
                  <a:pt x="722278" y="0"/>
                </a:cubicBezTo>
                <a:cubicBezTo>
                  <a:pt x="1121181" y="0"/>
                  <a:pt x="1444556" y="323375"/>
                  <a:pt x="1444556" y="722278"/>
                </a:cubicBezTo>
                <a:cubicBezTo>
                  <a:pt x="1444556" y="1121181"/>
                  <a:pt x="1121181" y="1444556"/>
                  <a:pt x="722278" y="1444556"/>
                </a:cubicBezTo>
                <a:cubicBezTo>
                  <a:pt x="323375" y="1444556"/>
                  <a:pt x="0" y="1121181"/>
                  <a:pt x="0" y="72227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2190" tIns="252190" rIns="252190" bIns="252190" spcCol="1270" anchor="ctr"/>
          <a:lstStyle/>
          <a:p>
            <a:pPr algn="ctr" defTabSz="14224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3200" b="1" dirty="0"/>
              <a:t>50</a:t>
            </a:r>
            <a:r>
              <a:rPr lang="hr-HR" sz="1700" b="1" dirty="0"/>
              <a:t> </a:t>
            </a:r>
            <a:r>
              <a:rPr lang="hr-HR" sz="1600" b="1" dirty="0"/>
              <a:t>bodova </a:t>
            </a:r>
            <a:r>
              <a:rPr lang="hr-HR" sz="1600" b="1" dirty="0" err="1"/>
              <a:t>maks</a:t>
            </a:r>
            <a:r>
              <a:rPr lang="hr-HR" sz="1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65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600" b="1" dirty="0" err="1" smtClean="0">
                <a:latin typeface="+mn-lt"/>
                <a:cs typeface="Times New Roman" pitchFamily="18" charset="0"/>
              </a:rPr>
              <a:t>Elementi</a:t>
            </a:r>
            <a:r>
              <a:rPr lang="en-US" sz="26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+mn-lt"/>
                <a:cs typeface="Times New Roman" pitchFamily="18" charset="0"/>
              </a:rPr>
              <a:t>vrednovanja</a:t>
            </a:r>
            <a:endParaRPr lang="en-US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sr-Latn-CS" alt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  <a:sym typeface="Arial" charset="0"/>
              </a:rPr>
              <a:t>V</a:t>
            </a:r>
            <a:r>
              <a:rPr lang="hr-HR" alt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  <a:sym typeface="Arial" charset="0"/>
              </a:rPr>
              <a:t>REDNOVANJE REZULTATA POSTIGNUTIH NA NATJECANJIMA IZ ZNANJA I U SPORTU</a:t>
            </a:r>
          </a:p>
          <a:p>
            <a:pPr algn="ctr">
              <a:buFont typeface="Wingdings" pitchFamily="2" charset="2"/>
              <a:buNone/>
            </a:pPr>
            <a:endParaRPr lang="sr-Latn-CS" altLang="en-US" sz="2000" b="1" dirty="0" smtClean="0">
              <a:solidFill>
                <a:schemeClr val="tx1"/>
              </a:solidFill>
              <a:ea typeface="Verdana" pitchFamily="34" charset="0"/>
              <a:cs typeface="Times New Roman" pitchFamily="18" charset="0"/>
              <a:sym typeface="Arial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r-Latn-CS" alt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  <a:sym typeface="Arial" charset="0"/>
              </a:rPr>
              <a:t>Pravo na dodatne bodove ili izravni upis ostvaruju kandidati na osnovi rezultata koje su postigli </a:t>
            </a:r>
            <a:r>
              <a:rPr lang="sr-Latn-CS" alt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  <a:sym typeface="Arial" charset="0"/>
              </a:rPr>
              <a:t>na državnim natjecanjima u znanju iz nastavnih predmeta posebno značajnih za upis </a:t>
            </a:r>
            <a:r>
              <a:rPr lang="sr-Latn-CS" alt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  <a:sym typeface="Arial" charset="0"/>
              </a:rPr>
              <a:t>(Hrvatskoga jezika, Matematike, prvoga stranoga jezika, dvaju nastavna predmeta posebno važna za upis, te jednom natjecanju koje samostalno određuje škola ),</a:t>
            </a:r>
            <a:r>
              <a:rPr lang="sr-Latn-CS" alt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  <a:sym typeface="Arial" charset="0"/>
              </a:rPr>
              <a:t> iz Kataloga natjecanja i smotri učenika i učenica osnovnih i srednjih škola Republike Hrvatske, koja se provode u organizaciji Agencije za odgoj i obrazovanje te na osnovi rezultata s međunarodnih natjecanja u znanju iz gore navedenih predmeta</a:t>
            </a:r>
            <a:endParaRPr lang="sr-Latn-CS" altLang="en-US" sz="2000" dirty="0" smtClean="0">
              <a:solidFill>
                <a:schemeClr val="tx1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63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743234" cy="2448272"/>
          </a:xfrm>
        </p:spPr>
        <p:txBody>
          <a:bodyPr>
            <a:noAutofit/>
          </a:bodyPr>
          <a:lstStyle/>
          <a:p>
            <a:pPr algn="ctr"/>
            <a:r>
              <a:rPr lang="hr-HR" sz="3200" b="1" dirty="0" smtClean="0">
                <a:latin typeface="+mn-lt"/>
              </a:rPr>
              <a:t/>
            </a:r>
            <a:br>
              <a:rPr lang="hr-HR" sz="3200" b="1" dirty="0" smtClean="0">
                <a:latin typeface="+mn-lt"/>
              </a:rPr>
            </a:br>
            <a:r>
              <a:rPr lang="hr-HR" sz="3200" b="1" dirty="0" smtClean="0">
                <a:latin typeface="+mn-lt"/>
              </a:rPr>
              <a:t/>
            </a:r>
            <a:br>
              <a:rPr lang="hr-HR" sz="3200" b="1" dirty="0" smtClean="0">
                <a:latin typeface="+mn-lt"/>
              </a:rPr>
            </a:br>
            <a:r>
              <a:rPr lang="hr-HR" sz="3200" b="1" dirty="0" smtClean="0">
                <a:latin typeface="+mn-lt"/>
              </a:rPr>
              <a:t/>
            </a:r>
            <a:br>
              <a:rPr lang="hr-HR" sz="3200" b="1" dirty="0" smtClean="0">
                <a:latin typeface="+mn-lt"/>
              </a:rPr>
            </a:br>
            <a:r>
              <a:rPr lang="hr-HR" sz="3200" b="1" dirty="0" smtClean="0">
                <a:latin typeface="+mn-lt"/>
              </a:rPr>
              <a:t>Nacionalni informacijski sustav prijava i upisa u srednje škole –NISPUSŠ</a:t>
            </a: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3200" b="1" dirty="0" smtClean="0">
                <a:solidFill>
                  <a:srgbClr val="FF0000"/>
                </a:solidFill>
                <a:latin typeface="+mn-lt"/>
                <a:hlinkClick r:id="rId2"/>
              </a:rPr>
              <a:t>www.upisi.hr</a:t>
            </a:r>
            <a:r>
              <a:rPr lang="hr-HR" sz="2800" dirty="0" smtClean="0">
                <a:solidFill>
                  <a:schemeClr val="tx1"/>
                </a:solidFill>
              </a:rPr>
              <a:t/>
            </a:r>
            <a:br>
              <a:rPr lang="hr-HR" sz="2800" dirty="0" smtClean="0">
                <a:solidFill>
                  <a:schemeClr val="tx1"/>
                </a:solidFill>
              </a:rPr>
            </a:br>
            <a:endParaRPr lang="hr-H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852936"/>
            <a:ext cx="7600358" cy="3790774"/>
          </a:xfrm>
        </p:spPr>
        <p:txBody>
          <a:bodyPr>
            <a:normAutofit fontScale="92500" lnSpcReduction="10000"/>
          </a:bodyPr>
          <a:lstStyle/>
          <a:p>
            <a:r>
              <a:rPr lang="hr-HR" sz="3000" dirty="0"/>
              <a:t>Prednosti sustava – </a:t>
            </a:r>
            <a:r>
              <a:rPr lang="hr-HR" sz="3000" dirty="0" smtClean="0"/>
              <a:t>učenicima </a:t>
            </a:r>
            <a:r>
              <a:rPr lang="hr-HR" sz="3000" dirty="0"/>
              <a:t>i </a:t>
            </a:r>
            <a:r>
              <a:rPr lang="hr-HR" sz="3000" dirty="0" smtClean="0"/>
              <a:t>roditeljima</a:t>
            </a:r>
          </a:p>
          <a:p>
            <a:endParaRPr lang="hr-HR" sz="3000" dirty="0"/>
          </a:p>
          <a:p>
            <a:pPr marL="484632" indent="-457200">
              <a:buFont typeface="Wingdings" panose="05000000000000000000" pitchFamily="2" charset="2"/>
              <a:buChar char="§"/>
            </a:pPr>
            <a:r>
              <a:rPr lang="hr-HR" sz="3000" dirty="0" smtClean="0"/>
              <a:t>Nema </a:t>
            </a:r>
            <a:r>
              <a:rPr lang="hr-HR" sz="3000" dirty="0"/>
              <a:t>troškova</a:t>
            </a:r>
          </a:p>
          <a:p>
            <a:pPr marL="484632" indent="-457200">
              <a:buFont typeface="Wingdings" panose="05000000000000000000" pitchFamily="2" charset="2"/>
              <a:buChar char="§"/>
            </a:pPr>
            <a:r>
              <a:rPr lang="hr-HR" sz="3000" dirty="0"/>
              <a:t>Nema prikupljanja dokumenata</a:t>
            </a:r>
          </a:p>
          <a:p>
            <a:pPr marL="484632" indent="-457200">
              <a:buFont typeface="Wingdings" panose="05000000000000000000" pitchFamily="2" charset="2"/>
              <a:buChar char="§"/>
            </a:pPr>
            <a:r>
              <a:rPr lang="hr-HR" sz="3000" dirty="0"/>
              <a:t>Nema putovanja</a:t>
            </a:r>
          </a:p>
          <a:p>
            <a:pPr marL="484632" indent="-457200">
              <a:buFont typeface="Wingdings" panose="05000000000000000000" pitchFamily="2" charset="2"/>
              <a:buChar char="§"/>
            </a:pPr>
            <a:r>
              <a:rPr lang="hr-HR" sz="3000" dirty="0"/>
              <a:t>Više mogućnosti prijava i upisa - manje stresa za sve sudionike u postupku</a:t>
            </a:r>
          </a:p>
          <a:p>
            <a:pPr marL="484632" indent="-457200">
              <a:buFont typeface="Wingdings" panose="05000000000000000000" pitchFamily="2" charset="2"/>
              <a:buChar char="§"/>
            </a:pPr>
            <a:r>
              <a:rPr lang="hr-HR" sz="3000" dirty="0"/>
              <a:t>Transparentnost postupka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99" y="188641"/>
            <a:ext cx="7585025" cy="108011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+mn-lt"/>
                <a:cs typeface="Times New Roman" pitchFamily="18" charset="0"/>
              </a:rPr>
              <a:t>Vrednovanje</a:t>
            </a:r>
            <a:r>
              <a:rPr lang="en-US" sz="28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n-lt"/>
                <a:cs typeface="Times New Roman" pitchFamily="18" charset="0"/>
              </a:rPr>
              <a:t>rezultata</a:t>
            </a:r>
            <a:r>
              <a:rPr lang="en-US" sz="28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n-lt"/>
                <a:cs typeface="Times New Roman" pitchFamily="18" charset="0"/>
              </a:rPr>
              <a:t>postignutih</a:t>
            </a:r>
            <a:r>
              <a:rPr lang="en-US" sz="28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n-lt"/>
                <a:cs typeface="Times New Roman" pitchFamily="18" charset="0"/>
              </a:rPr>
              <a:t>na</a:t>
            </a:r>
            <a:r>
              <a:rPr lang="en-US" sz="28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n-lt"/>
                <a:cs typeface="Times New Roman" pitchFamily="18" charset="0"/>
              </a:rPr>
              <a:t>natjecanjima</a:t>
            </a:r>
            <a:r>
              <a:rPr lang="en-US" sz="28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n-lt"/>
                <a:cs typeface="Times New Roman" pitchFamily="18" charset="0"/>
              </a:rPr>
              <a:t>iz</a:t>
            </a:r>
            <a:r>
              <a:rPr lang="en-US" sz="28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znanja</a:t>
            </a:r>
            <a:endParaRPr lang="en-US" sz="2800" b="1" dirty="0" smtClean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2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91576789"/>
              </p:ext>
            </p:extLst>
          </p:nvPr>
        </p:nvGraphicFramePr>
        <p:xfrm>
          <a:off x="1187622" y="1340768"/>
          <a:ext cx="7848873" cy="5263263"/>
        </p:xfrm>
        <a:graphic>
          <a:graphicData uri="http://schemas.openxmlformats.org/drawingml/2006/table">
            <a:tbl>
              <a:tblPr/>
              <a:tblGrid>
                <a:gridCol w="2347328"/>
                <a:gridCol w="2714097"/>
                <a:gridCol w="2787448"/>
              </a:tblGrid>
              <a:tr h="7509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Vrsta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natjecanja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Opis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Broj bodova koji se dodaju na broj bodova koji je utvrđen tijekom postupka vrednovanja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1049222">
                <a:tc row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Državna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međunarodna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natjecanja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Prvo</a:t>
                      </a: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, drugo i treće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osvojeno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mjesto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kao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pojedinac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u </a:t>
                      </a: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5.,6.,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7.</a:t>
                      </a: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i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8.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razredu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osnovnog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obrazovanja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Izravan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upis</a:t>
                      </a:r>
                      <a:endParaRPr kumimoji="0" lang="hr-HR" sz="1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(pod uvjetom da zadovolje na ispitu sposobnosti i darovitosti u školama u kojima je to uvjet za upis)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5097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rvo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osvojeno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mjesto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kao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član skupine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 u 5.</a:t>
                      </a: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,6.,7. i 8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.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razredu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osnovnog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obrazovanja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boda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9357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Drugo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osvojeno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mjesto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kao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članovi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skupine</a:t>
                      </a: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 u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5.</a:t>
                      </a: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,6.,7. i 8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.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razredu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osnovnog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obrazovanja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Verdana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boda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6409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Treće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osvojeno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mjesto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kao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članovi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skupine</a:t>
                      </a: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 u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5.</a:t>
                      </a: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,6.,7. i 8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.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razredu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osnovnog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obrazovanja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Verdana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boda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30969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Sudjelovanje kao pojedinac ili član skupine u 5.,6.,7. i 8. razredu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 bod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743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260649"/>
            <a:ext cx="80010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sr-Latn-CS" altLang="en-US" sz="1800" b="1" dirty="0" smtClean="0">
                <a:sym typeface="Arial" charset="0"/>
              </a:rPr>
              <a:t/>
            </a:r>
            <a:br>
              <a:rPr lang="sr-Latn-CS" altLang="en-US" sz="1800" b="1" dirty="0" smtClean="0">
                <a:sym typeface="Arial" charset="0"/>
              </a:rPr>
            </a:br>
            <a:r>
              <a:rPr lang="sr-Latn-CS" altLang="en-US" sz="3100" b="1" dirty="0" smtClean="0">
                <a:latin typeface="+mn-lt"/>
                <a:cs typeface="Times New Roman" pitchFamily="18" charset="0"/>
                <a:sym typeface="Arial" charset="0"/>
              </a:rPr>
              <a:t>Vrednovanje rezultata postignutih na </a:t>
            </a:r>
            <a:r>
              <a:rPr lang="sr-Latn-CS" altLang="en-US" sz="3100" b="1" dirty="0" smtClean="0">
                <a:solidFill>
                  <a:srgbClr val="FF0000"/>
                </a:solidFill>
                <a:latin typeface="+mn-lt"/>
                <a:cs typeface="Times New Roman" pitchFamily="18" charset="0"/>
                <a:sym typeface="Arial" charset="0"/>
              </a:rPr>
              <a:t>sportskim</a:t>
            </a:r>
            <a:r>
              <a:rPr lang="hr-HR" altLang="en-US" sz="3100" b="1" dirty="0" smtClean="0">
                <a:solidFill>
                  <a:srgbClr val="FF0000"/>
                </a:solidFill>
                <a:latin typeface="+mn-lt"/>
                <a:cs typeface="Times New Roman" pitchFamily="18" charset="0"/>
                <a:sym typeface="Arial" charset="0"/>
              </a:rPr>
              <a:t> </a:t>
            </a:r>
            <a:r>
              <a:rPr lang="sr-Latn-CS" altLang="en-US" sz="3100" b="1" dirty="0" smtClean="0">
                <a:solidFill>
                  <a:srgbClr val="FF0000"/>
                </a:solidFill>
                <a:latin typeface="+mn-lt"/>
                <a:cs typeface="Times New Roman" pitchFamily="18" charset="0"/>
                <a:sym typeface="Arial" charset="0"/>
              </a:rPr>
              <a:t>natjecanjima</a:t>
            </a:r>
          </a:p>
        </p:txBody>
      </p:sp>
      <p:graphicFrame>
        <p:nvGraphicFramePr>
          <p:cNvPr id="2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59892873"/>
              </p:ext>
            </p:extLst>
          </p:nvPr>
        </p:nvGraphicFramePr>
        <p:xfrm>
          <a:off x="1187623" y="1556792"/>
          <a:ext cx="7704858" cy="4896544"/>
        </p:xfrm>
        <a:graphic>
          <a:graphicData uri="http://schemas.openxmlformats.org/drawingml/2006/table">
            <a:tbl>
              <a:tblPr/>
              <a:tblGrid>
                <a:gridCol w="2556542"/>
                <a:gridCol w="2573392"/>
                <a:gridCol w="2574924"/>
              </a:tblGrid>
              <a:tr h="12655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Vrsta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natjecanja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Opis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Broj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bodova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koji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se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dodaju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broj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bodova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koji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je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utvrđen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tijekom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postupka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vrednovanja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1235172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3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Natjecanja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školskih</a:t>
                      </a: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sportskih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društava</a:t>
                      </a:r>
                      <a:endParaRPr kumimoji="0" lang="hr-HR" sz="1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(vode se u Hrvatskom školskom športskom savezu)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Učenici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koji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su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na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državnom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ili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međunarodnom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natjecanju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kao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članovi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ekipe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osvojili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prvo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mjesto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boda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23348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Učenici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koji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su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na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državnom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ili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međunarodnom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natjecanju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kao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članovi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ekipe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osvojili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drugo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mjesto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boda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6230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Učenici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koji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su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na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državnom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ili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međunarodnom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natjecanju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kao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članovi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ekipe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osvojili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treće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mjesto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 bod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845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CS" altLang="en-US" sz="3200" b="1" dirty="0" smtClean="0">
                <a:latin typeface="+mn-lt"/>
                <a:cs typeface="Times New Roman" pitchFamily="18" charset="0"/>
              </a:rPr>
              <a:t>Posebni</a:t>
            </a:r>
            <a:r>
              <a:rPr lang="hr-HR" altLang="en-US" sz="3200" b="1" dirty="0" smtClean="0">
                <a:latin typeface="+mn-lt"/>
                <a:cs typeface="Times New Roman" pitchFamily="18" charset="0"/>
              </a:rPr>
              <a:t> element vrednovanja</a:t>
            </a:r>
            <a:endParaRPr lang="sr-Latn-CS" altLang="en-US" sz="32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571612"/>
            <a:ext cx="7715200" cy="4554551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</a:rPr>
              <a:t>Upis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</a:rPr>
              <a:t>kandidata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s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</a:rPr>
              <a:t>teškoćama</a:t>
            </a:r>
            <a:r>
              <a:rPr lang="hr-HR" sz="2000" b="1" dirty="0" smtClean="0">
                <a:solidFill>
                  <a:schemeClr val="tx1"/>
                </a:solidFill>
                <a:cs typeface="Times New Roman" pitchFamily="18" charset="0"/>
              </a:rPr>
              <a:t> u razvoju</a:t>
            </a:r>
          </a:p>
          <a:p>
            <a:pPr algn="ctr">
              <a:lnSpc>
                <a:spcPct val="90000"/>
              </a:lnSpc>
              <a:buNone/>
            </a:pPr>
            <a:endParaRPr lang="en-US" sz="2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</a:rPr>
              <a:t>Kandidat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s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</a:rPr>
              <a:t>teškoćama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u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</a:rPr>
              <a:t>razvoju</a:t>
            </a:r>
            <a:r>
              <a:rPr lang="hr-HR" sz="2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hr-HR" sz="2000" dirty="0" smtClean="0">
                <a:solidFill>
                  <a:schemeClr val="tx1"/>
                </a:solidFill>
                <a:cs typeface="Times New Roman" pitchFamily="18" charset="0"/>
              </a:rPr>
              <a:t>su kandidati koji su osnovnu školu završili prema rješenju ureda državne uprave u županiji odnosno gradskog ureda za obrazovanje, kulturu i šport grada </a:t>
            </a:r>
            <a:r>
              <a:rPr lang="hr-HR" sz="2000" dirty="0">
                <a:cs typeface="Times New Roman" pitchFamily="18" charset="0"/>
              </a:rPr>
              <a:t>Z</a:t>
            </a:r>
            <a:r>
              <a:rPr lang="hr-HR" sz="2000" dirty="0" smtClean="0">
                <a:solidFill>
                  <a:schemeClr val="tx1"/>
                </a:solidFill>
                <a:cs typeface="Times New Roman" pitchFamily="18" charset="0"/>
              </a:rPr>
              <a:t>agreba o primjerenom obliku školovanja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hr-HR" sz="20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ima</a:t>
            </a:r>
            <a:r>
              <a:rPr lang="hr-HR" sz="2000" dirty="0" smtClean="0">
                <a:solidFill>
                  <a:schemeClr val="tx1"/>
                </a:solidFill>
                <a:cs typeface="Times New Roman" pitchFamily="18" charset="0"/>
              </a:rPr>
              <a:t>ju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pravo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cs typeface="Times New Roman" pitchFamily="18" charset="0"/>
              </a:rPr>
              <a:t>izravnoga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cs typeface="Times New Roman" pitchFamily="18" charset="0"/>
              </a:rPr>
              <a:t>upisa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u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programe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obrazovanja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za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koje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posjeduje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stručno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mišljenje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službe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za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profesionalno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usmjeravanje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Hrvatskoga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zavoda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za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zapošljavanje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te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ako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zadovolj</a:t>
            </a:r>
            <a:r>
              <a:rPr lang="hr-HR" sz="2000" dirty="0" smtClean="0">
                <a:solidFill>
                  <a:schemeClr val="tx1"/>
                </a:solidFill>
                <a:cs typeface="Times New Roman" pitchFamily="18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na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ispitu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sposobnosti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darovitosti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u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školama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u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kojima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je to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uvjet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za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upis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hr-HR" sz="2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hr-HR" sz="20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r-HR" sz="2000" dirty="0" smtClean="0">
                <a:solidFill>
                  <a:schemeClr val="tx1"/>
                </a:solidFill>
                <a:cs typeface="Times New Roman" pitchFamily="18" charset="0"/>
              </a:rPr>
              <a:t>Za ostvarenje prava izravnog upisa kandidat obavezno prilaže:</a:t>
            </a:r>
          </a:p>
          <a:p>
            <a:pPr marL="82296" indent="0">
              <a:lnSpc>
                <a:spcPct val="90000"/>
              </a:lnSpc>
              <a:buNone/>
            </a:pPr>
            <a:r>
              <a:rPr lang="hr-HR" sz="2000" dirty="0">
                <a:cs typeface="Times New Roman" pitchFamily="18" charset="0"/>
              </a:rPr>
              <a:t> </a:t>
            </a:r>
            <a:r>
              <a:rPr lang="hr-HR" sz="1900" dirty="0" smtClean="0">
                <a:cs typeface="Times New Roman" pitchFamily="18" charset="0"/>
              </a:rPr>
              <a:t>- rješenje ureda državne uprave u </a:t>
            </a:r>
            <a:r>
              <a:rPr lang="hr-HR" sz="1900" dirty="0">
                <a:cs typeface="Times New Roman" pitchFamily="18" charset="0"/>
              </a:rPr>
              <a:t>županiji odnosno gradskog ureda za obrazovanje, kulturu i šport grada Zagreba o primjerenom obliku </a:t>
            </a:r>
            <a:r>
              <a:rPr lang="hr-HR" sz="1900" dirty="0" smtClean="0">
                <a:cs typeface="Times New Roman" pitchFamily="18" charset="0"/>
              </a:rPr>
              <a:t>školovanja ; stručno mišljenje nadležnog školskog liječnika i stručno mišljenje Službe za profesionalno usmjerenje  Hrvatskog zavoda za zapošljavanje</a:t>
            </a:r>
            <a:endParaRPr lang="hr-HR" sz="1900" dirty="0">
              <a:cs typeface="Times New Roman" pitchFamily="18" charset="0"/>
            </a:endParaRPr>
          </a:p>
          <a:p>
            <a:pPr marL="82296" indent="0">
              <a:lnSpc>
                <a:spcPct val="90000"/>
              </a:lnSpc>
              <a:buNone/>
            </a:pPr>
            <a:endParaRPr lang="hr-HR" sz="2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sz="20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CS" altLang="en-US" sz="3600" b="1" dirty="0">
                <a:cs typeface="Times New Roman" pitchFamily="18" charset="0"/>
              </a:rPr>
              <a:t>Posebni</a:t>
            </a:r>
            <a:r>
              <a:rPr lang="hr-HR" altLang="en-US" sz="3600" b="1" dirty="0">
                <a:cs typeface="Times New Roman" pitchFamily="18" charset="0"/>
              </a:rPr>
              <a:t> element </a:t>
            </a:r>
            <a:r>
              <a:rPr lang="hr-HR" altLang="en-US" sz="3600" b="1" dirty="0" smtClean="0">
                <a:cs typeface="Times New Roman" pitchFamily="18" charset="0"/>
              </a:rPr>
              <a:t>vrednovanja</a:t>
            </a:r>
            <a:br>
              <a:rPr lang="hr-HR" altLang="en-US" sz="3600" b="1" dirty="0" smtClean="0">
                <a:cs typeface="Times New Roman" pitchFamily="18" charset="0"/>
              </a:rPr>
            </a:br>
            <a:r>
              <a:rPr lang="hr-HR" altLang="en-US" sz="2000" b="1" dirty="0">
                <a:cs typeface="Times New Roman" pitchFamily="18" charset="0"/>
              </a:rPr>
              <a:t/>
            </a:r>
            <a:br>
              <a:rPr lang="hr-HR" altLang="en-US" sz="2000" b="1" dirty="0">
                <a:cs typeface="Times New Roman" pitchFamily="18" charset="0"/>
              </a:rPr>
            </a:br>
            <a:r>
              <a:rPr lang="hr-HR" altLang="en-US" sz="2200" b="1" dirty="0">
                <a:solidFill>
                  <a:schemeClr val="tx1"/>
                </a:solidFill>
                <a:effectLst/>
                <a:cs typeface="Times New Roman" pitchFamily="18" charset="0"/>
              </a:rPr>
              <a:t>U</a:t>
            </a:r>
            <a:r>
              <a:rPr lang="hr-HR" sz="2200" b="1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pis k</a:t>
            </a:r>
            <a:r>
              <a:rPr lang="en-US" sz="2200" b="1" dirty="0" err="1" smtClean="0">
                <a:solidFill>
                  <a:schemeClr val="tx1"/>
                </a:solidFill>
                <a:effectLst/>
                <a:cs typeface="Times New Roman" pitchFamily="18" charset="0"/>
              </a:rPr>
              <a:t>andidat</a:t>
            </a:r>
            <a:r>
              <a:rPr lang="hr-HR" sz="2200" b="1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a</a:t>
            </a:r>
            <a:r>
              <a:rPr lang="en-US" sz="2200" b="1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effectLst/>
                <a:cs typeface="Times New Roman" pitchFamily="18" charset="0"/>
              </a:rPr>
              <a:t>sa</a:t>
            </a:r>
            <a:r>
              <a:rPr lang="en-US" sz="2200" b="1" dirty="0"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effectLst/>
                <a:cs typeface="Times New Roman" pitchFamily="18" charset="0"/>
              </a:rPr>
              <a:t>zdravstvenim</a:t>
            </a:r>
            <a:r>
              <a:rPr lang="en-US" sz="2200" b="1" dirty="0"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effectLst/>
                <a:cs typeface="Times New Roman" pitchFamily="18" charset="0"/>
              </a:rPr>
              <a:t>teškoćama</a:t>
            </a:r>
            <a:endParaRPr lang="hr-HR" sz="2200" dirty="0">
              <a:effectLst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608" y="1916832"/>
            <a:ext cx="7890080" cy="4331568"/>
          </a:xfrm>
        </p:spPr>
        <p:txBody>
          <a:bodyPr>
            <a:normAutofit/>
          </a:bodyPr>
          <a:lstStyle/>
          <a:p>
            <a:r>
              <a:rPr lang="en-US" sz="1900" b="1" dirty="0" err="1">
                <a:cs typeface="Times New Roman" pitchFamily="18" charset="0"/>
              </a:rPr>
              <a:t>Kandidatima</a:t>
            </a:r>
            <a:r>
              <a:rPr lang="en-US" sz="1900" b="1" dirty="0">
                <a:cs typeface="Times New Roman" pitchFamily="18" charset="0"/>
              </a:rPr>
              <a:t> </a:t>
            </a:r>
            <a:r>
              <a:rPr lang="en-US" sz="1900" b="1" dirty="0" err="1">
                <a:cs typeface="Times New Roman" pitchFamily="18" charset="0"/>
              </a:rPr>
              <a:t>sa</a:t>
            </a:r>
            <a:r>
              <a:rPr lang="en-US" sz="1900" b="1" dirty="0">
                <a:cs typeface="Times New Roman" pitchFamily="18" charset="0"/>
              </a:rPr>
              <a:t> </a:t>
            </a:r>
            <a:r>
              <a:rPr lang="en-US" sz="1900" b="1" dirty="0" err="1">
                <a:cs typeface="Times New Roman" pitchFamily="18" charset="0"/>
              </a:rPr>
              <a:t>zdravstvenim</a:t>
            </a:r>
            <a:r>
              <a:rPr lang="en-US" sz="1900" b="1" dirty="0">
                <a:cs typeface="Times New Roman" pitchFamily="18" charset="0"/>
              </a:rPr>
              <a:t> </a:t>
            </a:r>
            <a:r>
              <a:rPr lang="en-US" sz="1900" b="1" dirty="0" err="1" smtClean="0">
                <a:cs typeface="Times New Roman" pitchFamily="18" charset="0"/>
              </a:rPr>
              <a:t>teškoćama</a:t>
            </a:r>
            <a:r>
              <a:rPr lang="hr-HR" sz="1900" b="1" dirty="0" smtClean="0">
                <a:cs typeface="Times New Roman" pitchFamily="18" charset="0"/>
              </a:rPr>
              <a:t> </a:t>
            </a:r>
            <a:r>
              <a:rPr lang="hr-HR" sz="1900" dirty="0" smtClean="0">
                <a:cs typeface="Times New Roman" pitchFamily="18" charset="0"/>
              </a:rPr>
              <a:t>su kandidati koji su prethodno obrazovanje završili po redovitom nastavnom planu i programu, a kojima su teže zdravstvene teškoće i/ili dugotrajno liječenje utjecali na postizanje rezultata tijekom obrazovanja</a:t>
            </a:r>
          </a:p>
          <a:p>
            <a:pPr marL="82296" indent="0">
              <a:buNone/>
            </a:pPr>
            <a:endParaRPr lang="hr-HR" sz="1900" b="1" dirty="0">
              <a:cs typeface="Times New Roman" pitchFamily="18" charset="0"/>
            </a:endParaRPr>
          </a:p>
          <a:p>
            <a:r>
              <a:rPr lang="en-US" sz="1900" b="1" dirty="0" err="1" smtClean="0">
                <a:cs typeface="Times New Roman" pitchFamily="18" charset="0"/>
              </a:rPr>
              <a:t>Kandidatima</a:t>
            </a:r>
            <a:r>
              <a:rPr lang="en-US" sz="1900" b="1" dirty="0" smtClean="0">
                <a:cs typeface="Times New Roman" pitchFamily="18" charset="0"/>
              </a:rPr>
              <a:t> </a:t>
            </a:r>
            <a:r>
              <a:rPr lang="en-US" sz="1900" b="1" dirty="0" err="1">
                <a:cs typeface="Times New Roman" pitchFamily="18" charset="0"/>
              </a:rPr>
              <a:t>sa</a:t>
            </a:r>
            <a:r>
              <a:rPr lang="en-US" sz="1900" b="1" dirty="0">
                <a:cs typeface="Times New Roman" pitchFamily="18" charset="0"/>
              </a:rPr>
              <a:t> </a:t>
            </a:r>
            <a:r>
              <a:rPr lang="en-US" sz="1900" b="1" dirty="0" err="1">
                <a:cs typeface="Times New Roman" pitchFamily="18" charset="0"/>
              </a:rPr>
              <a:t>zdravstvenim</a:t>
            </a:r>
            <a:r>
              <a:rPr lang="en-US" sz="1900" b="1" dirty="0">
                <a:cs typeface="Times New Roman" pitchFamily="18" charset="0"/>
              </a:rPr>
              <a:t> </a:t>
            </a:r>
            <a:r>
              <a:rPr lang="en-US" sz="1900" b="1" dirty="0" err="1">
                <a:cs typeface="Times New Roman" pitchFamily="18" charset="0"/>
              </a:rPr>
              <a:t>teškoćama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dodaju</a:t>
            </a:r>
            <a:r>
              <a:rPr lang="en-US" sz="1900" dirty="0">
                <a:cs typeface="Times New Roman" pitchFamily="18" charset="0"/>
              </a:rPr>
              <a:t> se </a:t>
            </a:r>
            <a:r>
              <a:rPr lang="hr-HR" sz="1900" b="1" u="sng" dirty="0" smtClean="0">
                <a:solidFill>
                  <a:srgbClr val="FF0000"/>
                </a:solidFill>
                <a:cs typeface="Times New Roman" pitchFamily="18" charset="0"/>
              </a:rPr>
              <a:t>jedan</a:t>
            </a:r>
            <a:r>
              <a:rPr lang="en-US" sz="1900" b="1" u="sng" dirty="0" smtClean="0">
                <a:solidFill>
                  <a:srgbClr val="FF0000"/>
                </a:solidFill>
                <a:cs typeface="Times New Roman" pitchFamily="18" charset="0"/>
              </a:rPr>
              <a:t> bod </a:t>
            </a:r>
            <a:r>
              <a:rPr lang="en-US" sz="1900" dirty="0" err="1">
                <a:cs typeface="Times New Roman" pitchFamily="18" charset="0"/>
              </a:rPr>
              <a:t>na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broj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bodova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koji</a:t>
            </a:r>
            <a:r>
              <a:rPr lang="en-US" sz="1900" dirty="0">
                <a:cs typeface="Times New Roman" pitchFamily="18" charset="0"/>
              </a:rPr>
              <a:t> je </a:t>
            </a:r>
            <a:r>
              <a:rPr lang="en-US" sz="1900" dirty="0" err="1">
                <a:cs typeface="Times New Roman" pitchFamily="18" charset="0"/>
              </a:rPr>
              <a:t>utvrđen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tijekom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postupka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vrednovanja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za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programe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obrazovanja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za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koje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posjeduje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stručno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mišljenje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službe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za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profesionalno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usmjeravanje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Hrvatskoga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zavoda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za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 smtClean="0">
                <a:cs typeface="Times New Roman" pitchFamily="18" charset="0"/>
              </a:rPr>
              <a:t>zapošljavanje</a:t>
            </a:r>
            <a:endParaRPr lang="hr-HR" sz="1900" dirty="0" smtClean="0">
              <a:cs typeface="Times New Roman" pitchFamily="18" charset="0"/>
            </a:endParaRPr>
          </a:p>
          <a:p>
            <a:pPr marL="82296" indent="0">
              <a:buNone/>
            </a:pPr>
            <a:endParaRPr lang="hr-HR" sz="19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r-HR" sz="1800" dirty="0">
                <a:cs typeface="Times New Roman" pitchFamily="18" charset="0"/>
              </a:rPr>
              <a:t>Za ostvarenje prava izravnog upisa kandidat obavezno prilaže:</a:t>
            </a:r>
          </a:p>
          <a:p>
            <a:pPr marL="82296" indent="0">
              <a:lnSpc>
                <a:spcPct val="90000"/>
              </a:lnSpc>
              <a:buNone/>
            </a:pPr>
            <a:r>
              <a:rPr lang="hr-HR" sz="1800" dirty="0">
                <a:cs typeface="Times New Roman" pitchFamily="18" charset="0"/>
              </a:rPr>
              <a:t> - </a:t>
            </a:r>
            <a:r>
              <a:rPr lang="hr-HR" sz="1800" dirty="0" smtClean="0">
                <a:cs typeface="Times New Roman" pitchFamily="18" charset="0"/>
              </a:rPr>
              <a:t>stručno </a:t>
            </a:r>
            <a:r>
              <a:rPr lang="hr-HR" sz="1800" dirty="0">
                <a:cs typeface="Times New Roman" pitchFamily="18" charset="0"/>
              </a:rPr>
              <a:t>mišljenje nadležnog školskog liječnika i stručno mišljenje Službe za profesionalno usmjerenje  Hrvatskog zavoda za zapošljavanje</a:t>
            </a:r>
          </a:p>
          <a:p>
            <a:endParaRPr lang="hr-HR" sz="1900" dirty="0"/>
          </a:p>
        </p:txBody>
      </p:sp>
    </p:spTree>
    <p:extLst>
      <p:ext uri="{BB962C8B-B14F-4D97-AF65-F5344CB8AC3E}">
        <p14:creationId xmlns:p14="http://schemas.microsoft.com/office/powerpoint/2010/main" val="188351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b="1" dirty="0" smtClean="0">
                <a:latin typeface="+mn-lt"/>
                <a:cs typeface="Times New Roman" pitchFamily="18" charset="0"/>
                <a:sym typeface="Arial" charset="0"/>
              </a:rPr>
              <a:t>Posebni</a:t>
            </a:r>
            <a:r>
              <a:rPr lang="en-US" sz="3200" b="1" dirty="0" smtClean="0">
                <a:latin typeface="+mn-lt"/>
                <a:cs typeface="Times New Roman" pitchFamily="18" charset="0"/>
                <a:sym typeface="Arial" charset="0"/>
              </a:rPr>
              <a:t> element </a:t>
            </a:r>
            <a:r>
              <a:rPr lang="en-US" sz="3200" b="1" dirty="0" err="1" smtClean="0">
                <a:latin typeface="+mn-lt"/>
                <a:cs typeface="Times New Roman" pitchFamily="18" charset="0"/>
                <a:sym typeface="Arial" charset="0"/>
              </a:rPr>
              <a:t>vrednovanja</a:t>
            </a:r>
            <a:endParaRPr lang="en-US" sz="3200" b="1" dirty="0" smtClean="0">
              <a:latin typeface="+mn-lt"/>
              <a:cs typeface="Times New Roman" pitchFamily="18" charset="0"/>
              <a:sym typeface="Arial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>
            <a:normAutofit/>
          </a:bodyPr>
          <a:lstStyle/>
          <a:p>
            <a:pPr>
              <a:buSzPct val="100000"/>
              <a:buFont typeface="Wingdings" pitchFamily="2" charset="2"/>
              <a:buChar char="§"/>
              <a:defRPr/>
            </a:pP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Kandidatu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koji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živi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u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</a:rPr>
              <a:t>otežanim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</a:rPr>
              <a:t>uvjetima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</a:rPr>
              <a:t>uzrokovanim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</a:rPr>
              <a:t>ekonomskim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</a:rPr>
              <a:t>socijalnim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</a:rPr>
              <a:t>te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</a:rPr>
              <a:t>odgojnim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</a:rPr>
              <a:t>čimbenicima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koji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su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mogli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utjecati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na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uspjeh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u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osnovnoj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školi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dodaje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se </a:t>
            </a:r>
            <a:r>
              <a:rPr lang="en-US" sz="2000" b="1" u="sng" dirty="0" err="1" smtClean="0">
                <a:solidFill>
                  <a:schemeClr val="tx1"/>
                </a:solidFill>
                <a:cs typeface="Times New Roman" pitchFamily="18" charset="0"/>
              </a:rPr>
              <a:t>jedan</a:t>
            </a:r>
            <a:r>
              <a:rPr lang="en-US" sz="2000" b="1" u="sng" dirty="0" smtClean="0">
                <a:solidFill>
                  <a:schemeClr val="tx1"/>
                </a:solidFill>
                <a:cs typeface="Times New Roman" pitchFamily="18" charset="0"/>
              </a:rPr>
              <a:t> bod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na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broj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bodova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koji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je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utvrđen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tijekom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postupka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vrjednovanja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. </a:t>
            </a:r>
            <a:endParaRPr lang="hr-HR" sz="2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§"/>
              <a:defRPr/>
            </a:pPr>
            <a:endParaRPr lang="hr-HR" sz="2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hr-HR" sz="2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§"/>
              <a:defRPr/>
            </a:pPr>
            <a:r>
              <a:rPr lang="hr-HR" sz="2000" b="1" dirty="0" smtClean="0">
                <a:solidFill>
                  <a:schemeClr val="tx1"/>
                </a:solidFill>
                <a:cs typeface="Times New Roman" pitchFamily="18" charset="0"/>
              </a:rPr>
              <a:t> Otežani uvjeti uzrokovani ekonomskim, socijalnim te odgojnim čimbenicima </a:t>
            </a:r>
            <a:r>
              <a:rPr lang="hr-HR" sz="2000" dirty="0" smtClean="0">
                <a:solidFill>
                  <a:schemeClr val="tx1"/>
                </a:solidFill>
                <a:cs typeface="Times New Roman" pitchFamily="18" charset="0"/>
              </a:rPr>
              <a:t>koji su mogli utjecati na uspjeh kandidata u osnovnoj školi jesu, ako kandidat: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r-HR" sz="2000" b="1" dirty="0" smtClean="0">
                <a:solidFill>
                  <a:schemeClr val="tx1"/>
                </a:solidFill>
                <a:cs typeface="Times New Roman" pitchFamily="18" charset="0"/>
              </a:rPr>
              <a:t>živi uz jednoga i/ili oba roditelja s dugotrajnom teškom bolesti</a:t>
            </a:r>
            <a:r>
              <a:rPr lang="hr-HR" sz="2000" dirty="0" smtClean="0">
                <a:solidFill>
                  <a:schemeClr val="tx1"/>
                </a:solidFill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r-HR" sz="2000" dirty="0" smtClean="0">
                <a:solidFill>
                  <a:schemeClr val="tx1"/>
                </a:solidFill>
                <a:cs typeface="Times New Roman" pitchFamily="18" charset="0"/>
              </a:rPr>
              <a:t>živi uz </a:t>
            </a:r>
            <a:r>
              <a:rPr lang="hr-HR" sz="2000" b="1" dirty="0" smtClean="0">
                <a:solidFill>
                  <a:schemeClr val="tx1"/>
                </a:solidFill>
                <a:cs typeface="Times New Roman" pitchFamily="18" charset="0"/>
              </a:rPr>
              <a:t>dugotrajno nezaposlena oba roditelja</a:t>
            </a:r>
            <a:r>
              <a:rPr lang="hr-HR" sz="2000" dirty="0" smtClean="0">
                <a:solidFill>
                  <a:schemeClr val="tx1"/>
                </a:solidFill>
                <a:cs typeface="Times New Roman" pitchFamily="18" charset="0"/>
              </a:rPr>
              <a:t>, u smislu članka 2. </a:t>
            </a:r>
            <a:r>
              <a:rPr lang="hr-HR" sz="2000" i="1" dirty="0" smtClean="0">
                <a:solidFill>
                  <a:schemeClr val="tx1"/>
                </a:solidFill>
                <a:cs typeface="Times New Roman" pitchFamily="18" charset="0"/>
              </a:rPr>
              <a:t>Zakona o poticanju zapošljavanja</a:t>
            </a:r>
            <a:r>
              <a:rPr lang="hr-HR" sz="2000" dirty="0" smtClean="0">
                <a:solidFill>
                  <a:schemeClr val="tx1"/>
                </a:solidFill>
                <a:cs typeface="Times New Roman" pitchFamily="18" charset="0"/>
              </a:rPr>
              <a:t> (N. N., br. 57/12 i 120/12); </a:t>
            </a:r>
          </a:p>
          <a:p>
            <a:pPr marL="0" indent="0">
              <a:buSzPct val="100000"/>
              <a:buFont typeface="Wingdings" pitchFamily="2" charset="2"/>
              <a:buNone/>
              <a:defRPr/>
            </a:pPr>
            <a:endParaRPr lang="hr-HR" sz="20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Font typeface="Wingdings" pitchFamily="2" charset="2"/>
              <a:buChar char="ü"/>
              <a:defRPr/>
            </a:pPr>
            <a:endParaRPr lang="en-US" sz="2000" dirty="0" smtClean="0"/>
          </a:p>
        </p:txBody>
      </p:sp>
      <p:sp>
        <p:nvSpPr>
          <p:cNvPr id="2253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b="1" dirty="0" smtClean="0">
                <a:latin typeface="+mn-lt"/>
                <a:cs typeface="Times New Roman" pitchFamily="18" charset="0"/>
                <a:sym typeface="Arial" charset="0"/>
              </a:rPr>
              <a:t>Posebni</a:t>
            </a:r>
            <a:r>
              <a:rPr lang="en-US" sz="3200" b="1" dirty="0" smtClean="0">
                <a:latin typeface="+mn-lt"/>
                <a:cs typeface="Times New Roman" pitchFamily="18" charset="0"/>
                <a:sym typeface="Arial" charset="0"/>
              </a:rPr>
              <a:t> element </a:t>
            </a:r>
            <a:r>
              <a:rPr lang="en-US" sz="3200" b="1" dirty="0" err="1" smtClean="0">
                <a:latin typeface="+mn-lt"/>
                <a:cs typeface="Times New Roman" pitchFamily="18" charset="0"/>
                <a:sym typeface="Arial" charset="0"/>
              </a:rPr>
              <a:t>vrednovanja</a:t>
            </a:r>
            <a:endParaRPr lang="en-US" sz="3200" b="1" dirty="0" smtClean="0">
              <a:latin typeface="+mn-lt"/>
              <a:cs typeface="Times New Roman" pitchFamily="18" charset="0"/>
              <a:sym typeface="Arial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196752"/>
            <a:ext cx="7920880" cy="53285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hr-HR" sz="2000" b="1" dirty="0" smtClean="0">
                <a:solidFill>
                  <a:schemeClr val="tx1"/>
                </a:solidFill>
                <a:cs typeface="Times New Roman" pitchFamily="18" charset="0"/>
              </a:rPr>
              <a:t>živi uz samohranoga roditelja </a:t>
            </a:r>
            <a:r>
              <a:rPr lang="hr-HR" sz="2000" dirty="0" smtClean="0">
                <a:solidFill>
                  <a:schemeClr val="tx1"/>
                </a:solidFill>
                <a:cs typeface="Times New Roman" pitchFamily="18" charset="0"/>
              </a:rPr>
              <a:t>(roditelj koji nije u braku i ne živi u izvanbračnoj zajednici, a sam skrbi i uzdržava svoje dijete) korisnika socijalne skrbi, u smislu članaka 27. i 30. </a:t>
            </a:r>
            <a:r>
              <a:rPr lang="hr-HR" sz="2000" i="1" dirty="0" smtClean="0">
                <a:solidFill>
                  <a:schemeClr val="tx1"/>
                </a:solidFill>
                <a:cs typeface="Times New Roman" pitchFamily="18" charset="0"/>
              </a:rPr>
              <a:t>Zakona o socijalnoj skrbi </a:t>
            </a:r>
            <a:r>
              <a:rPr lang="hr-HR" sz="2000" dirty="0" smtClean="0">
                <a:solidFill>
                  <a:schemeClr val="tx1"/>
                </a:solidFill>
                <a:cs typeface="Times New Roman" pitchFamily="18" charset="0"/>
              </a:rPr>
              <a:t>(N. N., br. 33/12) te posjeduje rješenje ili drugi upravni akt centra za socijalnu skrb ili nadležnoga tijela u jedinici lokalne ili područne (regionalne) jedinice i Grada Zagreba o pravu samohranoga roditelja korisnika socijalne skrbi;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r-HR" sz="2000" dirty="0" smtClean="0">
                <a:solidFill>
                  <a:schemeClr val="tx1"/>
                </a:solidFill>
                <a:cs typeface="Times New Roman" pitchFamily="18" charset="0"/>
              </a:rPr>
              <a:t>ako je </a:t>
            </a:r>
            <a:r>
              <a:rPr lang="hr-HR" sz="2000" b="1" dirty="0" smtClean="0">
                <a:solidFill>
                  <a:schemeClr val="tx1"/>
                </a:solidFill>
                <a:cs typeface="Times New Roman" pitchFamily="18" charset="0"/>
              </a:rPr>
              <a:t>kandidatu jedan roditelj preminuo</a:t>
            </a:r>
            <a:r>
              <a:rPr lang="hr-HR" sz="2000" dirty="0" smtClean="0">
                <a:solidFill>
                  <a:schemeClr val="tx1"/>
                </a:solidFill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r-HR" sz="2000" dirty="0" smtClean="0">
                <a:solidFill>
                  <a:schemeClr val="tx1"/>
                </a:solidFill>
                <a:cs typeface="Times New Roman" pitchFamily="18" charset="0"/>
              </a:rPr>
              <a:t>ako je </a:t>
            </a:r>
            <a:r>
              <a:rPr lang="hr-HR" sz="2000" b="1" dirty="0" smtClean="0">
                <a:solidFill>
                  <a:schemeClr val="tx1"/>
                </a:solidFill>
                <a:cs typeface="Times New Roman" pitchFamily="18" charset="0"/>
              </a:rPr>
              <a:t>kandidat dijete bez roditelja ili odgovarajuće roditeljske skrbi</a:t>
            </a:r>
            <a:r>
              <a:rPr lang="hr-HR" sz="2000" dirty="0" smtClean="0">
                <a:solidFill>
                  <a:schemeClr val="tx1"/>
                </a:solidFill>
                <a:cs typeface="Times New Roman" pitchFamily="18" charset="0"/>
              </a:rPr>
              <a:t>, u smislu čl. 27. </a:t>
            </a:r>
            <a:r>
              <a:rPr lang="hr-HR" sz="2000" i="1" dirty="0" smtClean="0">
                <a:solidFill>
                  <a:schemeClr val="tx1"/>
                </a:solidFill>
                <a:cs typeface="Times New Roman" pitchFamily="18" charset="0"/>
              </a:rPr>
              <a:t>Zakona o socijalnoj skrbi</a:t>
            </a:r>
            <a:r>
              <a:rPr lang="hr-HR" sz="2000" dirty="0" smtClean="0">
                <a:solidFill>
                  <a:schemeClr val="tx1"/>
                </a:solidFill>
                <a:cs typeface="Times New Roman" pitchFamily="18" charset="0"/>
              </a:rPr>
              <a:t> (N. N., br. 33/12)</a:t>
            </a:r>
          </a:p>
          <a:p>
            <a:pPr marL="82296" indent="0">
              <a:buNone/>
              <a:defRPr/>
            </a:pPr>
            <a:endParaRPr lang="hr-HR" sz="2000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hr-HR" sz="2000" dirty="0" smtClean="0"/>
              <a:t>kandidatu koji je </a:t>
            </a:r>
            <a:r>
              <a:rPr lang="hr-HR" sz="2000" b="1" dirty="0" smtClean="0"/>
              <a:t>pripadnik romske nacionalne manjine</a:t>
            </a:r>
            <a:r>
              <a:rPr lang="hr-HR" sz="2000" dirty="0" smtClean="0"/>
              <a:t>, a živi u uvjetima koji su mogli utjecati na njegov uspjeh u osnovnoj školi, dodaje se jedan bod na broj bodova koji je utvrđen tijekom postupka vrednovanja.</a:t>
            </a:r>
          </a:p>
          <a:p>
            <a:pPr>
              <a:buFont typeface="Wingdings" pitchFamily="2" charset="2"/>
              <a:buChar char="§"/>
              <a:defRPr/>
            </a:pPr>
            <a:endParaRPr lang="hr-HR" sz="2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hr-HR" sz="22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hr-HR" sz="2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>
              <a:buSzPct val="100000"/>
              <a:buFont typeface="Wingdings" pitchFamily="2" charset="2"/>
              <a:buChar char="§"/>
              <a:defRPr/>
            </a:pPr>
            <a:endParaRPr lang="hr-HR" sz="20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Font typeface="Wingdings" pitchFamily="2" charset="2"/>
              <a:buChar char="ü"/>
              <a:defRPr/>
            </a:pPr>
            <a:endParaRPr lang="en-US" sz="2000" dirty="0" smtClean="0"/>
          </a:p>
        </p:txBody>
      </p:sp>
      <p:sp>
        <p:nvSpPr>
          <p:cNvPr id="2355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7624" y="274320"/>
            <a:ext cx="7746064" cy="632303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r-HR" sz="2400" b="1" dirty="0" smtClean="0">
                <a:solidFill>
                  <a:schemeClr val="tx1"/>
                </a:solidFill>
                <a:effectLst/>
              </a:rPr>
              <a:t>Za ostvarivanje navedenih prava kandidat je dužan priložiti odgovarajuća rješenja, potvrde ili druge dokumente!</a:t>
            </a:r>
            <a:br>
              <a:rPr lang="hr-HR" sz="2400" b="1" dirty="0" smtClean="0">
                <a:solidFill>
                  <a:schemeClr val="tx1"/>
                </a:solidFill>
                <a:effectLst/>
              </a:rPr>
            </a:br>
            <a:r>
              <a:rPr lang="hr-HR" sz="2400" b="1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400" b="1" dirty="0" smtClean="0">
                <a:solidFill>
                  <a:schemeClr val="tx1"/>
                </a:solidFill>
                <a:effectLst/>
              </a:rPr>
            </a:br>
            <a:r>
              <a:rPr lang="hr-HR" sz="2400" dirty="0" smtClean="0">
                <a:solidFill>
                  <a:schemeClr val="tx1"/>
                </a:solidFill>
                <a:effectLst/>
              </a:rPr>
              <a:t>   </a:t>
            </a:r>
            <a:r>
              <a:rPr lang="hr-HR" sz="2000" dirty="0" smtClean="0">
                <a:solidFill>
                  <a:schemeClr val="tx1"/>
                </a:solidFill>
                <a:effectLst/>
              </a:rPr>
              <a:t>( liječničku potvrdu o dugotrajnoj težoj bolesti jednog i/ili oba roditelja, potvrdu o dugotrajnoj nezaposlenosti iz područnog ureda Hrvatskog zavoda za zapošljavanje, </a:t>
            </a:r>
            <a:r>
              <a:rPr lang="pl-PL" sz="2000" dirty="0" smtClean="0">
                <a:solidFill>
                  <a:schemeClr val="tx1"/>
                </a:solidFill>
                <a:effectLst/>
              </a:rPr>
              <a:t>potvrdu o korištenju socijalne pomoći, </a:t>
            </a:r>
            <a:r>
              <a:rPr lang="hr-HR" sz="2000" dirty="0" smtClean="0">
                <a:solidFill>
                  <a:schemeClr val="tx1"/>
                </a:solidFill>
                <a:effectLst/>
              </a:rPr>
              <a:t>potvrdu o smrti roditelja (preslika smrtovnice), </a:t>
            </a:r>
            <a:r>
              <a:rPr lang="pl-PL" sz="2000" dirty="0" smtClean="0">
                <a:solidFill>
                  <a:schemeClr val="tx1"/>
                </a:solidFill>
                <a:effectLst/>
              </a:rPr>
              <a:t>potvrdu nadležnoga centra za socijalnu skrb da je kandidat korisnik socijalne skrbi )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7624" y="0"/>
            <a:ext cx="7746064" cy="764704"/>
          </a:xfrm>
        </p:spPr>
        <p:txBody>
          <a:bodyPr>
            <a:normAutofit/>
          </a:bodyPr>
          <a:lstStyle/>
          <a:p>
            <a:pPr algn="ctr"/>
            <a:r>
              <a:rPr lang="hr-HR" sz="2000" b="1" dirty="0" smtClean="0">
                <a:effectLst/>
              </a:rPr>
              <a:t>Upis u programe obrazovanja za vezane obrte</a:t>
            </a:r>
            <a:endParaRPr lang="hr-HR" sz="2000" b="1" dirty="0">
              <a:effectLst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9592" y="692696"/>
            <a:ext cx="8136904" cy="6048672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endParaRPr lang="hr-HR" sz="1400" dirty="0" smtClean="0"/>
          </a:p>
          <a:p>
            <a:pPr marL="82296" indent="0">
              <a:buNone/>
            </a:pPr>
            <a:r>
              <a:rPr lang="vi-VN" sz="1700" dirty="0" smtClean="0"/>
              <a:t>Izbor </a:t>
            </a:r>
            <a:r>
              <a:rPr lang="vi-VN" sz="1700" dirty="0"/>
              <a:t>kandidata za upis u programe obrazovanja za vezane obrte utvrđuje se na temelju: </a:t>
            </a:r>
          </a:p>
          <a:p>
            <a:r>
              <a:rPr lang="hr-HR" sz="1700" dirty="0" smtClean="0">
                <a:latin typeface="Gill Sans MT" panose="020B0502020104020203" pitchFamily="34" charset="-18"/>
              </a:rPr>
              <a:t> </a:t>
            </a:r>
            <a:r>
              <a:rPr lang="hr-HR" sz="1700" dirty="0">
                <a:latin typeface="Gill Sans MT" panose="020B0502020104020203" pitchFamily="34" charset="-18"/>
              </a:rPr>
              <a:t>zajedničkog, posebnog i dodatnog elementa vrednovanja; </a:t>
            </a:r>
          </a:p>
          <a:p>
            <a:r>
              <a:rPr lang="hr-HR" sz="1700" dirty="0" smtClean="0">
                <a:latin typeface="Gill Sans MT" panose="020B0502020104020203" pitchFamily="34" charset="-18"/>
              </a:rPr>
              <a:t> </a:t>
            </a:r>
            <a:r>
              <a:rPr lang="hr-HR" sz="1700" dirty="0">
                <a:latin typeface="Gill Sans MT" panose="020B0502020104020203" pitchFamily="34" charset="-18"/>
              </a:rPr>
              <a:t>zdravstvene sposobnosti kandidata za obavljanje poslova i radnih zadaća u odabranom zanimanju. </a:t>
            </a:r>
          </a:p>
          <a:p>
            <a:pPr marL="82296" indent="0">
              <a:buNone/>
            </a:pPr>
            <a:endParaRPr lang="hr-HR" sz="1700" dirty="0">
              <a:latin typeface="Gill Sans MT" panose="020B0502020104020203" pitchFamily="34" charset="-18"/>
            </a:endParaRPr>
          </a:p>
          <a:p>
            <a:pPr marL="82296" indent="0">
              <a:buNone/>
            </a:pPr>
            <a:r>
              <a:rPr lang="hr-HR" sz="1700" b="1" dirty="0" smtClean="0">
                <a:latin typeface="Gill Sans MT" panose="020B0502020104020203" pitchFamily="34" charset="-18"/>
              </a:rPr>
              <a:t>Zdravstvena </a:t>
            </a:r>
            <a:r>
              <a:rPr lang="hr-HR" sz="1700" b="1" dirty="0">
                <a:latin typeface="Gill Sans MT" panose="020B0502020104020203" pitchFamily="34" charset="-18"/>
              </a:rPr>
              <a:t>sposobnost kandidata </a:t>
            </a:r>
            <a:r>
              <a:rPr lang="hr-HR" sz="1700" dirty="0">
                <a:latin typeface="Gill Sans MT" panose="020B0502020104020203" pitchFamily="34" charset="-18"/>
              </a:rPr>
              <a:t>za obavljanje poslova i radnih zadaća uvjet je za prijavu u odabrano zanimanje i dokazuje se liječničkom svjedodžbom medicine rada. </a:t>
            </a:r>
            <a:endParaRPr lang="hr-HR" sz="1700" dirty="0" smtClean="0">
              <a:latin typeface="Gill Sans MT" panose="020B0502020104020203" pitchFamily="34" charset="-18"/>
            </a:endParaRPr>
          </a:p>
          <a:p>
            <a:pPr marL="82296" indent="0">
              <a:buNone/>
            </a:pPr>
            <a:endParaRPr lang="hr-HR" sz="1700" dirty="0" smtClean="0">
              <a:latin typeface="Gill Sans MT" panose="020B0502020104020203" pitchFamily="34" charset="-18"/>
            </a:endParaRPr>
          </a:p>
          <a:p>
            <a:pPr marL="82296" indent="0">
              <a:buNone/>
            </a:pPr>
            <a:r>
              <a:rPr lang="vi-VN" sz="1700" dirty="0" smtClean="0"/>
              <a:t>Nakon </a:t>
            </a:r>
            <a:r>
              <a:rPr lang="vi-VN" sz="1700" dirty="0"/>
              <a:t>utvrđene ljestvice poretka kandidati su dužni pri upisu dostaviti školi sklopljen </a:t>
            </a:r>
            <a:r>
              <a:rPr lang="vi-VN" sz="1700" b="1" dirty="0"/>
              <a:t>ugovor o </a:t>
            </a:r>
            <a:r>
              <a:rPr lang="vi-VN" sz="1700" b="1" dirty="0" smtClean="0"/>
              <a:t>naukovanju</a:t>
            </a:r>
            <a:r>
              <a:rPr lang="hr-HR" sz="1700" b="1" dirty="0" smtClean="0">
                <a:latin typeface="Gill Sans MT" panose="020B0502020104020203" pitchFamily="34" charset="-18"/>
              </a:rPr>
              <a:t> </a:t>
            </a:r>
            <a:r>
              <a:rPr lang="hr-HR" sz="1700" dirty="0" smtClean="0">
                <a:latin typeface="Gill Sans MT" panose="020B0502020104020203" pitchFamily="34" charset="-18"/>
              </a:rPr>
              <a:t> (licenciranog obrtnika ili pravne osobe za pojedine programe obrazovanja)</a:t>
            </a:r>
            <a:r>
              <a:rPr lang="vi-VN" sz="1700" dirty="0" smtClean="0"/>
              <a:t> </a:t>
            </a:r>
            <a:endParaRPr lang="hr-HR" sz="1700" dirty="0" smtClean="0">
              <a:latin typeface="Gill Sans MT" panose="020B0502020104020203" pitchFamily="34" charset="-18"/>
            </a:endParaRPr>
          </a:p>
          <a:p>
            <a:pPr marL="82296" indent="0">
              <a:buNone/>
            </a:pPr>
            <a:endParaRPr lang="hr-HR" sz="1700" dirty="0" smtClean="0">
              <a:latin typeface="Gill Sans MT" panose="020B0502020104020203" pitchFamily="34" charset="-18"/>
            </a:endParaRPr>
          </a:p>
          <a:p>
            <a:pPr marL="82296" indent="0">
              <a:buNone/>
            </a:pPr>
            <a:r>
              <a:rPr lang="hr-HR" sz="1700" dirty="0" smtClean="0">
                <a:latin typeface="Gill Sans MT" panose="020B0502020104020203" pitchFamily="34" charset="-18"/>
              </a:rPr>
              <a:t>Ugovor </a:t>
            </a:r>
            <a:r>
              <a:rPr lang="hr-HR" sz="1700" dirty="0">
                <a:latin typeface="Gill Sans MT" panose="020B0502020104020203" pitchFamily="34" charset="-18"/>
              </a:rPr>
              <a:t>o naukovanju sklapaju licencirani obrtnik ili pravna osoba i učenik (roditelj ili skrbnik), u skladu s člancima 55. i 61. </a:t>
            </a:r>
            <a:r>
              <a:rPr lang="hr-HR" sz="1700" i="1" dirty="0">
                <a:latin typeface="Gill Sans MT" panose="020B0502020104020203" pitchFamily="34" charset="-18"/>
              </a:rPr>
              <a:t>Zakona o obrtu </a:t>
            </a:r>
            <a:r>
              <a:rPr lang="hr-HR" sz="1700" dirty="0">
                <a:latin typeface="Gill Sans MT" panose="020B0502020104020203" pitchFamily="34" charset="-18"/>
              </a:rPr>
              <a:t>(Narodne novine, broj: 143/2013.), koji donosi na uvid: </a:t>
            </a:r>
          </a:p>
          <a:p>
            <a:r>
              <a:rPr lang="hr-HR" sz="1700" dirty="0" smtClean="0">
                <a:latin typeface="Gill Sans MT" panose="020B0502020104020203" pitchFamily="34" charset="-18"/>
              </a:rPr>
              <a:t>ovjerenu </a:t>
            </a:r>
            <a:r>
              <a:rPr lang="hr-HR" sz="1700" dirty="0">
                <a:latin typeface="Gill Sans MT" panose="020B0502020104020203" pitchFamily="34" charset="-18"/>
              </a:rPr>
              <a:t>presliku svjedodžbe završnoga razreda osnovnog obrazovanja; </a:t>
            </a:r>
          </a:p>
          <a:p>
            <a:r>
              <a:rPr lang="hr-HR" sz="1700" dirty="0" smtClean="0">
                <a:latin typeface="Gill Sans MT" panose="020B0502020104020203" pitchFamily="34" charset="-18"/>
              </a:rPr>
              <a:t>liječničku </a:t>
            </a:r>
            <a:r>
              <a:rPr lang="hr-HR" sz="1700" dirty="0">
                <a:latin typeface="Gill Sans MT" panose="020B0502020104020203" pitchFamily="34" charset="-18"/>
              </a:rPr>
              <a:t>svjedodžbu medicine rada. </a:t>
            </a:r>
            <a:endParaRPr lang="hr-HR" sz="1700" dirty="0" smtClean="0">
              <a:latin typeface="Gill Sans MT" panose="020B0502020104020203" pitchFamily="34" charset="-18"/>
            </a:endParaRPr>
          </a:p>
          <a:p>
            <a:pPr marL="82296" indent="0">
              <a:buNone/>
            </a:pPr>
            <a:endParaRPr lang="hr-HR" sz="1700" dirty="0">
              <a:latin typeface="Gill Sans MT" panose="020B0502020104020203" pitchFamily="34" charset="-18"/>
            </a:endParaRPr>
          </a:p>
          <a:p>
            <a:pPr marL="82296" indent="0">
              <a:buNone/>
            </a:pPr>
            <a:r>
              <a:rPr lang="hr-HR" sz="1700" dirty="0" smtClean="0">
                <a:latin typeface="Gill Sans MT" panose="020B0502020104020203" pitchFamily="34" charset="-18"/>
              </a:rPr>
              <a:t> </a:t>
            </a:r>
            <a:r>
              <a:rPr lang="hr-HR" sz="1700" dirty="0">
                <a:latin typeface="Gill Sans MT" panose="020B0502020104020203" pitchFamily="34" charset="-18"/>
              </a:rPr>
              <a:t>Ugovor se sklapa u četiri istovjetna primjerka od kojih po jedan primjerak pripada učeniku (roditelju ili skrbniku), obrtniku ili pravnoj osobi, školi i Ministarstvu poduzetništva i obrta. </a:t>
            </a:r>
          </a:p>
          <a:p>
            <a:pPr marL="82296" indent="0">
              <a:buNone/>
            </a:pPr>
            <a:r>
              <a:rPr lang="hr-HR" sz="1700" dirty="0">
                <a:latin typeface="Gill Sans MT" panose="020B0502020104020203" pitchFamily="34" charset="-18"/>
              </a:rPr>
              <a:t/>
            </a:r>
            <a:br>
              <a:rPr lang="hr-HR" sz="1700" dirty="0">
                <a:latin typeface="Gill Sans MT" panose="020B0502020104020203" pitchFamily="34" charset="-18"/>
              </a:rPr>
            </a:br>
            <a:r>
              <a:rPr lang="hr-HR" sz="1700" dirty="0" smtClean="0">
                <a:latin typeface="Gill Sans MT" panose="020B0502020104020203" pitchFamily="34" charset="-18"/>
              </a:rPr>
              <a:t> </a:t>
            </a:r>
            <a:endParaRPr lang="hr-HR" sz="1700" dirty="0"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89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9632" y="274320"/>
            <a:ext cx="7674056" cy="6107008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400" dirty="0" smtClean="0">
                <a:solidFill>
                  <a:schemeClr val="tx1"/>
                </a:solidFill>
                <a:effectLst/>
              </a:rPr>
            </a:br>
            <a:r>
              <a:rPr lang="hr-HR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400" dirty="0" smtClean="0">
                <a:solidFill>
                  <a:schemeClr val="tx1"/>
                </a:solidFill>
                <a:effectLst/>
              </a:rPr>
            </a:br>
            <a:r>
              <a:rPr lang="hr-HR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400" dirty="0" smtClean="0">
                <a:solidFill>
                  <a:schemeClr val="tx1"/>
                </a:solidFill>
                <a:effectLst/>
              </a:rPr>
            </a:br>
            <a:r>
              <a:rPr lang="hr-HR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400" dirty="0" smtClean="0">
                <a:solidFill>
                  <a:schemeClr val="tx1"/>
                </a:solidFill>
                <a:effectLst/>
              </a:rPr>
            </a:br>
            <a:r>
              <a:rPr lang="hr-HR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400" dirty="0" smtClean="0">
                <a:solidFill>
                  <a:schemeClr val="tx1"/>
                </a:solidFill>
                <a:effectLst/>
              </a:rPr>
            </a:br>
            <a:r>
              <a:rPr lang="hr-HR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400" dirty="0" smtClean="0">
                <a:solidFill>
                  <a:schemeClr val="tx1"/>
                </a:solidFill>
                <a:effectLst/>
              </a:rPr>
            </a:br>
            <a:r>
              <a:rPr lang="hr-HR" sz="3200" dirty="0" smtClean="0">
                <a:solidFill>
                  <a:srgbClr val="FF0000"/>
                </a:solidFill>
                <a:effectLst/>
              </a:rPr>
              <a:t> </a:t>
            </a:r>
            <a:br>
              <a:rPr lang="hr-HR" sz="3200" dirty="0" smtClean="0">
                <a:solidFill>
                  <a:srgbClr val="FF0000"/>
                </a:solidFill>
                <a:effectLst/>
              </a:rPr>
            </a:br>
            <a:r>
              <a:rPr lang="hr-HR" sz="3200" dirty="0" smtClean="0">
                <a:solidFill>
                  <a:srgbClr val="FF0000"/>
                </a:solidFill>
                <a:effectLst/>
              </a:rPr>
              <a:t/>
            </a:r>
            <a:br>
              <a:rPr lang="hr-HR" sz="3200" dirty="0" smtClean="0">
                <a:solidFill>
                  <a:srgbClr val="FF0000"/>
                </a:solidFill>
                <a:effectLst/>
              </a:rPr>
            </a:br>
            <a:r>
              <a:rPr lang="hr-HR" sz="3200" dirty="0" smtClean="0">
                <a:solidFill>
                  <a:srgbClr val="FF0000"/>
                </a:solidFill>
                <a:effectLst/>
              </a:rPr>
              <a:t> </a:t>
            </a:r>
            <a:r>
              <a:rPr lang="pl-PL" sz="3600" b="1" dirty="0" smtClean="0">
                <a:solidFill>
                  <a:srgbClr val="FF0000"/>
                </a:solidFill>
                <a:effectLst/>
              </a:rPr>
              <a:t>Sretno prilikom upisa </a:t>
            </a:r>
            <a:br>
              <a:rPr lang="pl-PL" sz="3600" b="1" dirty="0" smtClean="0">
                <a:solidFill>
                  <a:srgbClr val="FF0000"/>
                </a:solidFill>
                <a:effectLst/>
              </a:rPr>
            </a:br>
            <a:r>
              <a:rPr lang="pl-PL" sz="3600" b="1" dirty="0" smtClean="0">
                <a:solidFill>
                  <a:srgbClr val="FF0000"/>
                </a:solidFill>
                <a:effectLst/>
              </a:rPr>
              <a:t>u srednju školu !!!</a:t>
            </a:r>
            <a:r>
              <a:rPr lang="pl-PL" sz="3200" b="1" dirty="0" smtClean="0">
                <a:solidFill>
                  <a:srgbClr val="FF0000"/>
                </a:solidFill>
                <a:effectLst/>
              </a:rPr>
              <a:t/>
            </a:r>
            <a:br>
              <a:rPr lang="pl-PL" sz="3200" b="1" dirty="0" smtClean="0">
                <a:solidFill>
                  <a:srgbClr val="FF0000"/>
                </a:solidFill>
                <a:effectLst/>
              </a:rPr>
            </a:br>
            <a:r>
              <a:rPr lang="pl-PL" sz="3200" b="1" dirty="0" smtClean="0">
                <a:solidFill>
                  <a:srgbClr val="FF0000"/>
                </a:solidFill>
                <a:effectLst/>
              </a:rPr>
              <a:t/>
            </a:r>
            <a:br>
              <a:rPr lang="pl-PL" sz="3200" b="1" dirty="0" smtClean="0">
                <a:solidFill>
                  <a:srgbClr val="FF0000"/>
                </a:solidFill>
                <a:effectLst/>
              </a:rPr>
            </a:br>
            <a:r>
              <a:rPr lang="pl-PL" sz="3200" b="1" dirty="0" smtClean="0">
                <a:solidFill>
                  <a:srgbClr val="FF0000"/>
                </a:solidFill>
                <a:effectLst/>
              </a:rPr>
              <a:t/>
            </a:r>
            <a:br>
              <a:rPr lang="pl-PL" sz="3200" b="1" dirty="0" smtClean="0">
                <a:solidFill>
                  <a:srgbClr val="FF0000"/>
                </a:solidFill>
                <a:effectLst/>
              </a:rPr>
            </a:br>
            <a:r>
              <a:rPr lang="pl-PL" sz="1800" b="1" dirty="0" smtClean="0">
                <a:solidFill>
                  <a:schemeClr val="tx1"/>
                </a:solidFill>
                <a:effectLst/>
              </a:rPr>
              <a:t>Ukoliko imate pitanja ili teškoća oko upisa možete se obratiti</a:t>
            </a:r>
            <a:br>
              <a:rPr lang="pl-PL" sz="1800" b="1" dirty="0" smtClean="0">
                <a:solidFill>
                  <a:schemeClr val="tx1"/>
                </a:solidFill>
                <a:effectLst/>
              </a:rPr>
            </a:br>
            <a:r>
              <a:rPr lang="pl-PL" sz="1800" b="1" dirty="0" smtClean="0">
                <a:solidFill>
                  <a:schemeClr val="tx1"/>
                </a:solidFill>
                <a:effectLst/>
              </a:rPr>
              <a:t> CARNetovoj službi na broj tel. 01/6661-500</a:t>
            </a:r>
            <a:br>
              <a:rPr lang="pl-PL" sz="1800" b="1" dirty="0" smtClean="0">
                <a:solidFill>
                  <a:schemeClr val="tx1"/>
                </a:solidFill>
                <a:effectLst/>
              </a:rPr>
            </a:br>
            <a:r>
              <a:rPr lang="pl-PL" sz="1800" b="1" dirty="0">
                <a:solidFill>
                  <a:schemeClr val="tx1"/>
                </a:solidFill>
                <a:effectLst/>
              </a:rPr>
              <a:t> </a:t>
            </a:r>
            <a:r>
              <a:rPr lang="pl-PL" sz="1800" b="1" dirty="0" smtClean="0">
                <a:solidFill>
                  <a:schemeClr val="tx1"/>
                </a:solidFill>
                <a:effectLst/>
              </a:rPr>
              <a:t>i e-mail: helpdesk@skole.hr</a:t>
            </a:r>
            <a:endParaRPr lang="hr-HR" sz="1800" dirty="0">
              <a:solidFill>
                <a:schemeClr val="tx1"/>
              </a:solidFill>
              <a:effectLst/>
            </a:endParaRPr>
          </a:p>
        </p:txBody>
      </p:sp>
      <p:pic>
        <p:nvPicPr>
          <p:cNvPr id="2050" name="Picture 2" descr="C:\Users\Skola\Pictures\Kamo_nako_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76672"/>
            <a:ext cx="4680520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Osnovne škole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Dodjeljuju</a:t>
            </a:r>
            <a:r>
              <a:rPr lang="en-US" dirty="0"/>
              <a:t> </a:t>
            </a:r>
            <a:r>
              <a:rPr lang="en-US" dirty="0" err="1"/>
              <a:t>učenicima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razrednicima</a:t>
            </a:r>
            <a:r>
              <a:rPr lang="en-US" dirty="0"/>
              <a:t> </a:t>
            </a:r>
            <a:r>
              <a:rPr lang="en-US" dirty="0" err="1"/>
              <a:t>osmog</a:t>
            </a:r>
            <a:r>
              <a:rPr lang="en-US" dirty="0"/>
              <a:t> </a:t>
            </a:r>
            <a:r>
              <a:rPr lang="en-US" dirty="0" err="1"/>
              <a:t>razreda</a:t>
            </a:r>
            <a:r>
              <a:rPr lang="en-US" dirty="0"/>
              <a:t> </a:t>
            </a:r>
            <a:r>
              <a:rPr lang="en-US" dirty="0" err="1"/>
              <a:t>elektronički</a:t>
            </a:r>
            <a:r>
              <a:rPr lang="en-US" dirty="0"/>
              <a:t> </a:t>
            </a:r>
            <a:r>
              <a:rPr lang="en-US" dirty="0" err="1"/>
              <a:t>identitet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AAI@Eduhr</a:t>
            </a:r>
            <a:r>
              <a:rPr lang="en-US" dirty="0"/>
              <a:t> </a:t>
            </a:r>
            <a:r>
              <a:rPr lang="en-US" dirty="0" err="1" smtClean="0"/>
              <a:t>sustava</a:t>
            </a:r>
            <a:endParaRPr lang="en-US" dirty="0"/>
          </a:p>
          <a:p>
            <a:r>
              <a:rPr lang="en-US" dirty="0" err="1"/>
              <a:t>Osiguravaju</a:t>
            </a:r>
            <a:r>
              <a:rPr lang="en-US" dirty="0"/>
              <a:t> </a:t>
            </a:r>
            <a:r>
              <a:rPr lang="en-US" dirty="0" err="1"/>
              <a:t>točnost</a:t>
            </a:r>
            <a:r>
              <a:rPr lang="en-US" dirty="0"/>
              <a:t> </a:t>
            </a:r>
            <a:r>
              <a:rPr lang="en-US" dirty="0" err="1"/>
              <a:t>unesenih</a:t>
            </a:r>
            <a:r>
              <a:rPr lang="en-US" dirty="0"/>
              <a:t> </a:t>
            </a:r>
            <a:r>
              <a:rPr lang="ta-IN" dirty="0" smtClean="0"/>
              <a:t>podataka </a:t>
            </a:r>
            <a:r>
              <a:rPr lang="en-US" dirty="0" smtClean="0"/>
              <a:t>u </a:t>
            </a:r>
            <a:r>
              <a:rPr lang="en-US" dirty="0" err="1" smtClean="0"/>
              <a:t>eMatic</a:t>
            </a:r>
            <a:r>
              <a:rPr lang="ta-IN" dirty="0" smtClean="0"/>
              <a:t>u</a:t>
            </a:r>
            <a:endParaRPr lang="en-US" dirty="0"/>
          </a:p>
          <a:p>
            <a:r>
              <a:rPr lang="en-US" dirty="0" err="1"/>
              <a:t>Omogućuju</a:t>
            </a:r>
            <a:r>
              <a:rPr lang="en-US" dirty="0"/>
              <a:t> </a:t>
            </a:r>
            <a:r>
              <a:rPr lang="en-US" dirty="0" err="1"/>
              <a:t>učenicima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školskih</a:t>
            </a:r>
            <a:r>
              <a:rPr lang="en-US" dirty="0"/>
              <a:t> </a:t>
            </a:r>
            <a:r>
              <a:rPr lang="en-US" dirty="0" err="1"/>
              <a:t>informatičkih</a:t>
            </a:r>
            <a:r>
              <a:rPr lang="en-US" dirty="0"/>
              <a:t> </a:t>
            </a:r>
            <a:r>
              <a:rPr lang="en-US" dirty="0" err="1"/>
              <a:t>učionica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ta-IN" dirty="0" smtClean="0"/>
              <a:t>sustavu</a:t>
            </a:r>
            <a:endParaRPr lang="en-US" dirty="0"/>
          </a:p>
          <a:p>
            <a:r>
              <a:rPr lang="en-US" dirty="0"/>
              <a:t>O </a:t>
            </a:r>
            <a:r>
              <a:rPr lang="en-US" dirty="0" err="1"/>
              <a:t>samom</a:t>
            </a:r>
            <a:r>
              <a:rPr lang="en-US" dirty="0"/>
              <a:t> </a:t>
            </a:r>
            <a:r>
              <a:rPr lang="en-US" dirty="0" err="1"/>
              <a:t>sustavu</a:t>
            </a:r>
            <a:r>
              <a:rPr lang="en-US" dirty="0"/>
              <a:t> </a:t>
            </a:r>
            <a:r>
              <a:rPr lang="en-US" dirty="0" err="1"/>
              <a:t>redovito</a:t>
            </a:r>
            <a:r>
              <a:rPr lang="en-US" dirty="0"/>
              <a:t> </a:t>
            </a:r>
            <a:r>
              <a:rPr lang="en-US" dirty="0" err="1"/>
              <a:t>informiraju</a:t>
            </a:r>
            <a:r>
              <a:rPr lang="en-US" dirty="0"/>
              <a:t> </a:t>
            </a:r>
            <a:r>
              <a:rPr lang="en-US" dirty="0" err="1"/>
              <a:t>roditelje</a:t>
            </a:r>
            <a:r>
              <a:rPr lang="en-US" dirty="0"/>
              <a:t> </a:t>
            </a:r>
            <a:r>
              <a:rPr lang="en-US" dirty="0" err="1"/>
              <a:t>učenika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roditeljskih</a:t>
            </a:r>
            <a:r>
              <a:rPr lang="en-US" dirty="0"/>
              <a:t> </a:t>
            </a:r>
            <a:r>
              <a:rPr lang="en-US" dirty="0" err="1" smtClean="0"/>
              <a:t>sastanaka</a:t>
            </a:r>
            <a:endParaRPr lang="ta-IN" dirty="0" smtClean="0"/>
          </a:p>
          <a:p>
            <a:r>
              <a:rPr lang="hr-HR" dirty="0"/>
              <a:t>Uvid u </a:t>
            </a:r>
            <a:r>
              <a:rPr lang="hr-HR" dirty="0" smtClean="0"/>
              <a:t>uspješnost</a:t>
            </a:r>
            <a:r>
              <a:rPr lang="ta-IN" dirty="0" smtClean="0"/>
              <a:t> svojih učenika</a:t>
            </a:r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781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Učenici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357298"/>
            <a:ext cx="7794448" cy="5312062"/>
          </a:xfrm>
        </p:spPr>
        <p:txBody>
          <a:bodyPr>
            <a:normAutofit/>
          </a:bodyPr>
          <a:lstStyle/>
          <a:p>
            <a:r>
              <a:rPr lang="hr-HR" dirty="0" smtClean="0"/>
              <a:t>Učenici u OŠ dobivaju elektronički identitet (korisničko ime i lozinku)</a:t>
            </a:r>
          </a:p>
          <a:p>
            <a:r>
              <a:rPr lang="hr-HR" dirty="0" smtClean="0"/>
              <a:t>SMS-om dobivaju PIN </a:t>
            </a:r>
            <a:r>
              <a:rPr lang="hr-HR" sz="2600" dirty="0" smtClean="0"/>
              <a:t>(osobni identifikacijski broj)</a:t>
            </a:r>
          </a:p>
          <a:p>
            <a:r>
              <a:rPr lang="ta-IN" dirty="0" smtClean="0"/>
              <a:t>Odabiru </a:t>
            </a:r>
            <a:r>
              <a:rPr lang="ta-IN" b="1" dirty="0" smtClean="0"/>
              <a:t>max </a:t>
            </a:r>
            <a:r>
              <a:rPr lang="hr-HR" b="1" dirty="0" smtClean="0"/>
              <a:t>6 obrazovnih programa</a:t>
            </a:r>
            <a:r>
              <a:rPr lang="ta-IN" b="1" dirty="0" smtClean="0"/>
              <a:t> </a:t>
            </a:r>
            <a:r>
              <a:rPr lang="hr-HR" dirty="0" smtClean="0"/>
              <a:t>i redaju ih prema redoslijedu želja</a:t>
            </a:r>
          </a:p>
          <a:p>
            <a:r>
              <a:rPr lang="hr-HR" dirty="0" smtClean="0"/>
              <a:t>Svi podaci o učenicima preuzimaju se iz e-matice  i provjeravaju u sustavu OIB</a:t>
            </a:r>
          </a:p>
        </p:txBody>
      </p:sp>
    </p:spTree>
    <p:extLst>
      <p:ext uri="{BB962C8B-B14F-4D97-AF65-F5344CB8AC3E}">
        <p14:creationId xmlns:p14="http://schemas.microsoft.com/office/powerpoint/2010/main" val="3875114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Učenici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/>
          </a:bodyPr>
          <a:lstStyle/>
          <a:p>
            <a:r>
              <a:rPr lang="hr-HR" dirty="0"/>
              <a:t>Trenutno bodovno stanje i poredak na rang listama vidljivo je </a:t>
            </a:r>
            <a:r>
              <a:rPr lang="hr-HR" dirty="0" smtClean="0"/>
              <a:t>odmah po prijavi programa</a:t>
            </a:r>
            <a:endParaRPr lang="hr-HR" dirty="0"/>
          </a:p>
          <a:p>
            <a:r>
              <a:rPr lang="ta-IN" dirty="0"/>
              <a:t>U</a:t>
            </a:r>
            <a:r>
              <a:rPr lang="hr-HR" dirty="0" smtClean="0"/>
              <a:t>čenik i </a:t>
            </a:r>
            <a:r>
              <a:rPr lang="hr-HR" dirty="0"/>
              <a:t>roditelj zajedno potpisuju prijavnicu čime potvrđuju </a:t>
            </a:r>
            <a:r>
              <a:rPr lang="hr-HR" dirty="0" smtClean="0"/>
              <a:t>odabir</a:t>
            </a:r>
          </a:p>
          <a:p>
            <a:r>
              <a:rPr lang="hr-HR" dirty="0" smtClean="0"/>
              <a:t>Sustav automatski raspoređuje učenika na najbolji mogući odabir</a:t>
            </a:r>
          </a:p>
          <a:p>
            <a:r>
              <a:rPr lang="hr-HR" dirty="0" smtClean="0"/>
              <a:t>Početkom srpnja rang liste postaju konačne</a:t>
            </a:r>
          </a:p>
          <a:p>
            <a:r>
              <a:rPr lang="hr-HR" dirty="0" smtClean="0"/>
              <a:t>Učenik biva automatski upisan na najbolji mogući odabir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65238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Učenici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28800"/>
            <a:ext cx="7793360" cy="4495800"/>
          </a:xfrm>
        </p:spPr>
        <p:txBody>
          <a:bodyPr/>
          <a:lstStyle/>
          <a:p>
            <a:r>
              <a:rPr lang="hr-HR" dirty="0" smtClean="0"/>
              <a:t>Učenici se automatski raspoređuju po odjeljenjima</a:t>
            </a:r>
          </a:p>
          <a:p>
            <a:r>
              <a:rPr lang="hr-HR" dirty="0" smtClean="0"/>
              <a:t>Svi podaci o upisanim</a:t>
            </a:r>
            <a:r>
              <a:rPr lang="ta-IN" dirty="0" smtClean="0"/>
              <a:t> učenicima</a:t>
            </a:r>
            <a:r>
              <a:rPr lang="hr-HR" dirty="0" smtClean="0"/>
              <a:t> prenose se u e-maticu</a:t>
            </a:r>
          </a:p>
          <a:p>
            <a:r>
              <a:rPr lang="hr-HR" dirty="0" smtClean="0"/>
              <a:t>(U idealnom slučaju) učenik dolazi u školu na početak nastave – </a:t>
            </a:r>
            <a:r>
              <a:rPr lang="hr-HR" b="1" dirty="0"/>
              <a:t>5</a:t>
            </a:r>
            <a:r>
              <a:rPr lang="hr-HR" b="1" dirty="0" smtClean="0"/>
              <a:t>.9.2016.godine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892321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" y="34911"/>
            <a:ext cx="9143999" cy="668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Građan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1380</TotalTime>
  <Words>2930</Words>
  <Application>Microsoft Office PowerPoint</Application>
  <PresentationFormat>Prikaz na zaslonu (4:3)</PresentationFormat>
  <Paragraphs>771</Paragraphs>
  <Slides>38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38</vt:i4>
      </vt:variant>
    </vt:vector>
  </HeadingPairs>
  <TitlesOfParts>
    <vt:vector size="39" baseType="lpstr">
      <vt:lpstr>Solsticij</vt:lpstr>
      <vt:lpstr>UPIS U 1. RAZRED SREDNJE ŠKOLE U ŠKOLSKOJ GODINI 2016./2017.  </vt:lpstr>
      <vt:lpstr>PowerPointova prezentacija</vt:lpstr>
      <vt:lpstr>   Nacionalni informacijski sustav prijava i upisa u srednje škole –NISPUSŠ  www.upisi.hr </vt:lpstr>
      <vt:lpstr>Osnovne škole</vt:lpstr>
      <vt:lpstr>Učenici</vt:lpstr>
      <vt:lpstr>Učenici</vt:lpstr>
      <vt:lpstr>Učenici</vt:lpstr>
      <vt:lpstr>PowerPointova prezentacija</vt:lpstr>
      <vt:lpstr>PowerPointova prezentacija</vt:lpstr>
      <vt:lpstr>PowerPointova prezentacija</vt:lpstr>
      <vt:lpstr>Izrada rang – lista Ivan Horvat – lista prioriteta</vt:lpstr>
      <vt:lpstr>Plasmani po školama i programima</vt:lpstr>
      <vt:lpstr>Plasmani po školama i programima</vt:lpstr>
      <vt:lpstr>Plasmani po školama i programima</vt:lpstr>
      <vt:lpstr>Plasmani po školama i programima</vt:lpstr>
      <vt:lpstr>- Listu prioriteta treba pažljivo pripremiti tako da se na vrh liste postavi obrazovni program koji se najviše želi upisati, a zatim i ostali, željenim redoslijedom.  - važno je da kandidati provjere jesu li im svi obrazovni programi na listi prioriteta poredani prema njihovim željama i mogućnostima jer nakon zaključavanja odabira programa odnosno škola, nikakve izmjene više neće biti moguće.  - važno je također da se na listi prioriteta nalaze samo obrazovni programi koje kandidat doista namjerava upisati  Kontinuirano praćenje bodovnog stanja!   Brošura:  „Prijave i upisi u srednje škole za školsku godinu 2016./2017.  – Idemo u srednju”! </vt:lpstr>
      <vt:lpstr>UPISNI ROKOVI - ljetni i jesenski  LJETNI UPISNI ROK</vt:lpstr>
      <vt:lpstr>UPISNI ROKOVI - ljetni i jesenski  JESENSKI UPISNI ROK</vt:lpstr>
      <vt:lpstr>NAKNADNI ROK ZA UPIS UČENIKA NAKON ISTEKA JESENSKOG ROKA  - objava slobodnih upisnih mjesta nakon jesenskog roka 3.9.2016.   - učenici se za upis u naknadnom roku školi mogu prijaviti od 5. do 9. rujna 2016.godine   - natječaj za upis učenika objavljuje se najkasnije do 10. lipnja 2016.godine na mrežnim stranicama i oglasnim pločama srednjih škola</vt:lpstr>
      <vt:lpstr>PRIJAVA KANDIDATA S TEŠKOĆAMA U RAZVOJU </vt:lpstr>
      <vt:lpstr>PowerPointova prezentacija</vt:lpstr>
      <vt:lpstr>Kako odabrati buduće zanimanje? </vt:lpstr>
      <vt:lpstr>O čemu treba voditi brigu prilikom odabira srednje škole:</vt:lpstr>
      <vt:lpstr> Savjeti roditeljima </vt:lpstr>
      <vt:lpstr>Odluka o elementima i kriterijima za izbor kandidata za upis u I. razred srednje škole u školskoj godini 2016./2017.</vt:lpstr>
      <vt:lpstr>Elementi vrednovanja </vt:lpstr>
      <vt:lpstr>Elementi vrednovanja</vt:lpstr>
      <vt:lpstr>PowerPointova prezentacija</vt:lpstr>
      <vt:lpstr>Elementi vrednovanja</vt:lpstr>
      <vt:lpstr>Vrednovanje rezultata postignutih na natjecanjima iz znanja</vt:lpstr>
      <vt:lpstr> Vrednovanje rezultata postignutih na sportskim natjecanjima</vt:lpstr>
      <vt:lpstr>Posebni element vrednovanja</vt:lpstr>
      <vt:lpstr>Posebni element vrednovanja  Upis kandidata sa zdravstvenim teškoćama</vt:lpstr>
      <vt:lpstr>Posebni element vrednovanja</vt:lpstr>
      <vt:lpstr>Posebni element vrednovanja</vt:lpstr>
      <vt:lpstr>Za ostvarivanje navedenih prava kandidat je dužan priložiti odgovarajuća rješenja, potvrde ili druge dokumente!     ( liječničku potvrdu o dugotrajnoj težoj bolesti jednog i/ili oba roditelja, potvrdu o dugotrajnoj nezaposlenosti iz područnog ureda Hrvatskog zavoda za zapošljavanje, potvrdu o korištenju socijalne pomoći, potvrdu o smrti roditelja (preslika smrtovnice), potvrdu nadležnoga centra za socijalnu skrb da je kandidat korisnik socijalne skrbi ) </vt:lpstr>
      <vt:lpstr>Upis u programe obrazovanja za vezane obrte</vt:lpstr>
      <vt:lpstr>          Sretno prilikom upisa  u srednju školu !!!   Ukoliko imate pitanja ili teškoća oko upisa možete se obratiti  CARNetovoj službi na broj tel. 01/6661-500  i e-mail: helpdesk@skole.hr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POSLOVI OSNOVNIH ŠKOLA</dc:title>
  <dc:creator>WinXPProSP2</dc:creator>
  <cp:lastModifiedBy>korisnik</cp:lastModifiedBy>
  <cp:revision>125</cp:revision>
  <dcterms:created xsi:type="dcterms:W3CDTF">2013-03-03T19:45:59Z</dcterms:created>
  <dcterms:modified xsi:type="dcterms:W3CDTF">2016-05-25T12:37:32Z</dcterms:modified>
</cp:coreProperties>
</file>