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embeddedFontLst>
    <p:embeddedFont>
      <p:font typeface="Roboto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8" d="100"/>
          <a:sy n="148" d="100"/>
        </p:scale>
        <p:origin x="-56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018432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246400" y="4245925"/>
            <a:ext cx="897599" cy="897599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8246400" y="4245875"/>
            <a:ext cx="897599" cy="897599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hr"/>
              <a:t>‹#›</a:t>
            </a:fld>
            <a:endParaRPr lang="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hr"/>
              <a:t>‹#›</a:t>
            </a:fld>
            <a:endParaRPr lang="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hr"/>
              <a:t>‹#›</a:t>
            </a:fld>
            <a:endParaRPr lang="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hr">
                <a:solidFill>
                  <a:schemeClr val="lt1"/>
                </a:solidFill>
              </a:rPr>
              <a:t>‹#›</a:t>
            </a:fld>
            <a:endParaRPr lang="hr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rot="10800000" flipH="1">
            <a:off x="0" y="1685999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hr"/>
              <a:t>‹#›</a:t>
            </a:fld>
            <a:endParaRPr lang="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rot="10800000" flipH="1">
            <a:off x="0" y="1685999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899" cy="271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899" cy="271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hr"/>
              <a:t>‹#›</a:t>
            </a:fld>
            <a:endParaRPr lang="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rot="10800000" flipH="1">
            <a:off x="0" y="656399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599" cy="602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hr"/>
              <a:t>‹#›</a:t>
            </a:fld>
            <a:endParaRPr lang="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rot="10800000" flipH="1">
            <a:off x="3276600" y="25"/>
            <a:ext cx="5867400" cy="51434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/>
          <p:nvPr/>
        </p:nvSpPr>
        <p:spPr>
          <a:xfrm rot="-5400000">
            <a:off x="759150" y="2517450"/>
            <a:ext cx="5143499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26077" y="357800"/>
            <a:ext cx="2807999" cy="953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7999" cy="3163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hr"/>
              <a:t>‹#›</a:t>
            </a:fld>
            <a:endParaRPr lang="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6000"/>
            </a:lvl1pPr>
            <a:lvl2pPr lvl="1">
              <a:spcBef>
                <a:spcPts val="0"/>
              </a:spcBef>
              <a:buSzPct val="100000"/>
              <a:defRPr sz="6000"/>
            </a:lvl2pPr>
            <a:lvl3pPr lvl="2">
              <a:spcBef>
                <a:spcPts val="0"/>
              </a:spcBef>
              <a:buSzPct val="100000"/>
              <a:defRPr sz="6000"/>
            </a:lvl3pPr>
            <a:lvl4pPr lvl="3">
              <a:spcBef>
                <a:spcPts val="0"/>
              </a:spcBef>
              <a:buSzPct val="100000"/>
              <a:defRPr sz="6000"/>
            </a:lvl4pPr>
            <a:lvl5pPr lvl="4">
              <a:spcBef>
                <a:spcPts val="0"/>
              </a:spcBef>
              <a:buSzPct val="100000"/>
              <a:defRPr sz="6000"/>
            </a:lvl5pPr>
            <a:lvl6pPr lvl="5">
              <a:spcBef>
                <a:spcPts val="0"/>
              </a:spcBef>
              <a:buSzPct val="100000"/>
              <a:defRPr sz="6000"/>
            </a:lvl6pPr>
            <a:lvl7pPr lvl="6">
              <a:spcBef>
                <a:spcPts val="0"/>
              </a:spcBef>
              <a:buSzPct val="100000"/>
              <a:defRPr sz="6000"/>
            </a:lvl7pPr>
            <a:lvl8pPr lvl="7">
              <a:spcBef>
                <a:spcPts val="0"/>
              </a:spcBef>
              <a:buSzPct val="100000"/>
              <a:defRPr sz="6000"/>
            </a:lvl8pPr>
            <a:lvl9pPr lvl="8">
              <a:spcBef>
                <a:spcPts val="0"/>
              </a:spcBef>
              <a:buSzPct val="100000"/>
              <a:defRPr sz="60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hr">
                <a:solidFill>
                  <a:schemeClr val="lt1"/>
                </a:solidFill>
              </a:rPr>
              <a:t>‹#›</a:t>
            </a:fld>
            <a:endParaRPr lang="hr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4572000" cy="51434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/>
          <p:nvPr/>
        </p:nvSpPr>
        <p:spPr>
          <a:xfrm rot="5400000">
            <a:off x="1946424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79466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hr">
                <a:solidFill>
                  <a:schemeClr val="lt1"/>
                </a:solidFill>
              </a:rPr>
              <a:t>‹#›</a:t>
            </a:fld>
            <a:endParaRPr lang="hr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rot="10800000" flipH="1">
            <a:off x="0" y="0"/>
            <a:ext cx="9144000" cy="46958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 rot="10800000" flipH="1">
            <a:off x="0" y="4622724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1999" cy="446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hr">
                <a:solidFill>
                  <a:schemeClr val="lt1"/>
                </a:solidFill>
              </a:rPr>
              <a:t>‹#›</a:t>
            </a:fld>
            <a:endParaRPr lang="hr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hr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hr" sz="10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thewessens.net/ClassroomApps/Main/ants.htm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"/>
              <a:t>Zadatci s dosjetkom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"/>
              <a:t>Adrian Satja Kurdija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"/>
              <a:t>Popločavanje kupaonice 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3322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" dirty="0"/>
              <a:t>Pod kupaonice ima oblik šahovske ploče bez dvaju suprotnih kutova:</a:t>
            </a:r>
          </a:p>
          <a:p>
            <a:pPr lvl="0" rtl="0">
              <a:spcBef>
                <a:spcPts val="0"/>
              </a:spcBef>
              <a:buNone/>
            </a:pPr>
            <a:r>
              <a:rPr lang="hr" dirty="0"/>
              <a:t>			</a:t>
            </a:r>
            <a:r>
              <a:rPr lang="hr" dirty="0" smtClean="0"/>
              <a:t>Kupili </a:t>
            </a:r>
            <a:r>
              <a:rPr lang="hr" dirty="0"/>
              <a:t>smo nove pločice od kojih svaka može pokriti			</a:t>
            </a:r>
            <a:r>
              <a:rPr lang="en-US" dirty="0" smtClean="0"/>
              <a:t>t</a:t>
            </a:r>
            <a:r>
              <a:rPr lang="hr" dirty="0" smtClean="0"/>
              <a:t>očno </a:t>
            </a:r>
            <a:r>
              <a:rPr lang="hr" b="1" dirty="0"/>
              <a:t>dvije</a:t>
            </a:r>
            <a:r>
              <a:rPr lang="hr" dirty="0"/>
              <a:t> postojeće pločice.</a:t>
            </a:r>
          </a:p>
          <a:p>
            <a:pPr marL="2286000" lvl="0" indent="457200" rtl="0">
              <a:spcBef>
                <a:spcPts val="0"/>
              </a:spcBef>
              <a:buNone/>
            </a:pPr>
            <a:r>
              <a:rPr lang="hr" dirty="0"/>
              <a:t>Je li takvim počicama moguće popločati kupaonicu?</a:t>
            </a:r>
          </a:p>
          <a:p>
            <a:pPr marL="2286000" lvl="0" indent="457200" rtl="0">
              <a:spcBef>
                <a:spcPts val="0"/>
              </a:spcBef>
              <a:buNone/>
            </a:pPr>
            <a:r>
              <a:rPr lang="hr" dirty="0"/>
              <a:t>Ako da, kako?</a:t>
            </a:r>
          </a:p>
          <a:p>
            <a:pPr marL="2286000" lvl="0" indent="457200" rtl="0">
              <a:spcBef>
                <a:spcPts val="0"/>
              </a:spcBef>
              <a:buNone/>
            </a:pPr>
            <a:r>
              <a:rPr lang="hr" dirty="0"/>
              <a:t>Ako ne, zašto?</a:t>
            </a:r>
          </a:p>
        </p:txBody>
      </p:sp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900" y="2453575"/>
            <a:ext cx="2519275" cy="251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"/>
              <a:t>Popločavanje kupaonice 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"/>
              <a:t>Uzmimo šahovsku ploču i kredu te pokušajmo kreirati popločavanje:</a:t>
            </a:r>
          </a:p>
        </p:txBody>
      </p:sp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900" y="2497325"/>
            <a:ext cx="2519225" cy="2540201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/>
          <p:nvPr/>
        </p:nvSpPr>
        <p:spPr>
          <a:xfrm>
            <a:off x="3283225" y="2538375"/>
            <a:ext cx="5478600" cy="2440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" sz="1800">
                <a:solidFill>
                  <a:srgbClr val="666666"/>
                </a:solidFill>
              </a:rPr>
              <a:t>U svakom pokušaju ostaju nam nepokrivena polja.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666666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hr" sz="1800">
                <a:solidFill>
                  <a:srgbClr val="666666"/>
                </a:solidFill>
              </a:rPr>
              <a:t>Nakon koliko pokušaja ćemo odustati i zaključiti da je popločavanje nemoguće?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666666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hr" sz="1800">
                <a:solidFill>
                  <a:srgbClr val="666666"/>
                </a:solidFill>
              </a:rPr>
              <a:t>Postoji li </a:t>
            </a:r>
            <a:r>
              <a:rPr lang="hr" sz="1800" b="1">
                <a:solidFill>
                  <a:srgbClr val="666666"/>
                </a:solidFill>
              </a:rPr>
              <a:t>dokaz</a:t>
            </a:r>
            <a:r>
              <a:rPr lang="hr" sz="1800">
                <a:solidFill>
                  <a:srgbClr val="666666"/>
                </a:solidFill>
              </a:rPr>
              <a:t> da je tako?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"/>
              <a:t>Popločavanje kupaonice: dokaz!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3322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657600" lvl="0" indent="0" rtl="0">
              <a:spcBef>
                <a:spcPts val="0"/>
              </a:spcBef>
              <a:buNone/>
            </a:pPr>
            <a:r>
              <a:rPr lang="hr"/>
              <a:t>Svaka pločica pokrila bi jedno bijelo i jedno crno polje.	</a:t>
            </a:r>
          </a:p>
          <a:p>
            <a:pPr marL="3657600" lvl="0" indent="0" rtl="0">
              <a:spcBef>
                <a:spcPts val="0"/>
              </a:spcBef>
              <a:buNone/>
            </a:pPr>
            <a:r>
              <a:rPr lang="hr"/>
              <a:t>Ali kupaonica ima više bijelih nego crnih   polja.</a:t>
            </a:r>
          </a:p>
          <a:p>
            <a:pPr marL="3657600" lvl="0" indent="0" rtl="0">
              <a:spcBef>
                <a:spcPts val="0"/>
              </a:spcBef>
              <a:buNone/>
            </a:pPr>
            <a:r>
              <a:rPr lang="hr"/>
              <a:t>Dakle, popločavanje je nemoguće!</a:t>
            </a:r>
          </a:p>
        </p:txBody>
      </p:sp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725" y="2002200"/>
            <a:ext cx="2801499" cy="2801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"/>
              <a:t>Lomljenje čokolade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"/>
              <a:t>Koliko je najmanje lomova potrebno da čokoladu od 10 x 10 kvadratića podijelimo na kvadratiće?</a:t>
            </a:r>
          </a:p>
          <a:p>
            <a:pPr lvl="0" rtl="0">
              <a:spcBef>
                <a:spcPts val="0"/>
              </a:spcBef>
              <a:buNone/>
            </a:pPr>
            <a:r>
              <a:rPr lang="hr"/>
              <a:t>(Nikad ne lomimo više komada odjednom.)</a:t>
            </a:r>
          </a:p>
          <a:p>
            <a:pPr lvl="0" rtl="0">
              <a:spcBef>
                <a:spcPts val="0"/>
              </a:spcBef>
              <a:buNone/>
            </a:pPr>
            <a:r>
              <a:rPr lang="hr"/>
              <a:t>Koja je strategija lomljenja najbolja?</a:t>
            </a:r>
          </a:p>
          <a:p>
            <a:pPr lvl="0" rtl="0">
              <a:spcBef>
                <a:spcPts val="0"/>
              </a:spcBef>
              <a:buNone/>
            </a:pPr>
            <a:r>
              <a:rPr lang="hr"/>
              <a:t>Hoćemo li lomiti red po red? Ili najprije na pola, pa na četvrtine...?</a:t>
            </a:r>
          </a:p>
          <a:p>
            <a:pPr lvl="0">
              <a:spcBef>
                <a:spcPts val="0"/>
              </a:spcBef>
              <a:buNone/>
            </a:pPr>
            <a:r>
              <a:rPr lang="hr"/>
              <a:t>Ili nekako drugačije?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"/>
              <a:t>Lomljenje čokolade: rješenje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"/>
              <a:t>Svakim lomom, ukupan broj komada povećava se za jedan.</a:t>
            </a:r>
          </a:p>
          <a:p>
            <a:pPr lvl="0" rtl="0">
              <a:spcBef>
                <a:spcPts val="0"/>
              </a:spcBef>
              <a:buNone/>
            </a:pPr>
            <a:r>
              <a:rPr lang="hr"/>
              <a:t>Kako god lomili, od početnog 1 komada doći ćemo do konačnih 100 komada.</a:t>
            </a:r>
          </a:p>
          <a:p>
            <a:pPr lvl="0" rtl="0">
              <a:spcBef>
                <a:spcPts val="0"/>
              </a:spcBef>
              <a:buNone/>
            </a:pPr>
            <a:r>
              <a:rPr lang="hr"/>
              <a:t>Dakle, treba nam 99 lomova,</a:t>
            </a:r>
          </a:p>
          <a:p>
            <a:pPr lvl="0" rtl="0">
              <a:spcBef>
                <a:spcPts val="0"/>
              </a:spcBef>
              <a:buNone/>
            </a:pPr>
            <a:r>
              <a:rPr lang="hr"/>
              <a:t>bez obzira na strategiju lomljenja!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"/>
              <a:t>Skakač na šahovskoj ploči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" dirty="0"/>
              <a:t>Može li skakač, krećući se na propisani način, na praznoj šahovskoj ploči odabrati put </a:t>
            </a:r>
            <a:r>
              <a:rPr lang="hr" dirty="0" smtClean="0"/>
              <a:t>koji</a:t>
            </a:r>
            <a:r>
              <a:rPr lang="en-US" dirty="0" smtClean="0"/>
              <a:t> </a:t>
            </a:r>
            <a:r>
              <a:rPr lang="hr" dirty="0" smtClean="0"/>
              <a:t>polazi </a:t>
            </a:r>
            <a:r>
              <a:rPr lang="hr" dirty="0"/>
              <a:t>od gornjeg lijevog kuta</a:t>
            </a:r>
            <a:r>
              <a:rPr lang="hr" dirty="0" smtClean="0"/>
              <a:t>,</a:t>
            </a:r>
            <a:r>
              <a:rPr lang="en-US" dirty="0" smtClean="0"/>
              <a:t> </a:t>
            </a:r>
            <a:r>
              <a:rPr lang="hr" dirty="0" smtClean="0"/>
              <a:t>završava </a:t>
            </a:r>
            <a:r>
              <a:rPr lang="hr" dirty="0"/>
              <a:t>u donjem desnom </a:t>
            </a:r>
            <a:r>
              <a:rPr lang="hr" dirty="0" smtClean="0"/>
              <a:t>kutu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hr" dirty="0" smtClean="0"/>
              <a:t>na </a:t>
            </a:r>
            <a:r>
              <a:rPr lang="hr" dirty="0"/>
              <a:t>svako polje ploče staje točno jednom?</a:t>
            </a:r>
          </a:p>
          <a:p>
            <a:pPr lvl="0" rtl="0">
              <a:spcBef>
                <a:spcPts val="0"/>
              </a:spcBef>
              <a:buNone/>
            </a:pPr>
            <a:r>
              <a:rPr lang="hr" dirty="0"/>
              <a:t>Ako da, koji je to put?</a:t>
            </a:r>
          </a:p>
          <a:p>
            <a:pPr lvl="0" rtl="0">
              <a:spcBef>
                <a:spcPts val="0"/>
              </a:spcBef>
              <a:buNone/>
            </a:pPr>
            <a:r>
              <a:rPr lang="hr" dirty="0"/>
              <a:t>Ako ne, zašto ne? (Dokaz?)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"/>
              <a:t>Skakač: rješenje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"/>
              <a:t>Ideja: promatramo boje polja na koje skakač staje.</a:t>
            </a:r>
          </a:p>
          <a:p>
            <a:pPr lvl="0" rtl="0">
              <a:spcBef>
                <a:spcPts val="0"/>
              </a:spcBef>
              <a:buNone/>
            </a:pPr>
            <a:r>
              <a:rPr lang="hr"/>
              <a:t>Skakač kreće s bijelog polja i svakim skokom mijenja boju polja na kojem se nalazi (bijelo - crno - bijelo - crno…).</a:t>
            </a:r>
          </a:p>
          <a:p>
            <a:pPr lvl="0" rtl="0">
              <a:spcBef>
                <a:spcPts val="0"/>
              </a:spcBef>
              <a:buNone/>
            </a:pPr>
            <a:r>
              <a:rPr lang="hr"/>
              <a:t>Da bi obišao sva polja ploče, trebaju mu 63 skoka, što je neparan broj, pa bi skakač završio na crnom polju.</a:t>
            </a:r>
          </a:p>
          <a:p>
            <a:pPr lvl="0" rtl="0">
              <a:spcBef>
                <a:spcPts val="0"/>
              </a:spcBef>
              <a:buNone/>
            </a:pPr>
            <a:r>
              <a:rPr lang="hr"/>
              <a:t>Ali naš put mora završiti na bijelom polju!</a:t>
            </a:r>
          </a:p>
          <a:p>
            <a:pPr lvl="0">
              <a:spcBef>
                <a:spcPts val="0"/>
              </a:spcBef>
              <a:buNone/>
            </a:pPr>
            <a:r>
              <a:rPr lang="hr"/>
              <a:t>Kontradikcija! Dokazali smo da traženi put ne postoji.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"/>
              <a:t>Mrav i žica 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"/>
              <a:t>Od kružne žice načinili smo krivudavi “zatvor”. Okružen žicom našao se mrav koji ima pregled nad cijelom žicom.</a:t>
            </a:r>
          </a:p>
          <a:p>
            <a:pPr lvl="0" rtl="0">
              <a:spcBef>
                <a:spcPts val="0"/>
              </a:spcBef>
              <a:buNone/>
            </a:pPr>
            <a:r>
              <a:rPr lang="hr"/>
              <a:t>Kako mrav može brzo saznati nalazi li se unutar ili izvan zatvora?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73" name="Shape 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9000" y="3246575"/>
            <a:ext cx="4186000" cy="176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80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7783" y="0"/>
            <a:ext cx="684843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87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7783" y="0"/>
            <a:ext cx="684843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"/>
              <a:t>Aha-doživljaj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hr"/>
              <a:t>Aha-doživljaj (aha! trenutak, </a:t>
            </a:r>
            <a:r>
              <a:rPr lang="hr" i="1"/>
              <a:t>eureka effect</a:t>
            </a:r>
            <a:r>
              <a:rPr lang="hr"/>
              <a:t>): iznenadan uvid u rješenje problema, bljesak razumijevanja.</a:t>
            </a:r>
          </a:p>
          <a:p>
            <a:pPr lvl="0" rtl="0">
              <a:spcBef>
                <a:spcPts val="0"/>
              </a:spcBef>
              <a:buNone/>
            </a:pPr>
            <a:r>
              <a:rPr lang="hr"/>
              <a:t>Primjer: legenda o Arhimedu (“Heureka!”).</a:t>
            </a:r>
          </a:p>
          <a:p>
            <a:pPr lvl="0" rtl="0">
              <a:spcBef>
                <a:spcPts val="0"/>
              </a:spcBef>
              <a:buNone/>
            </a:pPr>
            <a:r>
              <a:rPr lang="hr"/>
              <a:t>Aha-doživljaj najvrednije je iskustvo pri rješavanju matematičkih (i drugih) zadataka:</a:t>
            </a:r>
          </a:p>
          <a:p>
            <a:pPr marL="457200" lvl="0" indent="-228600" rtl="0">
              <a:spcBef>
                <a:spcPts val="0"/>
              </a:spcBef>
            </a:pPr>
            <a:r>
              <a:rPr lang="hr"/>
              <a:t>izaziva zadovoljstvo,</a:t>
            </a:r>
          </a:p>
          <a:p>
            <a:pPr marL="457200" lvl="0" indent="-228600" rtl="0">
              <a:spcBef>
                <a:spcPts val="0"/>
              </a:spcBef>
            </a:pPr>
            <a:r>
              <a:rPr lang="hr"/>
              <a:t>važan je za učenje.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"/>
              <a:t>Mrav i žica: rješenje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" dirty="0"/>
              <a:t>Promatramo koliko puta zamišljena zraka iz mrava siječe žicu.</a:t>
            </a:r>
          </a:p>
          <a:p>
            <a:pPr lvl="0" rtl="0">
              <a:spcBef>
                <a:spcPts val="0"/>
              </a:spcBef>
              <a:buNone/>
            </a:pPr>
            <a:r>
              <a:rPr lang="hr" dirty="0"/>
              <a:t>Ako je siječe neparan broj puta (npr. jednom, tri puta, pet puta…), mrav je unutar </a:t>
            </a:r>
            <a:r>
              <a:rPr lang="en-US" dirty="0" err="1" smtClean="0"/>
              <a:t>zatvora</a:t>
            </a:r>
            <a:r>
              <a:rPr lang="hr" dirty="0" smtClean="0"/>
              <a:t>.</a:t>
            </a:r>
            <a:endParaRPr lang="hr" dirty="0"/>
          </a:p>
          <a:p>
            <a:pPr lvl="0">
              <a:spcBef>
                <a:spcPts val="0"/>
              </a:spcBef>
              <a:buNone/>
            </a:pPr>
            <a:r>
              <a:rPr lang="hr" dirty="0"/>
              <a:t>Ako je siječe paran broj puta (npr. </a:t>
            </a:r>
            <a:r>
              <a:rPr lang="en-US" dirty="0" err="1"/>
              <a:t>n</a:t>
            </a:r>
            <a:r>
              <a:rPr lang="en-US" dirty="0" err="1" smtClean="0"/>
              <a:t>ula</a:t>
            </a:r>
            <a:r>
              <a:rPr lang="en-US" dirty="0" smtClean="0"/>
              <a:t> puta</a:t>
            </a:r>
            <a:r>
              <a:rPr lang="hr" dirty="0" smtClean="0"/>
              <a:t>, </a:t>
            </a:r>
            <a:r>
              <a:rPr lang="hr" dirty="0"/>
              <a:t>dva puta, četiri puta…), mrav je </a:t>
            </a:r>
            <a:r>
              <a:rPr lang="hr" dirty="0" smtClean="0"/>
              <a:t>izvan</a:t>
            </a:r>
            <a:r>
              <a:rPr lang="en-US" dirty="0"/>
              <a:t> </a:t>
            </a:r>
            <a:r>
              <a:rPr lang="en-US" dirty="0" err="1" smtClean="0"/>
              <a:t>zatvora</a:t>
            </a:r>
            <a:r>
              <a:rPr lang="hr" dirty="0" smtClean="0"/>
              <a:t>.</a:t>
            </a:r>
            <a:endParaRPr lang="hr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"/>
              <a:t>Mravi na štapu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"/>
              <a:t>Na štapu duljine 1 metar raspoređeni su mravi.</a:t>
            </a:r>
          </a:p>
          <a:p>
            <a:pPr lvl="0" rtl="0">
              <a:spcBef>
                <a:spcPts val="0"/>
              </a:spcBef>
              <a:buNone/>
            </a:pPr>
            <a:r>
              <a:rPr lang="hr"/>
              <a:t>Ne znamo ništa o njihovim pozicijama ni smjerovima kretanja osim sljedećeg:</a:t>
            </a:r>
          </a:p>
          <a:p>
            <a:pPr marL="457200" lvl="0" indent="-228600" rtl="0">
              <a:spcBef>
                <a:spcPts val="0"/>
              </a:spcBef>
            </a:pPr>
            <a:r>
              <a:rPr lang="hr"/>
              <a:t>kreću se brzinom od 1 metra u minuti,</a:t>
            </a:r>
          </a:p>
          <a:p>
            <a:pPr marL="457200" lvl="0" indent="-228600" rtl="0">
              <a:spcBef>
                <a:spcPts val="0"/>
              </a:spcBef>
            </a:pPr>
            <a:r>
              <a:rPr lang="hr"/>
              <a:t>kad se dva mrava susretnu, trenutno promijene smjerove (“odbiju se” jedan od drugoga).</a:t>
            </a:r>
          </a:p>
          <a:p>
            <a:pPr lvl="0">
              <a:spcBef>
                <a:spcPts val="0"/>
              </a:spcBef>
              <a:buNone/>
            </a:pPr>
            <a:r>
              <a:rPr lang="hr"/>
              <a:t>Koliko dugo štap može biti naseljen mravima (dok svi ne padnu sa štapa)?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"/>
              <a:t>Mravi na štapu: rješenje</a:t>
            </a:r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" u="sng">
                <a:solidFill>
                  <a:schemeClr val="hlink"/>
                </a:solidFill>
                <a:hlinkClick r:id="rId3"/>
              </a:rPr>
              <a:t>http://thewessens.net/ClassroomApps/Main/ants.html</a:t>
            </a:r>
          </a:p>
          <a:p>
            <a:pPr lvl="0" rtl="0">
              <a:spcBef>
                <a:spcPts val="0"/>
              </a:spcBef>
              <a:buNone/>
            </a:pPr>
            <a:r>
              <a:rPr lang="hr"/>
              <a:t>Kad bi se mravi mimoilazili a ne odbijali, snimka bi bila sasvim jednaka!</a:t>
            </a:r>
          </a:p>
          <a:p>
            <a:pPr lvl="0" rtl="0">
              <a:spcBef>
                <a:spcPts val="0"/>
              </a:spcBef>
              <a:buNone/>
            </a:pPr>
            <a:r>
              <a:rPr lang="hr"/>
              <a:t>Možemo stoga slobodno pretpostaviti da se mravi mimoilaze (ne mijenjaju smjerove), tj. svaki mrav putuje pravocrtno prema jednom kraju štapa.</a:t>
            </a:r>
          </a:p>
          <a:p>
            <a:pPr lvl="0" rtl="0">
              <a:spcBef>
                <a:spcPts val="0"/>
              </a:spcBef>
              <a:buNone/>
            </a:pPr>
            <a:r>
              <a:rPr lang="hr"/>
              <a:t>Sad je jasno da će nakon najviše 1 minute svi mravi pasti sa štapa.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"/>
              <a:t>To je sve!</a:t>
            </a:r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"/>
              <a:t>Hvala na pozornosti!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"/>
              <a:t>Aha! i učenje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" dirty="0"/>
              <a:t>Auble, Franks, Soraci u eksperimentu 1979. pokazali su da </a:t>
            </a:r>
            <a:r>
              <a:rPr lang="hr" b="1" dirty="0"/>
              <a:t>bolje pamtimo</a:t>
            </a:r>
            <a:r>
              <a:rPr lang="hr" dirty="0"/>
              <a:t> znanje koje shvatimo tek nakon aha! trenutka.</a:t>
            </a:r>
          </a:p>
          <a:p>
            <a:pPr lvl="0" rtl="0">
              <a:spcBef>
                <a:spcPts val="0"/>
              </a:spcBef>
              <a:buNone/>
            </a:pPr>
            <a:r>
              <a:rPr lang="hr" dirty="0"/>
              <a:t>Primjer: što znače ove rečenice?</a:t>
            </a:r>
          </a:p>
          <a:p>
            <a:pPr marL="457200" lvl="0" indent="-228600" rtl="0">
              <a:spcBef>
                <a:spcPts val="0"/>
              </a:spcBef>
            </a:pPr>
            <a:r>
              <a:rPr lang="hr" dirty="0"/>
              <a:t>Doručak je bio odličan jer je nit bila ljepljiva.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hr" dirty="0"/>
              <a:t>Dom je bio malen jer je sunce izašlo.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hr" dirty="0"/>
              <a:t>Stog sijena bio je važan jer se platno poderalo. </a:t>
            </a:r>
          </a:p>
        </p:txBody>
      </p:sp>
      <p:sp>
        <p:nvSpPr>
          <p:cNvPr id="81" name="Shape 81"/>
          <p:cNvSpPr txBox="1"/>
          <p:nvPr/>
        </p:nvSpPr>
        <p:spPr>
          <a:xfrm>
            <a:off x="5429550" y="3253825"/>
            <a:ext cx="2999100" cy="293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hr" sz="1800" dirty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→ </a:t>
            </a:r>
            <a:r>
              <a:rPr lang="hr" sz="1800" i="1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paukova mreža</a:t>
            </a:r>
          </a:p>
        </p:txBody>
      </p:sp>
      <p:sp>
        <p:nvSpPr>
          <p:cNvPr id="82" name="Shape 82"/>
          <p:cNvSpPr txBox="1"/>
          <p:nvPr/>
        </p:nvSpPr>
        <p:spPr>
          <a:xfrm>
            <a:off x="4724400" y="3790950"/>
            <a:ext cx="2322600" cy="293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hr" sz="1800" dirty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→ </a:t>
            </a:r>
            <a:r>
              <a:rPr lang="hr" sz="1800" i="1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iglu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3" name="Shape 83"/>
          <p:cNvSpPr txBox="1"/>
          <p:nvPr/>
        </p:nvSpPr>
        <p:spPr>
          <a:xfrm>
            <a:off x="5715000" y="4400550"/>
            <a:ext cx="2254199" cy="33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hr" sz="1800" dirty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→ </a:t>
            </a:r>
            <a:r>
              <a:rPr lang="hr" sz="1800" i="1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padobran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"/>
              <a:t>Teniski turnir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457200" y="1657350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" dirty="0"/>
              <a:t>Teniski turnir od </a:t>
            </a:r>
            <a:r>
              <a:rPr lang="hr" dirty="0">
                <a:solidFill>
                  <a:srgbClr val="666666"/>
                </a:solidFill>
              </a:rPr>
              <a:t>512</a:t>
            </a:r>
            <a:r>
              <a:rPr lang="hr" dirty="0"/>
              <a:t> igrača odigrava se na standardni način...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hr" dirty="0"/>
              <a:t>U prvom krugu, svaki se igrač sparuje s jednim protivnikom.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hr" dirty="0"/>
              <a:t>Pobjednici iz prvog kruga idu dalje u drugi krug.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hr" dirty="0"/>
              <a:t>Igrači u drugom krugu ponovno se sparuju, a pobjednik para ide dalje u treći krug.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hr" dirty="0"/>
              <a:t>I tako dalje do četvrtfinala, polufinala, finala.</a:t>
            </a:r>
          </a:p>
          <a:p>
            <a:pPr lvl="0">
              <a:spcBef>
                <a:spcPts val="0"/>
              </a:spcBef>
              <a:buNone/>
            </a:pPr>
            <a:r>
              <a:rPr lang="hr" dirty="0"/>
              <a:t>Koliki je ukupan broj odigranih mečeva?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"/>
              <a:t>Teniski turnir: naivno rješenje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"/>
              <a:t>Najprije računamo broj mečeva u prvom krugu.</a:t>
            </a:r>
          </a:p>
          <a:p>
            <a:pPr lvl="0" rtl="0">
              <a:spcBef>
                <a:spcPts val="0"/>
              </a:spcBef>
              <a:buNone/>
            </a:pPr>
            <a:r>
              <a:rPr lang="hr"/>
              <a:t>Potom broj mečeva u drugom krugu.</a:t>
            </a:r>
          </a:p>
          <a:p>
            <a:pPr lvl="0" rtl="0">
              <a:spcBef>
                <a:spcPts val="0"/>
              </a:spcBef>
              <a:buNone/>
            </a:pPr>
            <a:r>
              <a:rPr lang="hr"/>
              <a:t>Potom broj mečeva u trećem krugu.</a:t>
            </a:r>
          </a:p>
          <a:p>
            <a:pPr lvl="0" rtl="0">
              <a:spcBef>
                <a:spcPts val="0"/>
              </a:spcBef>
              <a:buNone/>
            </a:pPr>
            <a:r>
              <a:rPr lang="hr"/>
              <a:t>Pa četvrtom, petom… I tako dalje do finala (deseti krug).</a:t>
            </a:r>
          </a:p>
          <a:p>
            <a:pPr lvl="0" rtl="0">
              <a:spcBef>
                <a:spcPts val="0"/>
              </a:spcBef>
              <a:buNone/>
            </a:pPr>
            <a:r>
              <a:rPr lang="hr"/>
              <a:t>Na kraju sve to zbrojimo.</a:t>
            </a:r>
          </a:p>
          <a:p>
            <a:pPr lvl="0">
              <a:spcBef>
                <a:spcPts val="0"/>
              </a:spcBef>
              <a:buNone/>
            </a:pPr>
            <a:r>
              <a:rPr lang="hr">
                <a:solidFill>
                  <a:srgbClr val="FF0000"/>
                </a:solidFill>
              </a:rPr>
              <a:t>Dosadno!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"/>
              <a:t>Teniski turnir: elegantno rješenje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"/>
              <a:t>U svakom meču jedan igrač “ispada” iz turnira.</a:t>
            </a:r>
          </a:p>
          <a:p>
            <a:pPr lvl="0" rtl="0">
              <a:spcBef>
                <a:spcPts val="0"/>
              </a:spcBef>
              <a:buNone/>
            </a:pPr>
            <a:r>
              <a:rPr lang="hr"/>
              <a:t>Tijekom turnira “ispalo” je 511 igrača (svi osim finalnog pobjednika).</a:t>
            </a:r>
          </a:p>
          <a:p>
            <a:pPr lvl="0" rtl="0">
              <a:spcBef>
                <a:spcPts val="0"/>
              </a:spcBef>
              <a:buNone/>
            </a:pPr>
            <a:r>
              <a:rPr lang="hr"/>
              <a:t>Dakle, odigrano je ukupno 511 mečeva!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"/>
              <a:t>Gaussova dosjetka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"/>
              <a:t>Koliki je zbroj svih brojeva od jedan do sto?</a:t>
            </a:r>
          </a:p>
          <a:p>
            <a:pPr lvl="0" rtl="0">
              <a:spcBef>
                <a:spcPts val="0"/>
              </a:spcBef>
              <a:buNone/>
            </a:pPr>
            <a:r>
              <a:rPr lang="hr"/>
              <a:t>1 + 2 + 3 + … + 98 + 99 + 100 = ?</a:t>
            </a:r>
          </a:p>
          <a:p>
            <a:pPr lvl="0" rtl="0">
              <a:spcBef>
                <a:spcPts val="0"/>
              </a:spcBef>
              <a:buNone/>
            </a:pPr>
            <a:r>
              <a:rPr lang="hr"/>
              <a:t>Uočimo:</a:t>
            </a:r>
          </a:p>
          <a:p>
            <a:pPr lvl="0" rtl="0">
              <a:spcBef>
                <a:spcPts val="0"/>
              </a:spcBef>
              <a:buNone/>
            </a:pPr>
            <a:r>
              <a:rPr lang="hr"/>
              <a:t>1 + 100 = </a:t>
            </a:r>
            <a:r>
              <a:rPr lang="hr">
                <a:solidFill>
                  <a:srgbClr val="FF0000"/>
                </a:solidFill>
              </a:rPr>
              <a:t>101</a:t>
            </a:r>
          </a:p>
          <a:p>
            <a:pPr lvl="0" rtl="0">
              <a:spcBef>
                <a:spcPts val="0"/>
              </a:spcBef>
              <a:buNone/>
            </a:pPr>
            <a:r>
              <a:rPr lang="hr"/>
              <a:t>2 + 99 = </a:t>
            </a:r>
            <a:r>
              <a:rPr lang="hr">
                <a:solidFill>
                  <a:srgbClr val="FF0000"/>
                </a:solidFill>
              </a:rPr>
              <a:t>101</a:t>
            </a:r>
          </a:p>
          <a:p>
            <a:pPr lvl="0">
              <a:spcBef>
                <a:spcPts val="0"/>
              </a:spcBef>
              <a:buNone/>
            </a:pPr>
            <a:r>
              <a:rPr lang="hr"/>
              <a:t>3 + 98 = </a:t>
            </a:r>
            <a:r>
              <a:rPr lang="hr">
                <a:solidFill>
                  <a:srgbClr val="FF0000"/>
                </a:solidFill>
              </a:rPr>
              <a:t>101</a:t>
            </a:r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2687" y="2261675"/>
            <a:ext cx="5495925" cy="295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"/>
              <a:t>Gaussova dosjetka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"/>
              <a:t>Brojeve od jedan do sto podijelili smo u parove, a zbroj svakog para je 101.</a:t>
            </a:r>
          </a:p>
          <a:p>
            <a:pPr lvl="0" rtl="0">
              <a:spcBef>
                <a:spcPts val="0"/>
              </a:spcBef>
              <a:buNone/>
            </a:pPr>
            <a:r>
              <a:rPr lang="hr"/>
              <a:t>Parova ima 50 pa je ukupni zbroj:</a:t>
            </a:r>
          </a:p>
          <a:p>
            <a:pPr lvl="0" rtl="0">
              <a:spcBef>
                <a:spcPts val="0"/>
              </a:spcBef>
              <a:buNone/>
            </a:pPr>
            <a:r>
              <a:rPr lang="hr"/>
              <a:t>50 ∙ 101</a:t>
            </a:r>
          </a:p>
          <a:p>
            <a:pPr lvl="0">
              <a:spcBef>
                <a:spcPts val="0"/>
              </a:spcBef>
              <a:buNone/>
            </a:pPr>
            <a:r>
              <a:rPr lang="hr"/>
              <a:t>= 5050.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"/>
              <a:t>Gaussova dosjetka: primjene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457200" y="1657350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" sz="1500" dirty="0"/>
              <a:t>Koristeći dosjetku sličnu Gaussovoj, možemo riješiti sljedeće zadatke: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hr" sz="1500" dirty="0"/>
              <a:t>Dokazati: zbroj prvih </a:t>
            </a:r>
            <a:r>
              <a:rPr lang="hr" sz="1500" i="1" dirty="0"/>
              <a:t>n</a:t>
            </a:r>
            <a:r>
              <a:rPr lang="hr" sz="1500" dirty="0"/>
              <a:t> neparnih prirodnih brojeva iznosi </a:t>
            </a:r>
            <a:r>
              <a:rPr lang="hr" sz="1500" i="1" dirty="0" smtClean="0"/>
              <a:t>n</a:t>
            </a:r>
            <a:r>
              <a:rPr lang="hr" sz="1500" baseline="30000" dirty="0" smtClean="0"/>
              <a:t>2</a:t>
            </a:r>
            <a:r>
              <a:rPr lang="hr" sz="1500" dirty="0" smtClean="0"/>
              <a:t>.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hr" sz="1500" dirty="0" smtClean="0"/>
              <a:t>Odrediti zbroj svih brojeva između 100 i 200 koji pri dijeljenju s 4 daju ostatak 3.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hr" sz="1500" dirty="0" smtClean="0"/>
              <a:t>Zbroj </a:t>
            </a:r>
            <a:r>
              <a:rPr lang="hr" sz="1500" dirty="0"/>
              <a:t>nekih 50 uzastopnih prirodnih brojeva iznosi 3475. Koji su to brojevi?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hr" sz="1500" dirty="0"/>
              <a:t>Zbroj nekoliko uzastopnih prirodnih brojeva iznosi 1000. Naći sve nizove s ovim svojstvom.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hr" sz="1500" dirty="0"/>
              <a:t>Izračunati: 999 - 997 + 995 - 993 + … + 3 - 1.</a:t>
            </a:r>
          </a:p>
          <a:p>
            <a:pPr lvl="0">
              <a:spcBef>
                <a:spcPts val="0"/>
              </a:spcBef>
              <a:buNone/>
            </a:pPr>
            <a:r>
              <a:rPr lang="hr" sz="1500" dirty="0"/>
              <a:t>Širi kontekst: aritmetički nizovi.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1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"/>
                                        <p:tgtEl>
                                          <p:spTgt spid="1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984</Words>
  <Application>Microsoft Office PowerPoint</Application>
  <PresentationFormat>On-screen Show (16:9)</PresentationFormat>
  <Paragraphs>113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Roboto</vt:lpstr>
      <vt:lpstr>material</vt:lpstr>
      <vt:lpstr>Zadatci s dosjetkom</vt:lpstr>
      <vt:lpstr>Aha-doživljaj</vt:lpstr>
      <vt:lpstr>Aha! i učenje</vt:lpstr>
      <vt:lpstr>Teniski turnir</vt:lpstr>
      <vt:lpstr>Teniski turnir: naivno rješenje</vt:lpstr>
      <vt:lpstr>Teniski turnir: elegantno rješenje</vt:lpstr>
      <vt:lpstr>Gaussova dosjetka</vt:lpstr>
      <vt:lpstr>Gaussova dosjetka</vt:lpstr>
      <vt:lpstr>Gaussova dosjetka: primjene</vt:lpstr>
      <vt:lpstr>Popločavanje kupaonice </vt:lpstr>
      <vt:lpstr>Popločavanje kupaonice </vt:lpstr>
      <vt:lpstr>Popločavanje kupaonice: dokaz!</vt:lpstr>
      <vt:lpstr>Lomljenje čokolade</vt:lpstr>
      <vt:lpstr>Lomljenje čokolade: rješenje</vt:lpstr>
      <vt:lpstr>Skakač na šahovskoj ploči</vt:lpstr>
      <vt:lpstr>Skakač: rješenje</vt:lpstr>
      <vt:lpstr>Mrav i žica </vt:lpstr>
      <vt:lpstr>PowerPoint Presentation</vt:lpstr>
      <vt:lpstr>PowerPoint Presentation</vt:lpstr>
      <vt:lpstr>Mrav i žica: rješenje</vt:lpstr>
      <vt:lpstr>Mravi na štapu</vt:lpstr>
      <vt:lpstr>Mravi na štapu: rješenje</vt:lpstr>
      <vt:lpstr>To je sve!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Zadatci s dosjetkom</dc:title>
  <cp:lastModifiedBy>Vedran</cp:lastModifiedBy>
  <cp:revision>2</cp:revision>
  <dcterms:modified xsi:type="dcterms:W3CDTF">2016-02-22T19:45:49Z</dcterms:modified>
</cp:coreProperties>
</file>