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7" r:id="rId1"/>
  </p:sldMasterIdLst>
  <p:sldIdLst>
    <p:sldId id="259" r:id="rId2"/>
    <p:sldId id="291" r:id="rId3"/>
    <p:sldId id="282" r:id="rId4"/>
    <p:sldId id="283" r:id="rId5"/>
    <p:sldId id="333" r:id="rId6"/>
    <p:sldId id="263" r:id="rId7"/>
    <p:sldId id="264" r:id="rId8"/>
    <p:sldId id="265" r:id="rId9"/>
    <p:sldId id="321" r:id="rId10"/>
    <p:sldId id="326" r:id="rId11"/>
    <p:sldId id="328" r:id="rId12"/>
    <p:sldId id="339" r:id="rId13"/>
    <p:sldId id="340" r:id="rId14"/>
    <p:sldId id="293" r:id="rId15"/>
    <p:sldId id="295" r:id="rId16"/>
    <p:sldId id="297" r:id="rId17"/>
    <p:sldId id="303" r:id="rId18"/>
    <p:sldId id="305" r:id="rId19"/>
    <p:sldId id="307" r:id="rId20"/>
    <p:sldId id="309" r:id="rId21"/>
    <p:sldId id="329" r:id="rId22"/>
    <p:sldId id="311" r:id="rId23"/>
    <p:sldId id="313" r:id="rId24"/>
    <p:sldId id="319" r:id="rId25"/>
    <p:sldId id="330" r:id="rId26"/>
    <p:sldId id="337" r:id="rId27"/>
    <p:sldId id="332" r:id="rId28"/>
    <p:sldId id="334" r:id="rId29"/>
    <p:sldId id="338" r:id="rId30"/>
    <p:sldId id="336" r:id="rId31"/>
    <p:sldId id="323" r:id="rId32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slov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22" name="Podnaslov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BBF2E1-B900-4F0A-9EA7-5226CCF77D97}" type="datetimeFigureOut">
              <a:rPr lang="sr-Latn-CS" smtClean="0"/>
              <a:pPr/>
              <a:t>27.5.2014</a:t>
            </a:fld>
            <a:endParaRPr lang="hr-HR"/>
          </a:p>
        </p:txBody>
      </p:sp>
      <p:sp>
        <p:nvSpPr>
          <p:cNvPr id="20" name="Rezervirano mjesto podnožja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10" name="Rezervirano mjesto broja slajd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1142B5-2369-4AAA-A9B6-75ABEF4B4D9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BBF2E1-B900-4F0A-9EA7-5226CCF77D97}" type="datetimeFigureOut">
              <a:rPr lang="sr-Latn-CS" smtClean="0"/>
              <a:pPr/>
              <a:t>27.5.2014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1142B5-2369-4AAA-A9B6-75ABEF4B4D9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BBF2E1-B900-4F0A-9EA7-5226CCF77D97}" type="datetimeFigureOut">
              <a:rPr lang="sr-Latn-CS" smtClean="0"/>
              <a:pPr/>
              <a:t>27.5.2014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1142B5-2369-4AAA-A9B6-75ABEF4B4D9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1125538"/>
            <a:ext cx="8001000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66738" y="1916113"/>
            <a:ext cx="8001000" cy="3844925"/>
          </a:xfrm>
        </p:spPr>
        <p:txBody>
          <a:bodyPr/>
          <a:lstStyle/>
          <a:p>
            <a:pPr lvl="0"/>
            <a:endParaRPr lang="hr-HR" noProof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/>
              <a:t>1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44DAD-D53A-4E71-A751-371C38F859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BBF2E1-B900-4F0A-9EA7-5226CCF77D97}" type="datetimeFigureOut">
              <a:rPr lang="sr-Latn-CS" smtClean="0"/>
              <a:pPr/>
              <a:t>27.5.2014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1142B5-2369-4AAA-A9B6-75ABEF4B4D9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BBF2E1-B900-4F0A-9EA7-5226CCF77D97}" type="datetimeFigureOut">
              <a:rPr lang="sr-Latn-CS" smtClean="0"/>
              <a:pPr/>
              <a:t>27.5.2014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1142B5-2369-4AAA-A9B6-75ABEF4B4D9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Pravokutni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BBF2E1-B900-4F0A-9EA7-5226CCF77D97}" type="datetimeFigureOut">
              <a:rPr lang="sr-Latn-CS" smtClean="0"/>
              <a:pPr/>
              <a:t>27.5.2014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1142B5-2369-4AAA-A9B6-75ABEF4B4D9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BBF2E1-B900-4F0A-9EA7-5226CCF77D97}" type="datetimeFigureOut">
              <a:rPr lang="sr-Latn-CS" smtClean="0"/>
              <a:pPr/>
              <a:t>27.5.2014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1142B5-2369-4AAA-A9B6-75ABEF4B4D9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BBF2E1-B900-4F0A-9EA7-5226CCF77D97}" type="datetimeFigureOut">
              <a:rPr lang="sr-Latn-CS" smtClean="0"/>
              <a:pPr/>
              <a:t>27.5.2014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1142B5-2369-4AAA-A9B6-75ABEF4B4D9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BBF2E1-B900-4F0A-9EA7-5226CCF77D97}" type="datetimeFigureOut">
              <a:rPr lang="sr-Latn-CS" smtClean="0"/>
              <a:pPr/>
              <a:t>27.5.2014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1142B5-2369-4AAA-A9B6-75ABEF4B4D9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6" name="Pravokutni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BBF2E1-B900-4F0A-9EA7-5226CCF77D97}" type="datetimeFigureOut">
              <a:rPr lang="sr-Latn-CS" smtClean="0"/>
              <a:pPr/>
              <a:t>27.5.2014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1142B5-2369-4AAA-A9B6-75ABEF4B4D9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BBF2E1-B900-4F0A-9EA7-5226CCF77D97}" type="datetimeFigureOut">
              <a:rPr lang="sr-Latn-CS" smtClean="0"/>
              <a:pPr/>
              <a:t>27.5.2014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1142B5-2369-4AAA-A9B6-75ABEF4B4D9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Pravokutni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9" name="Dijagram toka: Postupak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Dijagram toka: Postupak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sten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avokutni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Rezervirano mjesto naslova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9" name="Rezervirano mjesto teksta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24" name="Rezervirano mjesto datum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0BBF2E1-B900-4F0A-9EA7-5226CCF77D97}" type="datetimeFigureOut">
              <a:rPr lang="sr-Latn-CS" smtClean="0"/>
              <a:pPr/>
              <a:t>27.5.2014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hr-HR"/>
          </a:p>
        </p:txBody>
      </p:sp>
      <p:sp>
        <p:nvSpPr>
          <p:cNvPr id="22" name="Rezervirano mjesto broja slajda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F1142B5-2369-4AAA-A9B6-75ABEF4B4D9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5" name="Pravokutni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zos.hr/" TargetMode="External"/><Relationship Id="rId2" Type="http://schemas.openxmlformats.org/officeDocument/2006/relationships/hyperlink" Target="http://www.hzz.hr/default.aspx?id=5524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928670"/>
            <a:ext cx="7643192" cy="4071966"/>
          </a:xfrm>
        </p:spPr>
        <p:txBody>
          <a:bodyPr>
            <a:normAutofit/>
          </a:bodyPr>
          <a:lstStyle/>
          <a:p>
            <a:pPr algn="ctr"/>
            <a:r>
              <a:rPr lang="hr-HR" sz="4000" b="1" dirty="0" smtClean="0">
                <a:latin typeface="+mn-lt"/>
              </a:rPr>
              <a:t>UPIS U 1. RAZRED SREDNJE ŠKOLE U ŠKOLSKOJ GODINI 2014./2015.</a:t>
            </a:r>
            <a:r>
              <a:rPr lang="hr-HR" b="1" dirty="0" smtClean="0">
                <a:latin typeface="+mn-lt"/>
              </a:rPr>
              <a:t/>
            </a:r>
            <a:br>
              <a:rPr lang="hr-HR" b="1" dirty="0" smtClean="0">
                <a:latin typeface="+mn-lt"/>
              </a:rPr>
            </a:br>
            <a:r>
              <a:rPr lang="hr-HR" b="1" dirty="0" smtClean="0">
                <a:latin typeface="+mn-lt"/>
              </a:rPr>
              <a:t/>
            </a:r>
            <a:br>
              <a:rPr lang="hr-HR" b="1" dirty="0" smtClean="0">
                <a:latin typeface="+mn-lt"/>
              </a:rPr>
            </a:br>
            <a:endParaRPr lang="hr-HR" b="1" dirty="0">
              <a:latin typeface="+mn-lt"/>
            </a:endParaRPr>
          </a:p>
        </p:txBody>
      </p:sp>
      <p:pic>
        <p:nvPicPr>
          <p:cNvPr id="3" name="Picture 2" descr="C:\Users\Skola\Pictures\upisi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6123" y="3356992"/>
            <a:ext cx="4054109" cy="3217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607" y="116633"/>
            <a:ext cx="7532067" cy="720079"/>
          </a:xfrm>
        </p:spPr>
        <p:txBody>
          <a:bodyPr>
            <a:noAutofit/>
          </a:bodyPr>
          <a:lstStyle/>
          <a:p>
            <a:pPr algn="ctr"/>
            <a:r>
              <a:rPr lang="hr-HR" sz="2400" b="1" dirty="0">
                <a:solidFill>
                  <a:schemeClr val="tx1"/>
                </a:solidFill>
                <a:effectLst/>
              </a:rPr>
              <a:t>UPISNI ROKOVI - ljetni i jesenski </a:t>
            </a:r>
            <a:r>
              <a:rPr lang="hr-HR" sz="2400" dirty="0" smtClean="0">
                <a:solidFill>
                  <a:schemeClr val="tx1"/>
                </a:solidFill>
                <a:effectLst/>
              </a:rPr>
              <a:t/>
            </a:r>
            <a:br>
              <a:rPr lang="hr-HR" sz="2400" dirty="0" smtClean="0">
                <a:solidFill>
                  <a:schemeClr val="tx1"/>
                </a:solidFill>
                <a:effectLst/>
              </a:rPr>
            </a:br>
            <a:r>
              <a:rPr lang="hr-HR" sz="2400" dirty="0" smtClean="0">
                <a:solidFill>
                  <a:srgbClr val="C00000"/>
                </a:solidFill>
                <a:effectLst/>
              </a:rPr>
              <a:t>LJETNI </a:t>
            </a:r>
            <a:r>
              <a:rPr lang="hr-HR" sz="2400" dirty="0">
                <a:solidFill>
                  <a:srgbClr val="C00000"/>
                </a:solidFill>
                <a:effectLst/>
              </a:rPr>
              <a:t>UPISNI ROK</a:t>
            </a:r>
            <a:endParaRPr lang="hr-HR" sz="2400" dirty="0">
              <a:solidFill>
                <a:srgbClr val="C00000"/>
              </a:solidFill>
            </a:endParaRPr>
          </a:p>
        </p:txBody>
      </p:sp>
      <p:graphicFrame>
        <p:nvGraphicFramePr>
          <p:cNvPr id="4" name="Rezervirano mjesto tablice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963647855"/>
              </p:ext>
            </p:extLst>
          </p:nvPr>
        </p:nvGraphicFramePr>
        <p:xfrm>
          <a:off x="1115616" y="980719"/>
          <a:ext cx="7848872" cy="5763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0977"/>
                <a:gridCol w="1997895"/>
              </a:tblGrid>
              <a:tr h="359759">
                <a:tc>
                  <a:txBody>
                    <a:bodyPr/>
                    <a:lstStyle/>
                    <a:p>
                      <a:pPr algn="l"/>
                      <a:r>
                        <a:rPr lang="hr-HR" dirty="0" smtClean="0"/>
                        <a:t>Opis postupaka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Datum</a:t>
                      </a:r>
                      <a:endParaRPr lang="hr-HR" dirty="0"/>
                    </a:p>
                  </a:txBody>
                  <a:tcPr/>
                </a:tc>
              </a:tr>
              <a:tr h="299799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Početak prijava kandidata u sustav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b="1" dirty="0" smtClean="0"/>
                        <a:t>26.5.2014.</a:t>
                      </a:r>
                      <a:endParaRPr lang="hr-HR" sz="1400" b="1" dirty="0"/>
                    </a:p>
                  </a:txBody>
                  <a:tcPr/>
                </a:tc>
              </a:tr>
              <a:tr h="336894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Početak</a:t>
                      </a:r>
                      <a:r>
                        <a:rPr lang="hr-HR" sz="1400" baseline="0" dirty="0" smtClean="0"/>
                        <a:t> prijava obrazovnih programa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b="1" dirty="0" smtClean="0"/>
                        <a:t>26.6.2014.</a:t>
                      </a:r>
                      <a:endParaRPr lang="hr-HR" sz="1400" b="1" dirty="0"/>
                    </a:p>
                  </a:txBody>
                  <a:tcPr/>
                </a:tc>
              </a:tr>
              <a:tr h="540749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Rok za dostavu dokumentacije</a:t>
                      </a:r>
                      <a:r>
                        <a:rPr lang="hr-HR" sz="1400" baseline="0" dirty="0" smtClean="0"/>
                        <a:t> (stručno mišljenje školskog liječnika, stručno mišljenje HZZ-a i ostali dokumenti kojima se ostvaruju dodatna prava za upis)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b="1" dirty="0" smtClean="0"/>
                        <a:t>do 1.7.2014.</a:t>
                      </a:r>
                      <a:endParaRPr lang="hr-HR" sz="1400" b="1" dirty="0"/>
                    </a:p>
                  </a:txBody>
                  <a:tcPr/>
                </a:tc>
              </a:tr>
              <a:tr h="929378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Završetak prigovora na unesene osobne podatke, ocjene, natjecanja, rezultate dodatnih provjera i dodatna prava za upis</a:t>
                      </a:r>
                    </a:p>
                    <a:p>
                      <a:r>
                        <a:rPr lang="hr-HR" sz="1400" dirty="0" smtClean="0"/>
                        <a:t>Završetak unosa rezultata s popravnih ispita</a:t>
                      </a:r>
                    </a:p>
                    <a:p>
                      <a:r>
                        <a:rPr lang="hr-HR" sz="1400" dirty="0" smtClean="0"/>
                        <a:t>Brisanje s liste kandidate koji nisu zadovoljili preduvjete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b="1" dirty="0" smtClean="0"/>
                        <a:t>7.7.2014.</a:t>
                      </a:r>
                      <a:endParaRPr lang="hr-HR" sz="1400" b="1" dirty="0"/>
                    </a:p>
                  </a:txBody>
                  <a:tcPr/>
                </a:tc>
              </a:tr>
              <a:tr h="509659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Zaključavanje odabira obrazovnih programa</a:t>
                      </a:r>
                    </a:p>
                    <a:p>
                      <a:r>
                        <a:rPr lang="hr-HR" sz="1400" dirty="0" smtClean="0"/>
                        <a:t>Početak ispisa prijavnica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b="1" dirty="0" smtClean="0"/>
                        <a:t>8.7.2014.</a:t>
                      </a:r>
                      <a:endParaRPr lang="hr-HR" sz="1400" b="1" dirty="0"/>
                    </a:p>
                  </a:txBody>
                  <a:tcPr/>
                </a:tc>
              </a:tr>
              <a:tr h="929378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Krajnji rok za zaprimanje potpisanih prijavnica</a:t>
                      </a:r>
                    </a:p>
                    <a:p>
                      <a:r>
                        <a:rPr lang="hr-HR" sz="1400" dirty="0" smtClean="0"/>
                        <a:t>Brisanje s lista kandidata koji nisu zadovoljili preduvjete ili dostavili prijavnice</a:t>
                      </a:r>
                    </a:p>
                    <a:p>
                      <a:r>
                        <a:rPr lang="hr-HR" sz="1400" dirty="0" smtClean="0"/>
                        <a:t>Krajnji rok za podnošenje zamolbe za promjenom redoslijeda prijavljenih programa na listi prioriteta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b="1" dirty="0" smtClean="0"/>
                        <a:t>10.7.2014.</a:t>
                      </a:r>
                      <a:endParaRPr lang="hr-HR" sz="1400" b="1" dirty="0"/>
                    </a:p>
                  </a:txBody>
                  <a:tcPr/>
                </a:tc>
              </a:tr>
              <a:tr h="343989">
                <a:tc>
                  <a:txBody>
                    <a:bodyPr/>
                    <a:lstStyle/>
                    <a:p>
                      <a:r>
                        <a:rPr lang="hr-HR" sz="1400" b="1" dirty="0" smtClean="0"/>
                        <a:t>Objava konačnih ljestvica poretka</a:t>
                      </a:r>
                      <a:endParaRPr lang="hr-H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b="1" dirty="0" smtClean="0"/>
                        <a:t>11.7.2014.</a:t>
                      </a:r>
                      <a:endParaRPr lang="hr-HR" sz="1400" b="1" dirty="0"/>
                    </a:p>
                  </a:txBody>
                  <a:tcPr/>
                </a:tc>
              </a:tr>
              <a:tr h="929378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Dostava dokumenata koji su uvjet za upis u određeni program obrazovanja</a:t>
                      </a:r>
                      <a:r>
                        <a:rPr lang="hr-HR" sz="1400" baseline="0" dirty="0" smtClean="0"/>
                        <a:t> (potvrde školske medicine, liječnička svjedodžba medicine rada, ugovor o naukovanju učenika i ostalih dokumenata kojima su ostvarena  dodatna prava za upis) </a:t>
                      </a:r>
                      <a:r>
                        <a:rPr lang="hr-HR" sz="1400" dirty="0" smtClean="0"/>
                        <a:t>srednje</a:t>
                      </a:r>
                      <a:r>
                        <a:rPr lang="hr-HR" sz="1400" baseline="0" dirty="0" smtClean="0"/>
                        <a:t> škole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b="1" dirty="0" smtClean="0"/>
                        <a:t>14.-18.7.2014.</a:t>
                      </a:r>
                      <a:endParaRPr lang="hr-HR" sz="1400" b="1" dirty="0"/>
                    </a:p>
                  </a:txBody>
                  <a:tcPr/>
                </a:tc>
              </a:tr>
              <a:tr h="509659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Dostava potpisanog obrasca o upisu u 1.razred srednje škole (upisnice) u srednju školu u koju se učenik upisao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b="1" dirty="0" smtClean="0"/>
                        <a:t>14.-18.7.2014.</a:t>
                      </a:r>
                      <a:endParaRPr lang="hr-HR" sz="14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C:\Users\Skola\Pictures\kalendar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-1"/>
            <a:ext cx="936103" cy="8993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76459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607" y="116633"/>
            <a:ext cx="7532067" cy="720079"/>
          </a:xfrm>
        </p:spPr>
        <p:txBody>
          <a:bodyPr>
            <a:noAutofit/>
          </a:bodyPr>
          <a:lstStyle/>
          <a:p>
            <a:pPr algn="ctr"/>
            <a:r>
              <a:rPr lang="hr-HR" sz="2400" b="1" dirty="0">
                <a:solidFill>
                  <a:schemeClr val="tx1"/>
                </a:solidFill>
                <a:effectLst/>
              </a:rPr>
              <a:t>UPISNI ROKOVI - ljetni i jesenski </a:t>
            </a:r>
            <a:r>
              <a:rPr lang="hr-HR" sz="2400" dirty="0" smtClean="0">
                <a:solidFill>
                  <a:schemeClr val="tx1"/>
                </a:solidFill>
                <a:effectLst/>
              </a:rPr>
              <a:t/>
            </a:r>
            <a:br>
              <a:rPr lang="hr-HR" sz="2400" dirty="0" smtClean="0">
                <a:solidFill>
                  <a:schemeClr val="tx1"/>
                </a:solidFill>
                <a:effectLst/>
              </a:rPr>
            </a:br>
            <a:r>
              <a:rPr lang="hr-HR" sz="2400" dirty="0" smtClean="0">
                <a:solidFill>
                  <a:srgbClr val="C00000"/>
                </a:solidFill>
                <a:effectLst/>
              </a:rPr>
              <a:t>JESENSKI </a:t>
            </a:r>
            <a:r>
              <a:rPr lang="hr-HR" sz="2400" dirty="0">
                <a:solidFill>
                  <a:srgbClr val="C00000"/>
                </a:solidFill>
                <a:effectLst/>
              </a:rPr>
              <a:t>UPISNI ROK</a:t>
            </a:r>
            <a:endParaRPr lang="hr-HR" sz="2400" dirty="0">
              <a:solidFill>
                <a:srgbClr val="C00000"/>
              </a:solidFill>
            </a:endParaRPr>
          </a:p>
        </p:txBody>
      </p:sp>
      <p:graphicFrame>
        <p:nvGraphicFramePr>
          <p:cNvPr id="4" name="Rezervirano mjesto tablice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972709566"/>
              </p:ext>
            </p:extLst>
          </p:nvPr>
        </p:nvGraphicFramePr>
        <p:xfrm>
          <a:off x="1115616" y="980719"/>
          <a:ext cx="7848872" cy="5639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0977"/>
                <a:gridCol w="1997895"/>
              </a:tblGrid>
              <a:tr h="359759">
                <a:tc>
                  <a:txBody>
                    <a:bodyPr/>
                    <a:lstStyle/>
                    <a:p>
                      <a:pPr algn="l"/>
                      <a:r>
                        <a:rPr lang="hr-HR" dirty="0" smtClean="0"/>
                        <a:t>Opis postupaka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Datum</a:t>
                      </a:r>
                      <a:endParaRPr lang="hr-HR" dirty="0"/>
                    </a:p>
                  </a:txBody>
                  <a:tcPr/>
                </a:tc>
              </a:tr>
              <a:tr h="2997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 smtClean="0"/>
                        <a:t>Početak prijava u sustav i </a:t>
                      </a:r>
                      <a:r>
                        <a:rPr lang="hr-HR" sz="1400" baseline="0" dirty="0" smtClean="0"/>
                        <a:t>prijava obrazovnih programa</a:t>
                      </a:r>
                      <a:endParaRPr lang="hr-HR" sz="1400" dirty="0" smtClean="0"/>
                    </a:p>
                    <a:p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b="1" dirty="0" smtClean="0"/>
                        <a:t>25.8.2014.</a:t>
                      </a:r>
                      <a:endParaRPr lang="hr-HR" sz="1400" b="1" dirty="0"/>
                    </a:p>
                  </a:txBody>
                  <a:tcPr/>
                </a:tc>
              </a:tr>
              <a:tr h="540749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Rok za dostavu dokumentacije</a:t>
                      </a:r>
                      <a:r>
                        <a:rPr lang="hr-HR" sz="1400" baseline="0" dirty="0" smtClean="0"/>
                        <a:t> (stručno mišljenje školskog liječnika, stručno mišljenje HZZ-a i ostali dokumenti kojima se ostvaruju dodatna prava za upis)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b="1" dirty="0" smtClean="0"/>
                        <a:t>25.8.2014.</a:t>
                      </a:r>
                      <a:endParaRPr lang="hr-HR" sz="1400" b="1" dirty="0"/>
                    </a:p>
                  </a:txBody>
                  <a:tcPr/>
                </a:tc>
              </a:tr>
              <a:tr h="929378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Završetak prigovora na unesene osobne podatke, ocjene, natjecanja, rezultate dodatnih provjera i dodatna prava za upis</a:t>
                      </a:r>
                    </a:p>
                    <a:p>
                      <a:r>
                        <a:rPr lang="hr-HR" sz="1400" dirty="0" smtClean="0"/>
                        <a:t>Završetak unosa rezultata s popravnih ispita</a:t>
                      </a:r>
                    </a:p>
                    <a:p>
                      <a:r>
                        <a:rPr lang="hr-HR" sz="1400" dirty="0" smtClean="0"/>
                        <a:t>Brisanje s liste kandidate koji nisu zadovoljili preduvjete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b="1" dirty="0" smtClean="0"/>
                        <a:t>30.8.2014.</a:t>
                      </a:r>
                      <a:endParaRPr lang="hr-HR" sz="1400" b="1" dirty="0"/>
                    </a:p>
                  </a:txBody>
                  <a:tcPr/>
                </a:tc>
              </a:tr>
              <a:tr h="509659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Zaključavanje odabira obrazovnih programa</a:t>
                      </a:r>
                    </a:p>
                    <a:p>
                      <a:r>
                        <a:rPr lang="hr-HR" sz="1400" dirty="0" smtClean="0"/>
                        <a:t>Početak ispisa prijavnica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b="1" dirty="0" smtClean="0"/>
                        <a:t>1.9.2014.</a:t>
                      </a:r>
                      <a:endParaRPr lang="hr-HR" sz="1400" b="1" dirty="0"/>
                    </a:p>
                  </a:txBody>
                  <a:tcPr/>
                </a:tc>
              </a:tr>
              <a:tr h="929378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Krajnji rok za zaprimanje potpisanih prijavnica</a:t>
                      </a:r>
                    </a:p>
                    <a:p>
                      <a:r>
                        <a:rPr lang="hr-HR" sz="1400" dirty="0" smtClean="0"/>
                        <a:t>Brisanje s lista kandidata koji nisu zadovoljili preduvjete ili dostavili prijavnice</a:t>
                      </a:r>
                    </a:p>
                    <a:p>
                      <a:r>
                        <a:rPr lang="hr-HR" sz="1400" dirty="0" smtClean="0"/>
                        <a:t>Krajnji rok za podnošenje zamolbe za promjenom redoslijeda prijavljenih programa na listi prioriteta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b="1" dirty="0" smtClean="0"/>
                        <a:t>3.9.2014.</a:t>
                      </a:r>
                      <a:endParaRPr lang="hr-HR" sz="1400" b="1" dirty="0"/>
                    </a:p>
                  </a:txBody>
                  <a:tcPr/>
                </a:tc>
              </a:tr>
              <a:tr h="343989">
                <a:tc>
                  <a:txBody>
                    <a:bodyPr/>
                    <a:lstStyle/>
                    <a:p>
                      <a:r>
                        <a:rPr lang="hr-HR" sz="1400" b="1" dirty="0" smtClean="0"/>
                        <a:t>Objava konačnih ljestvica poretka</a:t>
                      </a:r>
                      <a:endParaRPr lang="hr-H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b="1" dirty="0" smtClean="0"/>
                        <a:t>4.9.2014.</a:t>
                      </a:r>
                      <a:endParaRPr lang="hr-HR" sz="1400" b="1" dirty="0"/>
                    </a:p>
                  </a:txBody>
                  <a:tcPr/>
                </a:tc>
              </a:tr>
              <a:tr h="929378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Dostava dokumenata koji su uvjet za upis u određeni program obrazovanja</a:t>
                      </a:r>
                      <a:r>
                        <a:rPr lang="hr-HR" sz="1400" baseline="0" dirty="0" smtClean="0"/>
                        <a:t> (potvrde školske medicine, liječnička svjedodžba medicine rada, ugovor o naukovanju učenika i ostalih dokumenata kojima su ostvarena  dodatna prava za upis) </a:t>
                      </a:r>
                      <a:r>
                        <a:rPr lang="hr-HR" sz="1400" dirty="0" smtClean="0"/>
                        <a:t>srednje</a:t>
                      </a:r>
                      <a:r>
                        <a:rPr lang="hr-HR" sz="1400" baseline="0" dirty="0" smtClean="0"/>
                        <a:t> škole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b="1" dirty="0" smtClean="0"/>
                        <a:t>5.9.2014.</a:t>
                      </a:r>
                      <a:endParaRPr lang="hr-HR" sz="1400" b="1" dirty="0"/>
                    </a:p>
                  </a:txBody>
                  <a:tcPr/>
                </a:tc>
              </a:tr>
              <a:tr h="509659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Dostava potpisanog obrasca o upisu u 1.razred srednje škole (upisnice) u srednju školu u koju se učenik upisao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b="1" dirty="0" smtClean="0"/>
                        <a:t>5.9.2014.</a:t>
                      </a:r>
                      <a:endParaRPr lang="hr-HR" sz="1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3306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Prijava kandidata koji upisuju odjele za sportaše, a vrijedi i za ljetni i jesenski rok </a:t>
            </a:r>
            <a:endParaRPr lang="hr-HR" dirty="0"/>
          </a:p>
        </p:txBody>
      </p:sp>
      <p:graphicFrame>
        <p:nvGraphicFramePr>
          <p:cNvPr id="5" name="Rezervirano mjesto tablice 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892903229"/>
              </p:ext>
            </p:extLst>
          </p:nvPr>
        </p:nvGraphicFramePr>
        <p:xfrm>
          <a:off x="611560" y="1700808"/>
          <a:ext cx="80010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1000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hr-HR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OPIS </a:t>
                      </a:r>
                      <a:r>
                        <a:rPr kumimoji="0" lang="hr-HR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                                                             </a:t>
                      </a:r>
                      <a:r>
                        <a:rPr kumimoji="0" lang="hr-HR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DATUM </a:t>
                      </a:r>
                      <a:r>
                        <a:rPr kumimoji="0" lang="hr-HR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r>
                        <a:rPr kumimoji="0" lang="pl-PL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Kandidati koji se upisuju u razredne odjele za sportaše iskazuju interes za upis u razredne odjele za sportaše u NISpuSŠ-u 	26. - 29. 5. 2014. 	</a:t>
                      </a:r>
                    </a:p>
                    <a:p>
                      <a:r>
                        <a:rPr kumimoji="0" lang="hr-HR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Uprava za sport Ministarstva šalje nacionalnim sportskim savezima popis kandidata po sportovima u svrhu izrade rang-lista po sportovima 	30. 5. 2014. 	</a:t>
                      </a:r>
                    </a:p>
                    <a:p>
                      <a:r>
                        <a:rPr kumimoji="0" lang="vi-VN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Nacionalni sportski savezi izrađuju preliminarne rang-liste prijavljenih kandidata prema kriterijima sportske uspješnosti 	2. – 10. 6. 2014. 	</a:t>
                      </a:r>
                    </a:p>
                    <a:p>
                      <a:r>
                        <a:rPr kumimoji="0" lang="hr-HR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Nacionalni sportski savezi službeno objavljuju preliminarne rang-liste na naslovnicama svojih mrežnih stranica kako bi kandidati mogli upozoriti na moguće pogreške prije objavljivanja konačne rang-liste 	11. 6. 2014. 	</a:t>
                      </a:r>
                    </a:p>
                    <a:p>
                      <a:r>
                        <a:rPr kumimoji="0" lang="pl-PL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Primjedbe kandidata na pogreške (pogrešno upisani podaci, neupisani podaci…) </a:t>
                      </a:r>
                    </a:p>
                    <a:p>
                      <a:r>
                        <a:rPr kumimoji="0" lang="hr-HR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Nacionalni sportski savezi ispravljaju rang-liste 	11. - 18. 6. 2014. 	</a:t>
                      </a:r>
                    </a:p>
                    <a:p>
                      <a:r>
                        <a:rPr kumimoji="0" lang="hr-HR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Nacionalni sportski savezi službeno objavljuju konačne rang-liste na naslovnici svojih mrežnih stranica te ih dostavljaju Ministarstvu (Upravi za sport) 	20. 6. 2014. 	</a:t>
                      </a:r>
                    </a:p>
                    <a:p>
                      <a:r>
                        <a:rPr kumimoji="0" lang="hr-HR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Unos zaprimljenih rang-lista u </a:t>
                      </a:r>
                      <a:r>
                        <a:rPr kumimoji="0" lang="hr-HR" sz="18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NISpuSŠ</a:t>
                      </a:r>
                      <a:r>
                        <a:rPr kumimoji="0" lang="hr-HR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te dodjeljivanje bodova kandidatima na temelju algoritma 	23. – 24. 6. 2014. 	</a:t>
                      </a:r>
                    </a:p>
                    <a:p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2456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Prijava kandidata s teškoćama u razvoju </a:t>
            </a:r>
          </a:p>
        </p:txBody>
      </p:sp>
      <p:graphicFrame>
        <p:nvGraphicFramePr>
          <p:cNvPr id="6" name="Rezervirano mjesto sadržaja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4734050"/>
              </p:ext>
            </p:extLst>
          </p:nvPr>
        </p:nvGraphicFramePr>
        <p:xfrm>
          <a:off x="1435100" y="1447800"/>
          <a:ext cx="7499350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99350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hr-HR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OPIS </a:t>
                      </a:r>
                      <a:r>
                        <a:rPr kumimoji="0" lang="hr-HR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                    </a:t>
                      </a:r>
                      <a:r>
                        <a:rPr kumimoji="0" lang="hr-HR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DATUM </a:t>
                      </a:r>
                      <a:r>
                        <a:rPr kumimoji="0" lang="hr-HR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r>
                        <a:rPr kumimoji="0" lang="hr-HR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Kandidati s teškoćama u razvoju javljaju se uredima državne uprave u županiji odnosno Gradskome uredu za obrazovanje, kulturu i sport Grada Zagreba te iskazuju svoj odabir liste prioriteta redom kako bi željeli upisati obrazovne programe 	28. 5. - 13. 6. 2014. 	</a:t>
                      </a:r>
                    </a:p>
                    <a:p>
                      <a:r>
                        <a:rPr kumimoji="0" lang="hr-HR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Upisna povjerenstva ureda državne uprave unose navedene odabire u sustav </a:t>
                      </a:r>
                      <a:r>
                        <a:rPr kumimoji="0" lang="hr-HR" sz="18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NISpuSŠ</a:t>
                      </a:r>
                      <a:r>
                        <a:rPr kumimoji="0" lang="hr-HR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	28. 5. - 20. 6. 2014. 	</a:t>
                      </a:r>
                    </a:p>
                    <a:p>
                      <a:r>
                        <a:rPr kumimoji="0" lang="hr-HR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Zatvaranje mogućnosti unosa odabira kandidata </a:t>
                      </a:r>
                    </a:p>
                    <a:p>
                      <a:r>
                        <a:rPr kumimoji="0" lang="hr-HR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Rangiranje kandidata s teškoćama u razvoju sukladno listama prioriteta </a:t>
                      </a:r>
                    </a:p>
                    <a:p>
                      <a:r>
                        <a:rPr kumimoji="0" lang="hr-HR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Smanjenje upisnih kvota razrednih odjela pojedinih obrazovnih programa 	20. 6. - 25. 6. 2014 	</a:t>
                      </a:r>
                    </a:p>
                    <a:p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7354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348880"/>
            <a:ext cx="7715200" cy="3168352"/>
          </a:xfrm>
        </p:spPr>
        <p:txBody>
          <a:bodyPr>
            <a:normAutofit/>
          </a:bodyPr>
          <a:lstStyle/>
          <a:p>
            <a:pPr algn="ctr"/>
            <a:r>
              <a:rPr lang="hr-HR" altLang="en-US" sz="2800" b="1" dirty="0" smtClean="0">
                <a:latin typeface="+mn-lt"/>
                <a:cs typeface="Times New Roman" pitchFamily="18" charset="0"/>
                <a:sym typeface="Arial" charset="0"/>
              </a:rPr>
              <a:t>Odluka o elementima i kriterijima za izbor kandidata za upis u I. razred srednje škole u školskoj godini 2014./2015.</a:t>
            </a:r>
            <a:endParaRPr lang="hr-HR" sz="2800" b="1" dirty="0">
              <a:latin typeface="+mn-lt"/>
            </a:endParaRPr>
          </a:p>
        </p:txBody>
      </p:sp>
      <p:pic>
        <p:nvPicPr>
          <p:cNvPr id="4" name="Picture 2" descr="C:\Users\Skola\Pictures\UPIS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548680"/>
            <a:ext cx="2106069" cy="22956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35608" y="274638"/>
            <a:ext cx="7498080" cy="1138138"/>
          </a:xfrm>
        </p:spPr>
        <p:txBody>
          <a:bodyPr/>
          <a:lstStyle/>
          <a:p>
            <a:pPr algn="ctr"/>
            <a:r>
              <a:rPr lang="hr-HR" altLang="en-US" sz="2600" b="1" dirty="0" smtClean="0">
                <a:latin typeface="+mn-lt"/>
                <a:cs typeface="Times New Roman" pitchFamily="18" charset="0"/>
              </a:rPr>
              <a:t>Elementi vrednovanja </a:t>
            </a:r>
            <a:endParaRPr lang="hr-HR" altLang="en-US" dirty="0" smtClean="0">
              <a:latin typeface="+mn-lt"/>
              <a:cs typeface="Times New Roman" pitchFamily="18" charset="0"/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u="sng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Zajednički</a:t>
            </a:r>
            <a:r>
              <a:rPr lang="en-US" sz="2000" b="1" u="sng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element: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u="sng" dirty="0" smtClean="0">
              <a:solidFill>
                <a:schemeClr val="tx1"/>
              </a:solidFill>
              <a:ea typeface="Verdana" pitchFamily="34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SzPct val="100000"/>
              <a:buFont typeface="Wingdings" pitchFamily="2" charset="2"/>
              <a:buChar char="§"/>
              <a:defRPr/>
            </a:pPr>
            <a:r>
              <a:rPr lang="en-US" sz="2000" b="1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prosjeci</a:t>
            </a:r>
            <a:r>
              <a:rPr lang="en-US" sz="2000" b="1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svih</a:t>
            </a:r>
            <a:r>
              <a:rPr lang="en-US" sz="2000" b="1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zaključnih</a:t>
            </a:r>
            <a:r>
              <a:rPr lang="en-US" sz="2000" b="1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ocjena</a:t>
            </a:r>
            <a:r>
              <a:rPr lang="en-US" sz="2000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svih</a:t>
            </a:r>
            <a:r>
              <a:rPr lang="en-US" sz="2000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nastavnih</a:t>
            </a:r>
            <a:r>
              <a:rPr lang="en-US" sz="2000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predmeta</a:t>
            </a:r>
            <a:r>
              <a:rPr lang="en-US" sz="2000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na</a:t>
            </a:r>
            <a:r>
              <a:rPr lang="en-US" sz="2000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dvije</a:t>
            </a:r>
            <a:r>
              <a:rPr lang="en-US" sz="2000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decimale</a:t>
            </a:r>
            <a:r>
              <a:rPr lang="en-US" sz="2000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u </a:t>
            </a:r>
            <a:r>
              <a:rPr lang="en-US" sz="2000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posljednja</a:t>
            </a:r>
            <a:r>
              <a:rPr lang="en-US" sz="2000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četiri</a:t>
            </a:r>
            <a:r>
              <a:rPr lang="en-US" sz="2000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razreda</a:t>
            </a:r>
            <a:r>
              <a:rPr lang="en-US" sz="2000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osnovnoga</a:t>
            </a:r>
            <a:r>
              <a:rPr lang="en-US" sz="2000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obrazovanja</a:t>
            </a:r>
            <a:r>
              <a:rPr lang="en-US" sz="2000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;</a:t>
            </a:r>
            <a:endParaRPr lang="hr-HR" sz="2000" dirty="0" smtClean="0">
              <a:solidFill>
                <a:schemeClr val="tx1"/>
              </a:solidFill>
              <a:ea typeface="Verdana" pitchFamily="34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SzPct val="100000"/>
              <a:buNone/>
              <a:defRPr/>
            </a:pPr>
            <a:endParaRPr lang="en-US" sz="2000" dirty="0" smtClean="0">
              <a:solidFill>
                <a:schemeClr val="tx1"/>
              </a:solidFill>
              <a:ea typeface="Verdana" pitchFamily="34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SzPct val="100000"/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za </a:t>
            </a:r>
            <a:r>
              <a:rPr lang="en-US" sz="2000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upis</a:t>
            </a:r>
            <a:r>
              <a:rPr lang="en-US" sz="2000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u </a:t>
            </a:r>
            <a:r>
              <a:rPr lang="en-US" sz="2000" b="1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programe</a:t>
            </a:r>
            <a:r>
              <a:rPr lang="en-US" sz="2000" b="1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za </a:t>
            </a:r>
            <a:r>
              <a:rPr lang="en-US" sz="2000" b="1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stjecanje</a:t>
            </a:r>
            <a:r>
              <a:rPr lang="en-US" sz="2000" b="1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STRUKOVNE </a:t>
            </a:r>
            <a:r>
              <a:rPr lang="en-US" sz="2000" b="1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kvalifikacije</a:t>
            </a:r>
            <a:r>
              <a:rPr lang="en-US" sz="2000" b="1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i </a:t>
            </a:r>
            <a:r>
              <a:rPr lang="en-US" sz="2000" b="1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programe</a:t>
            </a:r>
            <a:r>
              <a:rPr lang="en-US" sz="2000" b="1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obrazovanja</a:t>
            </a:r>
            <a:r>
              <a:rPr lang="en-US" sz="2000" b="1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za </a:t>
            </a:r>
            <a:r>
              <a:rPr lang="en-US" sz="2000" b="1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vezane</a:t>
            </a:r>
            <a:r>
              <a:rPr lang="en-US" sz="2000" b="1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obrte</a:t>
            </a:r>
            <a:r>
              <a:rPr lang="en-US" sz="2000" b="1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u </a:t>
            </a:r>
            <a:r>
              <a:rPr lang="en-US" sz="2000" b="1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trajanju</a:t>
            </a:r>
            <a:r>
              <a:rPr lang="en-US" sz="2000" b="1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od </a:t>
            </a:r>
            <a:r>
              <a:rPr lang="en-US" sz="2000" b="1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najmanje</a:t>
            </a:r>
            <a:r>
              <a:rPr lang="en-US" sz="2000" b="1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tri </a:t>
            </a:r>
            <a:r>
              <a:rPr lang="en-US" sz="2000" b="1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godine</a:t>
            </a:r>
            <a:r>
              <a:rPr lang="en-US" sz="2000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vrednuju</a:t>
            </a:r>
            <a:r>
              <a:rPr lang="en-US" sz="2000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se i </a:t>
            </a:r>
            <a:r>
              <a:rPr lang="en-US" sz="2000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zaključne</a:t>
            </a:r>
            <a:r>
              <a:rPr lang="en-US" sz="2000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ocjene</a:t>
            </a:r>
            <a:r>
              <a:rPr lang="en-US" sz="2000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u </a:t>
            </a:r>
            <a:r>
              <a:rPr lang="en-US" sz="2000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posljednja</a:t>
            </a:r>
            <a:r>
              <a:rPr lang="en-US" sz="2000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dva</a:t>
            </a:r>
            <a:r>
              <a:rPr lang="en-US" sz="2000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razreda</a:t>
            </a:r>
            <a:r>
              <a:rPr lang="en-US" sz="2000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osnovnoga</a:t>
            </a:r>
            <a:r>
              <a:rPr lang="en-US" sz="2000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obrazovanja</a:t>
            </a:r>
            <a:r>
              <a:rPr lang="en-US" sz="2000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iz</a:t>
            </a:r>
            <a:r>
              <a:rPr lang="en-US" sz="2000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nastavnih</a:t>
            </a:r>
            <a:r>
              <a:rPr lang="en-US" sz="2000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predmeta</a:t>
            </a:r>
            <a:r>
              <a:rPr lang="en-US" sz="2000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Hrvatski</a:t>
            </a:r>
            <a:r>
              <a:rPr lang="en-US" sz="2000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jezik</a:t>
            </a:r>
            <a:r>
              <a:rPr lang="en-US" sz="2000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Matematika</a:t>
            </a:r>
            <a:r>
              <a:rPr lang="en-US" sz="2000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i </a:t>
            </a:r>
            <a:r>
              <a:rPr lang="en-US" sz="2000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prvi</a:t>
            </a:r>
            <a:r>
              <a:rPr lang="en-US" sz="2000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strani</a:t>
            </a:r>
            <a:r>
              <a:rPr lang="en-US" sz="2000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jezik</a:t>
            </a:r>
            <a:r>
              <a:rPr lang="en-US" sz="2000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;</a:t>
            </a:r>
            <a:endParaRPr lang="hr-HR" sz="2000" dirty="0" smtClean="0">
              <a:solidFill>
                <a:schemeClr val="tx1"/>
              </a:solidFill>
              <a:ea typeface="Verdana" pitchFamily="34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SzPct val="100000"/>
              <a:buFont typeface="Wingdings" pitchFamily="2" charset="2"/>
              <a:buChar char="ü"/>
              <a:defRPr/>
            </a:pPr>
            <a:endParaRPr lang="hr-HR" sz="2000" dirty="0" smtClean="0">
              <a:solidFill>
                <a:schemeClr val="tx1"/>
              </a:solidFill>
              <a:ea typeface="Verdana" pitchFamily="34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SzPct val="100000"/>
              <a:buFont typeface="Wingdings" pitchFamily="2" charset="2"/>
              <a:buNone/>
              <a:defRPr/>
            </a:pPr>
            <a:r>
              <a:rPr lang="hr-HR" sz="2000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Na takav je način moguće steći najviše 50 bodova.</a:t>
            </a:r>
            <a:endParaRPr lang="en-US" sz="2000" dirty="0" smtClean="0">
              <a:solidFill>
                <a:schemeClr val="tx1"/>
              </a:solidFill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126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857999"/>
            <a:ext cx="2133600" cy="2143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66738" y="714356"/>
            <a:ext cx="8001000" cy="903307"/>
          </a:xfrm>
        </p:spPr>
        <p:txBody>
          <a:bodyPr/>
          <a:lstStyle/>
          <a:p>
            <a:pPr algn="ctr"/>
            <a:r>
              <a:rPr lang="en-US" sz="2600" b="1" dirty="0" err="1" smtClean="0">
                <a:latin typeface="+mn-lt"/>
                <a:cs typeface="Times New Roman" pitchFamily="18" charset="0"/>
              </a:rPr>
              <a:t>Elementi</a:t>
            </a:r>
            <a:r>
              <a:rPr lang="en-US" sz="2600" b="1" dirty="0" smtClean="0">
                <a:latin typeface="+mn-lt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+mn-lt"/>
                <a:cs typeface="Times New Roman" pitchFamily="18" charset="0"/>
              </a:rPr>
              <a:t>vrednovanja</a:t>
            </a:r>
            <a:endParaRPr lang="en-US" dirty="0" smtClean="0">
              <a:latin typeface="+mn-lt"/>
              <a:cs typeface="Times New Roman" pitchFamily="18" charset="0"/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SzPct val="100000"/>
              <a:buFont typeface="Wingdings" pitchFamily="2" charset="2"/>
              <a:buNone/>
              <a:defRPr/>
            </a:pPr>
            <a:r>
              <a:rPr lang="en-US" sz="2000" b="1" u="sng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Zajednički</a:t>
            </a:r>
            <a:r>
              <a:rPr lang="en-US" sz="2000" b="1" u="sng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element:</a:t>
            </a:r>
          </a:p>
          <a:p>
            <a:pPr>
              <a:lnSpc>
                <a:spcPct val="80000"/>
              </a:lnSpc>
              <a:buSzPct val="100000"/>
              <a:buFont typeface="Wingdings" pitchFamily="2" charset="2"/>
              <a:buChar char="ü"/>
              <a:defRPr/>
            </a:pPr>
            <a:endParaRPr lang="en-US" sz="2000" dirty="0" smtClean="0">
              <a:solidFill>
                <a:schemeClr val="tx1"/>
              </a:solidFill>
              <a:ea typeface="Verdana" pitchFamily="34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SzPct val="100000"/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za </a:t>
            </a:r>
            <a:r>
              <a:rPr lang="en-US" sz="2000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upis</a:t>
            </a:r>
            <a:r>
              <a:rPr lang="en-US" sz="2000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u</a:t>
            </a:r>
            <a:r>
              <a:rPr lang="en-US" sz="2000" b="1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GIMNAZIJSKE </a:t>
            </a:r>
            <a:r>
              <a:rPr lang="en-US" sz="2000" b="1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programe</a:t>
            </a:r>
            <a:r>
              <a:rPr lang="en-US" sz="2000" b="1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i </a:t>
            </a:r>
            <a:r>
              <a:rPr lang="en-US" sz="2000" b="1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programe</a:t>
            </a:r>
            <a:r>
              <a:rPr lang="en-US" sz="2000" b="1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obrazovanja</a:t>
            </a:r>
            <a:r>
              <a:rPr lang="en-US" sz="2000" b="1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za </a:t>
            </a:r>
            <a:r>
              <a:rPr lang="en-US" sz="2000" b="1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stjecanje</a:t>
            </a:r>
            <a:r>
              <a:rPr lang="en-US" sz="2000" b="1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strukovne</a:t>
            </a:r>
            <a:r>
              <a:rPr lang="en-US" sz="2000" b="1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kvalifikacije</a:t>
            </a:r>
            <a:r>
              <a:rPr lang="en-US" sz="2000" b="1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u </a:t>
            </a:r>
            <a:r>
              <a:rPr lang="en-US" sz="2000" b="1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trajanju</a:t>
            </a:r>
            <a:r>
              <a:rPr lang="en-US" sz="2000" b="1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od </a:t>
            </a:r>
            <a:r>
              <a:rPr lang="en-US" sz="2000" b="1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najmanje</a:t>
            </a:r>
            <a:r>
              <a:rPr lang="en-US" sz="2000" b="1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četiri</a:t>
            </a:r>
            <a:r>
              <a:rPr lang="en-US" sz="2000" b="1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godine</a:t>
            </a:r>
            <a:r>
              <a:rPr lang="en-US" sz="2000" b="1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,</a:t>
            </a:r>
            <a:r>
              <a:rPr lang="en-US" sz="2000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vrednuju</a:t>
            </a:r>
            <a:r>
              <a:rPr lang="en-US" sz="2000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se i </a:t>
            </a:r>
            <a:r>
              <a:rPr lang="en-US" sz="2000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zaključne</a:t>
            </a:r>
            <a:r>
              <a:rPr lang="en-US" sz="2000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ocjene</a:t>
            </a:r>
            <a:r>
              <a:rPr lang="en-US" sz="2000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u </a:t>
            </a:r>
            <a:r>
              <a:rPr lang="en-US" sz="2000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posljednja</a:t>
            </a:r>
            <a:r>
              <a:rPr lang="en-US" sz="2000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dva</a:t>
            </a:r>
            <a:r>
              <a:rPr lang="en-US" sz="2000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razreda</a:t>
            </a:r>
            <a:r>
              <a:rPr lang="en-US" sz="2000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osnovnoga</a:t>
            </a:r>
            <a:r>
              <a:rPr lang="en-US" sz="2000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obrazovanja</a:t>
            </a:r>
            <a:r>
              <a:rPr lang="en-US" sz="2000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iz</a:t>
            </a:r>
            <a:r>
              <a:rPr lang="en-US" sz="2000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nastavnih</a:t>
            </a:r>
            <a:r>
              <a:rPr lang="en-US" sz="2000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predmeta</a:t>
            </a:r>
            <a:r>
              <a:rPr lang="en-US" sz="2000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Hrvatski</a:t>
            </a:r>
            <a:r>
              <a:rPr lang="en-US" sz="2000" b="1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jezik</a:t>
            </a:r>
            <a:r>
              <a:rPr lang="en-US" sz="2000" b="1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Matematika</a:t>
            </a:r>
            <a:r>
              <a:rPr lang="en-US" sz="2000" b="1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i </a:t>
            </a:r>
            <a:r>
              <a:rPr lang="en-US" sz="2000" b="1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prvi</a:t>
            </a:r>
            <a:r>
              <a:rPr lang="en-US" sz="2000" b="1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strani</a:t>
            </a:r>
            <a:r>
              <a:rPr lang="en-US" sz="2000" b="1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jezik</a:t>
            </a:r>
            <a:r>
              <a:rPr lang="en-US" sz="2000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te</a:t>
            </a:r>
            <a:r>
              <a:rPr lang="en-US" sz="2000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triju</a:t>
            </a:r>
            <a:r>
              <a:rPr lang="en-US" sz="2000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nastavnih</a:t>
            </a:r>
            <a:r>
              <a:rPr lang="en-US" sz="2000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predmeta</a:t>
            </a:r>
            <a:r>
              <a:rPr lang="en-US" sz="2000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važnih</a:t>
            </a:r>
            <a:r>
              <a:rPr lang="en-US" sz="2000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za </a:t>
            </a:r>
            <a:r>
              <a:rPr lang="en-US" sz="2000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nastavak</a:t>
            </a:r>
            <a:r>
              <a:rPr lang="en-US" sz="2000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obrazovanja</a:t>
            </a:r>
            <a:r>
              <a:rPr lang="en-US" sz="2000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u </a:t>
            </a:r>
            <a:r>
              <a:rPr lang="en-US" sz="2000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pojedinim</a:t>
            </a:r>
            <a:r>
              <a:rPr lang="en-US" sz="2000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vrstama</a:t>
            </a:r>
            <a:r>
              <a:rPr lang="en-US" sz="2000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obrazovnih</a:t>
            </a:r>
            <a:r>
              <a:rPr lang="en-US" sz="2000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programa</a:t>
            </a:r>
            <a:r>
              <a:rPr lang="hr-HR" sz="2000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 (iz </a:t>
            </a:r>
            <a:r>
              <a:rPr lang="hr-HR" sz="2000" b="1" i="1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Popisa predmeta posebno važnih za upis</a:t>
            </a:r>
            <a:r>
              <a:rPr lang="hr-HR" sz="2000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).</a:t>
            </a:r>
          </a:p>
          <a:p>
            <a:pPr marL="0" indent="0">
              <a:lnSpc>
                <a:spcPct val="80000"/>
              </a:lnSpc>
              <a:buSzPct val="100000"/>
              <a:buFont typeface="Wingdings" pitchFamily="2" charset="2"/>
              <a:buNone/>
              <a:defRPr/>
            </a:pPr>
            <a:endParaRPr lang="hr-HR" sz="2000" dirty="0" smtClean="0">
              <a:solidFill>
                <a:schemeClr val="tx1"/>
              </a:solidFill>
              <a:ea typeface="Verdana" pitchFamily="34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SzPct val="100000"/>
              <a:buFont typeface="Wingdings" pitchFamily="2" charset="2"/>
              <a:buNone/>
              <a:defRPr/>
            </a:pPr>
            <a:r>
              <a:rPr lang="hr-HR" sz="2000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</a:rPr>
              <a:t>Na takav je način moguće steći najviše 80 bodova.</a:t>
            </a:r>
          </a:p>
          <a:p>
            <a:pPr marL="0" indent="0">
              <a:lnSpc>
                <a:spcPct val="80000"/>
              </a:lnSpc>
              <a:buSzPct val="100000"/>
              <a:buFont typeface="Wingdings" pitchFamily="2" charset="2"/>
              <a:buNone/>
              <a:defRPr/>
            </a:pPr>
            <a:endParaRPr lang="hr-HR" sz="2000" dirty="0">
              <a:ea typeface="Verdana" pitchFamily="34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SzPct val="100000"/>
              <a:buFont typeface="Wingdings" pitchFamily="2" charset="2"/>
              <a:buNone/>
              <a:defRPr/>
            </a:pPr>
            <a:endParaRPr lang="hr-HR" sz="2000" dirty="0" smtClean="0">
              <a:solidFill>
                <a:schemeClr val="tx1"/>
              </a:solidFill>
              <a:ea typeface="Verdana" pitchFamily="34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SzPct val="100000"/>
              <a:buFont typeface="Wingdings" pitchFamily="2" charset="2"/>
              <a:buNone/>
              <a:defRPr/>
            </a:pPr>
            <a:endParaRPr lang="en-US" sz="2000" dirty="0" smtClean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12292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600" b="1" dirty="0" err="1" smtClean="0">
                <a:latin typeface="+mn-lt"/>
                <a:cs typeface="Times New Roman" pitchFamily="18" charset="0"/>
              </a:rPr>
              <a:t>Elementi</a:t>
            </a:r>
            <a:r>
              <a:rPr lang="en-US" sz="2600" b="1" dirty="0" smtClean="0">
                <a:latin typeface="+mn-lt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+mn-lt"/>
                <a:cs typeface="Times New Roman" pitchFamily="18" charset="0"/>
              </a:rPr>
              <a:t>vrednovanja</a:t>
            </a:r>
            <a:endParaRPr lang="en-US" dirty="0" smtClean="0">
              <a:latin typeface="+mn-lt"/>
              <a:cs typeface="Times New Roman" pitchFamily="18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043608" y="1447800"/>
            <a:ext cx="7890080" cy="4800600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</a:pPr>
            <a:r>
              <a:rPr lang="sr-Latn-CS" altLang="en-US" sz="2000" b="1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  <a:sym typeface="Arial" charset="0"/>
              </a:rPr>
              <a:t>V</a:t>
            </a:r>
            <a:r>
              <a:rPr lang="hr-HR" altLang="en-US" sz="2000" b="1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  <a:sym typeface="Arial" charset="0"/>
              </a:rPr>
              <a:t>REDNOVANJE REZULTATA POSTIGNUTIH NA NATJECANJIMA IZ ZNANJA I U SPORTU</a:t>
            </a:r>
          </a:p>
          <a:p>
            <a:pPr algn="ctr">
              <a:buFont typeface="Wingdings" pitchFamily="2" charset="2"/>
              <a:buNone/>
            </a:pPr>
            <a:endParaRPr lang="sr-Latn-CS" altLang="en-US" sz="2000" b="1" dirty="0" smtClean="0">
              <a:solidFill>
                <a:schemeClr val="tx1"/>
              </a:solidFill>
              <a:ea typeface="Verdana" pitchFamily="34" charset="0"/>
              <a:cs typeface="Times New Roman" pitchFamily="18" charset="0"/>
              <a:sym typeface="Arial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sr-Latn-CS" altLang="en-US" sz="2000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  <a:sym typeface="Arial" charset="0"/>
              </a:rPr>
              <a:t>Pravo na dodatne bodove ili izravni upis ostvaruju kandidati na osnovi rezultata koje su postigli </a:t>
            </a:r>
            <a:r>
              <a:rPr lang="sr-Latn-CS" altLang="en-US" sz="2000" b="1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  <a:sym typeface="Arial" charset="0"/>
              </a:rPr>
              <a:t>na državnim natjecanjima u znanju iz nastavnih predmeta posebno značajnih za upis </a:t>
            </a:r>
            <a:r>
              <a:rPr lang="sr-Latn-CS" altLang="en-US" sz="2000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  <a:sym typeface="Arial" charset="0"/>
              </a:rPr>
              <a:t>(Hrvatskoga jezika, Matematike, prvoga stranoga jezika, dvaju nastavna predmeta posebno važna za upis, te jednom natjecanju koje samostalno određuje škola ),</a:t>
            </a:r>
            <a:r>
              <a:rPr lang="sr-Latn-CS" altLang="en-US" sz="2000" b="1" dirty="0" smtClean="0">
                <a:solidFill>
                  <a:schemeClr val="tx1"/>
                </a:solidFill>
                <a:ea typeface="Verdana" pitchFamily="34" charset="0"/>
                <a:cs typeface="Times New Roman" pitchFamily="18" charset="0"/>
                <a:sym typeface="Arial" charset="0"/>
              </a:rPr>
              <a:t> iz Kataloga natjecanja i smotri učenika i učenica osnovnih i srednjih škola Republike Hrvatske, koja se provode u organizaciji Agencije za odgoj i obrazovanje te na osnovi rezultata s međunarodnih natjecanja u znanju iz gore navedenih predmeta</a:t>
            </a:r>
            <a:endParaRPr lang="sr-Latn-CS" altLang="en-US" sz="2000" dirty="0" smtClean="0">
              <a:solidFill>
                <a:schemeClr val="tx1"/>
              </a:solidFill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638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99" y="188641"/>
            <a:ext cx="7585025" cy="1296144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 smtClean="0">
                <a:latin typeface="+mn-lt"/>
                <a:cs typeface="Times New Roman" pitchFamily="18" charset="0"/>
              </a:rPr>
              <a:t>Vrednovanje</a:t>
            </a:r>
            <a:r>
              <a:rPr lang="en-US" sz="2800" b="1" dirty="0" smtClean="0">
                <a:latin typeface="+mn-lt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+mn-lt"/>
                <a:cs typeface="Times New Roman" pitchFamily="18" charset="0"/>
              </a:rPr>
              <a:t>rezultata</a:t>
            </a:r>
            <a:r>
              <a:rPr lang="en-US" sz="2800" b="1" dirty="0" smtClean="0">
                <a:latin typeface="+mn-lt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+mn-lt"/>
                <a:cs typeface="Times New Roman" pitchFamily="18" charset="0"/>
              </a:rPr>
              <a:t>postignutih</a:t>
            </a:r>
            <a:r>
              <a:rPr lang="en-US" sz="2800" b="1" dirty="0" smtClean="0">
                <a:latin typeface="+mn-lt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+mn-lt"/>
                <a:cs typeface="Times New Roman" pitchFamily="18" charset="0"/>
              </a:rPr>
              <a:t>na</a:t>
            </a:r>
            <a:r>
              <a:rPr lang="en-US" sz="2800" b="1" dirty="0" smtClean="0">
                <a:latin typeface="+mn-lt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+mn-lt"/>
                <a:cs typeface="Times New Roman" pitchFamily="18" charset="0"/>
              </a:rPr>
              <a:t>natjecanjima</a:t>
            </a:r>
            <a:r>
              <a:rPr lang="en-US" sz="2800" b="1" dirty="0" smtClean="0">
                <a:latin typeface="+mn-lt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+mn-lt"/>
                <a:cs typeface="Times New Roman" pitchFamily="18" charset="0"/>
              </a:rPr>
              <a:t>iz</a:t>
            </a:r>
            <a:r>
              <a:rPr lang="en-US" sz="2800" b="1" dirty="0" smtClean="0">
                <a:latin typeface="+mn-lt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znanja</a:t>
            </a:r>
            <a:endParaRPr lang="en-US" sz="2800" b="1" dirty="0" smtClean="0">
              <a:solidFill>
                <a:srgbClr val="FF0000"/>
              </a:solidFill>
              <a:latin typeface="+mn-lt"/>
              <a:cs typeface="Times New Roman" pitchFamily="18" charset="0"/>
            </a:endParaRPr>
          </a:p>
        </p:txBody>
      </p:sp>
      <p:graphicFrame>
        <p:nvGraphicFramePr>
          <p:cNvPr id="2" name="Group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30742713"/>
              </p:ext>
            </p:extLst>
          </p:nvPr>
        </p:nvGraphicFramePr>
        <p:xfrm>
          <a:off x="1187623" y="1760538"/>
          <a:ext cx="7704854" cy="4580540"/>
        </p:xfrm>
        <a:graphic>
          <a:graphicData uri="http://schemas.openxmlformats.org/drawingml/2006/table">
            <a:tbl>
              <a:tblPr/>
              <a:tblGrid>
                <a:gridCol w="2568285"/>
                <a:gridCol w="2578985"/>
                <a:gridCol w="2557584"/>
              </a:tblGrid>
              <a:tr h="70109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Vrsta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natjecanja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Opis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Broj bodova koji se dodaju na broj bodova koji je utvrđen tijekom postupka vrednovanja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716716">
                <a:tc row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Državna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/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međunarodna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natjecanja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Prvo</a:t>
                      </a:r>
                      <a:r>
                        <a:rPr kumimoji="0" lang="hr-HR" sz="14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, drugo i treće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osvojeno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mjesto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kao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pojedinac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u </a:t>
                      </a:r>
                      <a:r>
                        <a:rPr kumimoji="0" lang="hr-HR" sz="14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5.,6.,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7.</a:t>
                      </a:r>
                      <a:r>
                        <a:rPr kumimoji="0" lang="hr-HR" sz="14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 i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8.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razredu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osnovnog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obrazovanja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Izravan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upis</a:t>
                      </a:r>
                      <a:endParaRPr kumimoji="0" lang="hr-HR" sz="14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(pod uvjetom da zadovolje na ispitu sposobnosti i darovitosti u školama u kojima je to uvjet za upis)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16716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P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  <a:sym typeface="Arial" pitchFamily="34" charset="0"/>
                        </a:rPr>
                        <a:t>rvo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  <a:sym typeface="Arial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  <a:sym typeface="Arial" pitchFamily="34" charset="0"/>
                        </a:rPr>
                        <a:t>osvojeno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  <a:sym typeface="Arial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  <a:sym typeface="Arial" pitchFamily="34" charset="0"/>
                        </a:rPr>
                        <a:t>mjesto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  <a:sym typeface="Arial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  <a:sym typeface="Arial" pitchFamily="34" charset="0"/>
                        </a:rPr>
                        <a:t>kao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  <a:sym typeface="Arial" pitchFamily="34" charset="0"/>
                        </a:rPr>
                        <a:t> </a:t>
                      </a:r>
                      <a:r>
                        <a:rPr kumimoji="0" lang="hr-HR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  <a:sym typeface="Arial" pitchFamily="34" charset="0"/>
                        </a:rPr>
                        <a:t>član skupine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  <a:sym typeface="Arial" pitchFamily="34" charset="0"/>
                        </a:rPr>
                        <a:t> u 5.</a:t>
                      </a:r>
                      <a:r>
                        <a:rPr kumimoji="0" lang="hr-HR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  <a:sym typeface="Arial" pitchFamily="34" charset="0"/>
                        </a:rPr>
                        <a:t>,6.,7. i 8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  <a:sym typeface="Arial" pitchFamily="34" charset="0"/>
                        </a:rPr>
                        <a:t>.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  <a:sym typeface="Arial" pitchFamily="34" charset="0"/>
                        </a:rPr>
                        <a:t>razredu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  <a:sym typeface="Arial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  <a:sym typeface="Arial" pitchFamily="34" charset="0"/>
                        </a:rPr>
                        <a:t>osnovnog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  <a:sym typeface="Arial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  <a:sym typeface="Arial" pitchFamily="34" charset="0"/>
                        </a:rPr>
                        <a:t>obrazovanja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3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boda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929076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  <a:sym typeface="Arial" pitchFamily="34" charset="0"/>
                        </a:rPr>
                        <a:t>Drugo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  <a:sym typeface="Arial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  <a:sym typeface="Arial" pitchFamily="34" charset="0"/>
                        </a:rPr>
                        <a:t>osvojeno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  <a:sym typeface="Arial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  <a:sym typeface="Arial" pitchFamily="34" charset="0"/>
                        </a:rPr>
                        <a:t>mjesto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  <a:sym typeface="Arial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  <a:sym typeface="Arial" pitchFamily="34" charset="0"/>
                        </a:rPr>
                        <a:t>kao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  <a:sym typeface="Arial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  <a:sym typeface="Arial" pitchFamily="34" charset="0"/>
                        </a:rPr>
                        <a:t>članovi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  <a:sym typeface="Arial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  <a:sym typeface="Arial" pitchFamily="34" charset="0"/>
                        </a:rPr>
                        <a:t>skupine</a:t>
                      </a:r>
                      <a:r>
                        <a:rPr kumimoji="0" lang="hr-HR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  <a:sym typeface="Arial" pitchFamily="34" charset="0"/>
                        </a:rPr>
                        <a:t> u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  <a:sym typeface="Arial" pitchFamily="34" charset="0"/>
                        </a:rPr>
                        <a:t>5.</a:t>
                      </a:r>
                      <a:r>
                        <a:rPr kumimoji="0" lang="hr-HR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  <a:sym typeface="Arial" pitchFamily="34" charset="0"/>
                        </a:rPr>
                        <a:t>,6.,7. i 8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  <a:sym typeface="Arial" pitchFamily="34" charset="0"/>
                        </a:rPr>
                        <a:t>.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  <a:sym typeface="Arial" pitchFamily="34" charset="0"/>
                        </a:rPr>
                        <a:t>razredu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  <a:sym typeface="Arial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  <a:sym typeface="Arial" pitchFamily="34" charset="0"/>
                        </a:rPr>
                        <a:t>osnovnog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  <a:sym typeface="Arial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  <a:sym typeface="Arial" pitchFamily="34" charset="0"/>
                        </a:rPr>
                        <a:t>obrazovanja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ea typeface="Verdana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boda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929076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hr-HR" sz="14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  <a:sym typeface="Arial" pitchFamily="34" charset="0"/>
                        </a:rPr>
                        <a:t>Treće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  <a:sym typeface="Arial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  <a:sym typeface="Arial" pitchFamily="34" charset="0"/>
                        </a:rPr>
                        <a:t>osvojeno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  <a:sym typeface="Arial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  <a:sym typeface="Arial" pitchFamily="34" charset="0"/>
                        </a:rPr>
                        <a:t>mjesto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  <a:sym typeface="Arial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  <a:sym typeface="Arial" pitchFamily="34" charset="0"/>
                        </a:rPr>
                        <a:t>kao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  <a:sym typeface="Arial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  <a:sym typeface="Arial" pitchFamily="34" charset="0"/>
                        </a:rPr>
                        <a:t>članovi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  <a:sym typeface="Arial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  <a:sym typeface="Arial" pitchFamily="34" charset="0"/>
                        </a:rPr>
                        <a:t>skupine</a:t>
                      </a:r>
                      <a:r>
                        <a:rPr kumimoji="0" lang="hr-HR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  <a:sym typeface="Arial" pitchFamily="34" charset="0"/>
                        </a:rPr>
                        <a:t> u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  <a:sym typeface="Arial" pitchFamily="34" charset="0"/>
                        </a:rPr>
                        <a:t>5.</a:t>
                      </a:r>
                      <a:r>
                        <a:rPr kumimoji="0" lang="hr-HR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  <a:sym typeface="Arial" pitchFamily="34" charset="0"/>
                        </a:rPr>
                        <a:t>,6.,7. i 8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  <a:sym typeface="Arial" pitchFamily="34" charset="0"/>
                        </a:rPr>
                        <a:t>.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  <a:sym typeface="Arial" pitchFamily="34" charset="0"/>
                        </a:rPr>
                        <a:t>razredu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  <a:sym typeface="Arial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  <a:sym typeface="Arial" pitchFamily="34" charset="0"/>
                        </a:rPr>
                        <a:t>osnovnog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  <a:sym typeface="Arial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  <a:sym typeface="Arial" pitchFamily="34" charset="0"/>
                        </a:rPr>
                        <a:t>obrazovanja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ea typeface="Verdana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ea typeface="Verdana" pitchFamily="34" charset="0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boda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1743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714357"/>
            <a:ext cx="8001000" cy="904894"/>
          </a:xfrm>
        </p:spPr>
        <p:txBody>
          <a:bodyPr>
            <a:normAutofit fontScale="90000"/>
          </a:bodyPr>
          <a:lstStyle/>
          <a:p>
            <a:pPr algn="ctr"/>
            <a:r>
              <a:rPr lang="sr-Latn-CS" altLang="en-US" sz="1800" b="1" dirty="0" smtClean="0">
                <a:sym typeface="Arial" charset="0"/>
              </a:rPr>
              <a:t/>
            </a:r>
            <a:br>
              <a:rPr lang="sr-Latn-CS" altLang="en-US" sz="1800" b="1" dirty="0" smtClean="0">
                <a:sym typeface="Arial" charset="0"/>
              </a:rPr>
            </a:br>
            <a:r>
              <a:rPr lang="sr-Latn-CS" altLang="en-US" sz="3200" b="1" dirty="0" smtClean="0">
                <a:latin typeface="+mn-lt"/>
                <a:cs typeface="Times New Roman" pitchFamily="18" charset="0"/>
                <a:sym typeface="Arial" charset="0"/>
              </a:rPr>
              <a:t>Vrednovanje rezultata postignutih na </a:t>
            </a:r>
            <a:r>
              <a:rPr lang="sr-Latn-CS" altLang="en-US" sz="3200" b="1" dirty="0" smtClean="0">
                <a:solidFill>
                  <a:srgbClr val="FF0000"/>
                </a:solidFill>
                <a:latin typeface="+mn-lt"/>
                <a:cs typeface="Times New Roman" pitchFamily="18" charset="0"/>
                <a:sym typeface="Arial" charset="0"/>
              </a:rPr>
              <a:t>sportskim</a:t>
            </a:r>
            <a:r>
              <a:rPr lang="hr-HR" altLang="en-US" sz="3200" b="1" dirty="0" smtClean="0">
                <a:solidFill>
                  <a:srgbClr val="FF0000"/>
                </a:solidFill>
                <a:latin typeface="+mn-lt"/>
                <a:cs typeface="Times New Roman" pitchFamily="18" charset="0"/>
                <a:sym typeface="Arial" charset="0"/>
              </a:rPr>
              <a:t> </a:t>
            </a:r>
            <a:r>
              <a:rPr lang="sr-Latn-CS" altLang="en-US" sz="3200" b="1" dirty="0" smtClean="0">
                <a:solidFill>
                  <a:srgbClr val="FF0000"/>
                </a:solidFill>
                <a:latin typeface="+mn-lt"/>
                <a:cs typeface="Times New Roman" pitchFamily="18" charset="0"/>
                <a:sym typeface="Arial" charset="0"/>
              </a:rPr>
              <a:t>natjecanjima</a:t>
            </a:r>
          </a:p>
        </p:txBody>
      </p:sp>
      <p:graphicFrame>
        <p:nvGraphicFramePr>
          <p:cNvPr id="2" name="Group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887178106"/>
              </p:ext>
            </p:extLst>
          </p:nvPr>
        </p:nvGraphicFramePr>
        <p:xfrm>
          <a:off x="1187623" y="1857364"/>
          <a:ext cx="7704855" cy="4668839"/>
        </p:xfrm>
        <a:graphic>
          <a:graphicData uri="http://schemas.openxmlformats.org/drawingml/2006/table">
            <a:tbl>
              <a:tblPr/>
              <a:tblGrid>
                <a:gridCol w="2556541"/>
                <a:gridCol w="2573391"/>
                <a:gridCol w="2574923"/>
              </a:tblGrid>
              <a:tr h="11890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Vrsta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natjecanja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Opis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Broj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bodova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koji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 se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dodaju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na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broj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bodova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koji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 je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utvrđen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tijekom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postupka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vrednovanja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1160463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3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Natjecanja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školskih</a:t>
                      </a:r>
                      <a:r>
                        <a:rPr kumimoji="0" lang="hr-HR" sz="18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sportskih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društava</a:t>
                      </a:r>
                      <a:endParaRPr kumimoji="0" lang="hr-HR" sz="18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8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(vode se u Hrvatskom školskom športskom savezu)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Učenici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koji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su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na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državnom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ili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međunarodnom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natjecanju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kao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članovi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ekipe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osvojili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prvo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mjesto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ea typeface="Verdan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3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boda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158875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Učenici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koji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su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na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državnom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ili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međunarodnom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natjecanju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kao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članovi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ekipe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osvojili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drugo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mjesto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ea typeface="Verdan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2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boda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160463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Učenici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koji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su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na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državnom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ili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međunarodnom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natjecanju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kao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članovi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ekipe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osvojili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treće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mjesto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ea typeface="Verdan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F5F5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1 bod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1845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dirty="0" smtClean="0"/>
              <a:t>Učenici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357298"/>
            <a:ext cx="7794448" cy="5312062"/>
          </a:xfrm>
        </p:spPr>
        <p:txBody>
          <a:bodyPr>
            <a:normAutofit/>
          </a:bodyPr>
          <a:lstStyle/>
          <a:p>
            <a:r>
              <a:rPr lang="hr-HR" dirty="0" smtClean="0"/>
              <a:t>Učenici u OŠ dobivaju elektronički identitet (korisničko ime i lozinku, zaduženi učitelj: Štefica Škara)</a:t>
            </a:r>
          </a:p>
          <a:p>
            <a:r>
              <a:rPr lang="hr-HR" dirty="0" smtClean="0"/>
              <a:t>SMS-om dobivaju PIN </a:t>
            </a:r>
            <a:r>
              <a:rPr lang="hr-HR" sz="2600" dirty="0" smtClean="0"/>
              <a:t>(osobni identifikacijski broj)</a:t>
            </a:r>
          </a:p>
          <a:p>
            <a:r>
              <a:rPr lang="ta-IN" dirty="0" smtClean="0"/>
              <a:t>Odabiru </a:t>
            </a:r>
            <a:r>
              <a:rPr lang="ta-IN" b="1" dirty="0" smtClean="0"/>
              <a:t>max </a:t>
            </a:r>
            <a:r>
              <a:rPr lang="hr-HR" b="1" dirty="0" smtClean="0"/>
              <a:t>6 obrazovnih programa</a:t>
            </a:r>
            <a:r>
              <a:rPr lang="ta-IN" b="1" dirty="0" smtClean="0"/>
              <a:t> </a:t>
            </a:r>
            <a:r>
              <a:rPr lang="hr-HR" dirty="0" smtClean="0"/>
              <a:t>i redaju ih prema redoslijedu želja ( </a:t>
            </a:r>
            <a:r>
              <a:rPr lang="hr-HR" sz="1800" dirty="0" smtClean="0"/>
              <a:t>po jedan program u svakoj školi ili više programa u manjem broju škola)</a:t>
            </a:r>
            <a:endParaRPr lang="hr-HR" dirty="0" smtClean="0"/>
          </a:p>
          <a:p>
            <a:r>
              <a:rPr lang="hr-HR" dirty="0" smtClean="0"/>
              <a:t>Svi podaci o učenicima preuzimaju se iz e-matice  i provjeravaju u sustavu OIB</a:t>
            </a:r>
          </a:p>
        </p:txBody>
      </p:sp>
    </p:spTree>
    <p:extLst>
      <p:ext uri="{BB962C8B-B14F-4D97-AF65-F5344CB8AC3E}">
        <p14:creationId xmlns:p14="http://schemas.microsoft.com/office/powerpoint/2010/main" val="38751145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CS" altLang="en-US" sz="3200" b="1" dirty="0" smtClean="0">
                <a:latin typeface="+mn-lt"/>
                <a:cs typeface="Times New Roman" pitchFamily="18" charset="0"/>
              </a:rPr>
              <a:t>Posebni</a:t>
            </a:r>
            <a:r>
              <a:rPr lang="hr-HR" altLang="en-US" sz="3200" b="1" dirty="0" smtClean="0">
                <a:latin typeface="+mn-lt"/>
                <a:cs typeface="Times New Roman" pitchFamily="18" charset="0"/>
              </a:rPr>
              <a:t> element vrednovanja</a:t>
            </a:r>
            <a:endParaRPr lang="sr-Latn-CS" altLang="en-US" sz="3200" dirty="0" smtClean="0">
              <a:latin typeface="+mn-lt"/>
              <a:cs typeface="Times New Roman" pitchFamily="18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571612"/>
            <a:ext cx="7715200" cy="4554551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000" b="1" dirty="0" err="1" smtClean="0">
                <a:solidFill>
                  <a:schemeClr val="tx1"/>
                </a:solidFill>
                <a:cs typeface="Times New Roman" pitchFamily="18" charset="0"/>
              </a:rPr>
              <a:t>Upis</a:t>
            </a: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cs typeface="Times New Roman" pitchFamily="18" charset="0"/>
              </a:rPr>
              <a:t>kandidata</a:t>
            </a: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</a:rPr>
              <a:t> s </a:t>
            </a:r>
            <a:r>
              <a:rPr lang="en-US" sz="2000" b="1" dirty="0" err="1" smtClean="0">
                <a:solidFill>
                  <a:schemeClr val="tx1"/>
                </a:solidFill>
                <a:cs typeface="Times New Roman" pitchFamily="18" charset="0"/>
              </a:rPr>
              <a:t>teškoćama</a:t>
            </a:r>
            <a:endParaRPr lang="hr-HR" sz="2000" b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ctr">
              <a:lnSpc>
                <a:spcPct val="90000"/>
              </a:lnSpc>
              <a:buNone/>
            </a:pPr>
            <a:endParaRPr lang="en-US" sz="20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000" b="1" dirty="0" err="1" smtClean="0">
                <a:solidFill>
                  <a:schemeClr val="tx1"/>
                </a:solidFill>
                <a:cs typeface="Times New Roman" pitchFamily="18" charset="0"/>
              </a:rPr>
              <a:t>Kandidat</a:t>
            </a: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</a:rPr>
              <a:t> s </a:t>
            </a:r>
            <a:r>
              <a:rPr lang="en-US" sz="2000" b="1" dirty="0" err="1" smtClean="0">
                <a:solidFill>
                  <a:schemeClr val="tx1"/>
                </a:solidFill>
                <a:cs typeface="Times New Roman" pitchFamily="18" charset="0"/>
              </a:rPr>
              <a:t>teškoćama</a:t>
            </a: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</a:rPr>
              <a:t> u </a:t>
            </a:r>
            <a:r>
              <a:rPr lang="en-US" sz="2000" b="1" dirty="0" err="1" smtClean="0">
                <a:solidFill>
                  <a:schemeClr val="tx1"/>
                </a:solidFill>
                <a:cs typeface="Times New Roman" pitchFamily="18" charset="0"/>
              </a:rPr>
              <a:t>razvoju</a:t>
            </a:r>
            <a:r>
              <a:rPr lang="hr-HR" sz="20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hr-HR" sz="2000" dirty="0" smtClean="0">
                <a:solidFill>
                  <a:schemeClr val="tx1"/>
                </a:solidFill>
                <a:cs typeface="Times New Roman" pitchFamily="18" charset="0"/>
              </a:rPr>
              <a:t>su kandidati koji su osnovnu školu završili prema rješenju ureda državne uprave u županiji odnosno gradskog ureda za obrazovanje, kulturu i šport grada </a:t>
            </a:r>
            <a:r>
              <a:rPr lang="hr-HR" sz="2000" dirty="0">
                <a:cs typeface="Times New Roman" pitchFamily="18" charset="0"/>
              </a:rPr>
              <a:t>Z</a:t>
            </a:r>
            <a:r>
              <a:rPr lang="hr-HR" sz="2000" dirty="0" smtClean="0">
                <a:solidFill>
                  <a:schemeClr val="tx1"/>
                </a:solidFill>
                <a:cs typeface="Times New Roman" pitchFamily="18" charset="0"/>
              </a:rPr>
              <a:t>agreba o primjerenom obliku školovanja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hr-HR" sz="2000" dirty="0"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cs typeface="Times New Roman" pitchFamily="18" charset="0"/>
              </a:rPr>
              <a:t>ima</a:t>
            </a:r>
            <a:r>
              <a:rPr lang="hr-HR" sz="2000" dirty="0" smtClean="0">
                <a:solidFill>
                  <a:schemeClr val="tx1"/>
                </a:solidFill>
                <a:cs typeface="Times New Roman" pitchFamily="18" charset="0"/>
              </a:rPr>
              <a:t>ju</a:t>
            </a:r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cs typeface="Times New Roman" pitchFamily="18" charset="0"/>
              </a:rPr>
              <a:t>pravo</a:t>
            </a:r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cs typeface="Times New Roman" pitchFamily="18" charset="0"/>
              </a:rPr>
              <a:t>izravnoga</a:t>
            </a: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cs typeface="Times New Roman" pitchFamily="18" charset="0"/>
              </a:rPr>
              <a:t>upisa</a:t>
            </a: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</a:rPr>
              <a:t>u </a:t>
            </a:r>
            <a:r>
              <a:rPr lang="en-US" sz="2000" dirty="0" err="1" smtClean="0">
                <a:solidFill>
                  <a:schemeClr val="tx1"/>
                </a:solidFill>
                <a:cs typeface="Times New Roman" pitchFamily="18" charset="0"/>
              </a:rPr>
              <a:t>programe</a:t>
            </a:r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cs typeface="Times New Roman" pitchFamily="18" charset="0"/>
              </a:rPr>
              <a:t>obrazovanja</a:t>
            </a:r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cs typeface="Times New Roman" pitchFamily="18" charset="0"/>
              </a:rPr>
              <a:t>za</a:t>
            </a:r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cs typeface="Times New Roman" pitchFamily="18" charset="0"/>
              </a:rPr>
              <a:t>koje</a:t>
            </a:r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cs typeface="Times New Roman" pitchFamily="18" charset="0"/>
              </a:rPr>
              <a:t>posjeduje</a:t>
            </a:r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cs typeface="Times New Roman" pitchFamily="18" charset="0"/>
              </a:rPr>
              <a:t>stručno</a:t>
            </a:r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cs typeface="Times New Roman" pitchFamily="18" charset="0"/>
              </a:rPr>
              <a:t>mišljenje</a:t>
            </a:r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cs typeface="Times New Roman" pitchFamily="18" charset="0"/>
              </a:rPr>
              <a:t>službe</a:t>
            </a:r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cs typeface="Times New Roman" pitchFamily="18" charset="0"/>
              </a:rPr>
              <a:t>za</a:t>
            </a:r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cs typeface="Times New Roman" pitchFamily="18" charset="0"/>
              </a:rPr>
              <a:t>profesionalno</a:t>
            </a:r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cs typeface="Times New Roman" pitchFamily="18" charset="0"/>
              </a:rPr>
              <a:t>usmjeravanje</a:t>
            </a:r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cs typeface="Times New Roman" pitchFamily="18" charset="0"/>
              </a:rPr>
              <a:t>Hrvatskoga</a:t>
            </a:r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cs typeface="Times New Roman" pitchFamily="18" charset="0"/>
              </a:rPr>
              <a:t>zavoda</a:t>
            </a:r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cs typeface="Times New Roman" pitchFamily="18" charset="0"/>
              </a:rPr>
              <a:t>za</a:t>
            </a:r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cs typeface="Times New Roman" pitchFamily="18" charset="0"/>
              </a:rPr>
              <a:t>zapošljavanje</a:t>
            </a:r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cs typeface="Times New Roman" pitchFamily="18" charset="0"/>
              </a:rPr>
              <a:t>te</a:t>
            </a:r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cs typeface="Times New Roman" pitchFamily="18" charset="0"/>
              </a:rPr>
              <a:t>ako</a:t>
            </a:r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cs typeface="Times New Roman" pitchFamily="18" charset="0"/>
              </a:rPr>
              <a:t>zadovolj</a:t>
            </a:r>
            <a:r>
              <a:rPr lang="hr-HR" sz="2000" dirty="0" smtClean="0">
                <a:solidFill>
                  <a:schemeClr val="tx1"/>
                </a:solidFill>
                <a:cs typeface="Times New Roman" pitchFamily="18" charset="0"/>
              </a:rPr>
              <a:t>i</a:t>
            </a:r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cs typeface="Times New Roman" pitchFamily="18" charset="0"/>
              </a:rPr>
              <a:t>na</a:t>
            </a:r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cs typeface="Times New Roman" pitchFamily="18" charset="0"/>
              </a:rPr>
              <a:t>ispitu</a:t>
            </a:r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cs typeface="Times New Roman" pitchFamily="18" charset="0"/>
              </a:rPr>
              <a:t>sposobnosti</a:t>
            </a:r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cs typeface="Times New Roman" pitchFamily="18" charset="0"/>
              </a:rPr>
              <a:t>i</a:t>
            </a:r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cs typeface="Times New Roman" pitchFamily="18" charset="0"/>
              </a:rPr>
              <a:t>darovitosti</a:t>
            </a:r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</a:rPr>
              <a:t> u </a:t>
            </a:r>
            <a:r>
              <a:rPr lang="en-US" sz="2000" dirty="0" err="1" smtClean="0">
                <a:solidFill>
                  <a:schemeClr val="tx1"/>
                </a:solidFill>
                <a:cs typeface="Times New Roman" pitchFamily="18" charset="0"/>
              </a:rPr>
              <a:t>školama</a:t>
            </a:r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</a:rPr>
              <a:t> u </a:t>
            </a:r>
            <a:r>
              <a:rPr lang="en-US" sz="2000" dirty="0" err="1" smtClean="0">
                <a:solidFill>
                  <a:schemeClr val="tx1"/>
                </a:solidFill>
                <a:cs typeface="Times New Roman" pitchFamily="18" charset="0"/>
              </a:rPr>
              <a:t>kojima</a:t>
            </a:r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</a:rPr>
              <a:t> je to </a:t>
            </a:r>
            <a:r>
              <a:rPr lang="en-US" sz="2000" dirty="0" err="1" smtClean="0">
                <a:solidFill>
                  <a:schemeClr val="tx1"/>
                </a:solidFill>
                <a:cs typeface="Times New Roman" pitchFamily="18" charset="0"/>
              </a:rPr>
              <a:t>uvjet</a:t>
            </a:r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cs typeface="Times New Roman" pitchFamily="18" charset="0"/>
              </a:rPr>
              <a:t>za</a:t>
            </a:r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cs typeface="Times New Roman" pitchFamily="18" charset="0"/>
              </a:rPr>
              <a:t>upis</a:t>
            </a:r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</a:rPr>
              <a:t>.</a:t>
            </a:r>
            <a:endParaRPr lang="hr-HR" sz="20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hr-HR" sz="2000" dirty="0"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hr-HR" sz="2000" dirty="0" smtClean="0">
                <a:solidFill>
                  <a:schemeClr val="tx1"/>
                </a:solidFill>
                <a:cs typeface="Times New Roman" pitchFamily="18" charset="0"/>
              </a:rPr>
              <a:t>Za ostvarenje prava izravnog upisa kandidat obavezno prilaže:</a:t>
            </a:r>
          </a:p>
          <a:p>
            <a:pPr marL="82296" indent="0">
              <a:lnSpc>
                <a:spcPct val="90000"/>
              </a:lnSpc>
              <a:buNone/>
            </a:pPr>
            <a:r>
              <a:rPr lang="hr-HR" sz="2000" dirty="0">
                <a:cs typeface="Times New Roman" pitchFamily="18" charset="0"/>
              </a:rPr>
              <a:t> </a:t>
            </a:r>
            <a:r>
              <a:rPr lang="hr-HR" sz="1900" dirty="0" smtClean="0">
                <a:cs typeface="Times New Roman" pitchFamily="18" charset="0"/>
              </a:rPr>
              <a:t>- rješenje ureda državne uprave u </a:t>
            </a:r>
            <a:r>
              <a:rPr lang="hr-HR" sz="1900" dirty="0">
                <a:cs typeface="Times New Roman" pitchFamily="18" charset="0"/>
              </a:rPr>
              <a:t>županiji odnosno gradskog ureda za obrazovanje, kulturu i šport grada Zagreba o primjerenom obliku </a:t>
            </a:r>
            <a:r>
              <a:rPr lang="hr-HR" sz="1900" dirty="0" smtClean="0">
                <a:cs typeface="Times New Roman" pitchFamily="18" charset="0"/>
              </a:rPr>
              <a:t>školovanja ; stručno mišljenje nadležnog školskog liječnika i stručno mišljenje Službe za profesionalno usmjerenje  Hrvatskog zavoda za zapošljavanje</a:t>
            </a:r>
            <a:endParaRPr lang="hr-HR" sz="1900" dirty="0">
              <a:cs typeface="Times New Roman" pitchFamily="18" charset="0"/>
            </a:endParaRPr>
          </a:p>
          <a:p>
            <a:pPr marL="82296" indent="0">
              <a:lnSpc>
                <a:spcPct val="90000"/>
              </a:lnSpc>
              <a:buNone/>
            </a:pPr>
            <a:endParaRPr lang="hr-HR" sz="20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en-US" sz="2000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150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Latn-CS" altLang="en-US" sz="3600" b="1" dirty="0">
                <a:cs typeface="Times New Roman" pitchFamily="18" charset="0"/>
              </a:rPr>
              <a:t>Posebni</a:t>
            </a:r>
            <a:r>
              <a:rPr lang="hr-HR" altLang="en-US" sz="3600" b="1" dirty="0">
                <a:cs typeface="Times New Roman" pitchFamily="18" charset="0"/>
              </a:rPr>
              <a:t> element </a:t>
            </a:r>
            <a:r>
              <a:rPr lang="hr-HR" altLang="en-US" sz="3600" b="1" dirty="0" smtClean="0">
                <a:cs typeface="Times New Roman" pitchFamily="18" charset="0"/>
              </a:rPr>
              <a:t>vrednovanja</a:t>
            </a:r>
            <a:br>
              <a:rPr lang="hr-HR" altLang="en-US" sz="3600" b="1" dirty="0" smtClean="0">
                <a:cs typeface="Times New Roman" pitchFamily="18" charset="0"/>
              </a:rPr>
            </a:br>
            <a:r>
              <a:rPr lang="hr-HR" altLang="en-US" sz="2000" b="1" dirty="0">
                <a:cs typeface="Times New Roman" pitchFamily="18" charset="0"/>
              </a:rPr>
              <a:t/>
            </a:r>
            <a:br>
              <a:rPr lang="hr-HR" altLang="en-US" sz="2000" b="1" dirty="0">
                <a:cs typeface="Times New Roman" pitchFamily="18" charset="0"/>
              </a:rPr>
            </a:br>
            <a:r>
              <a:rPr lang="hr-HR" altLang="en-US" sz="2200" b="1" dirty="0">
                <a:solidFill>
                  <a:schemeClr val="tx1"/>
                </a:solidFill>
                <a:effectLst/>
                <a:cs typeface="Times New Roman" pitchFamily="18" charset="0"/>
              </a:rPr>
              <a:t>U</a:t>
            </a:r>
            <a:r>
              <a:rPr lang="hr-HR" sz="2200" b="1" dirty="0" smtClean="0">
                <a:solidFill>
                  <a:schemeClr val="tx1"/>
                </a:solidFill>
                <a:effectLst/>
                <a:cs typeface="Times New Roman" pitchFamily="18" charset="0"/>
              </a:rPr>
              <a:t>pis k</a:t>
            </a:r>
            <a:r>
              <a:rPr lang="en-US" sz="2200" b="1" dirty="0" err="1" smtClean="0">
                <a:solidFill>
                  <a:schemeClr val="tx1"/>
                </a:solidFill>
                <a:effectLst/>
                <a:cs typeface="Times New Roman" pitchFamily="18" charset="0"/>
              </a:rPr>
              <a:t>andidat</a:t>
            </a:r>
            <a:r>
              <a:rPr lang="hr-HR" sz="2200" b="1" dirty="0" smtClean="0">
                <a:solidFill>
                  <a:schemeClr val="tx1"/>
                </a:solidFill>
                <a:effectLst/>
                <a:cs typeface="Times New Roman" pitchFamily="18" charset="0"/>
              </a:rPr>
              <a:t>a</a:t>
            </a:r>
            <a:r>
              <a:rPr lang="en-US" sz="2200" b="1" dirty="0" smtClean="0">
                <a:solidFill>
                  <a:schemeClr val="tx1"/>
                </a:solidFill>
                <a:effectLst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effectLst/>
                <a:cs typeface="Times New Roman" pitchFamily="18" charset="0"/>
              </a:rPr>
              <a:t>sa</a:t>
            </a:r>
            <a:r>
              <a:rPr lang="en-US" sz="2200" b="1" dirty="0">
                <a:solidFill>
                  <a:schemeClr val="tx1"/>
                </a:solidFill>
                <a:effectLst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effectLst/>
                <a:cs typeface="Times New Roman" pitchFamily="18" charset="0"/>
              </a:rPr>
              <a:t>zdravstvenim</a:t>
            </a:r>
            <a:r>
              <a:rPr lang="en-US" sz="2200" b="1" dirty="0">
                <a:solidFill>
                  <a:schemeClr val="tx1"/>
                </a:solidFill>
                <a:effectLst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effectLst/>
                <a:cs typeface="Times New Roman" pitchFamily="18" charset="0"/>
              </a:rPr>
              <a:t>teškoćama</a:t>
            </a:r>
            <a:endParaRPr lang="hr-HR" sz="2200" dirty="0">
              <a:effectLst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43608" y="1916832"/>
            <a:ext cx="7890080" cy="4331568"/>
          </a:xfrm>
        </p:spPr>
        <p:txBody>
          <a:bodyPr>
            <a:normAutofit/>
          </a:bodyPr>
          <a:lstStyle/>
          <a:p>
            <a:r>
              <a:rPr lang="en-US" sz="1900" b="1" dirty="0" err="1">
                <a:cs typeface="Times New Roman" pitchFamily="18" charset="0"/>
              </a:rPr>
              <a:t>Kandidatima</a:t>
            </a:r>
            <a:r>
              <a:rPr lang="en-US" sz="1900" b="1" dirty="0">
                <a:cs typeface="Times New Roman" pitchFamily="18" charset="0"/>
              </a:rPr>
              <a:t> </a:t>
            </a:r>
            <a:r>
              <a:rPr lang="en-US" sz="1900" b="1" dirty="0" err="1">
                <a:cs typeface="Times New Roman" pitchFamily="18" charset="0"/>
              </a:rPr>
              <a:t>sa</a:t>
            </a:r>
            <a:r>
              <a:rPr lang="en-US" sz="1900" b="1" dirty="0">
                <a:cs typeface="Times New Roman" pitchFamily="18" charset="0"/>
              </a:rPr>
              <a:t> </a:t>
            </a:r>
            <a:r>
              <a:rPr lang="en-US" sz="1900" b="1" dirty="0" err="1">
                <a:cs typeface="Times New Roman" pitchFamily="18" charset="0"/>
              </a:rPr>
              <a:t>zdravstvenim</a:t>
            </a:r>
            <a:r>
              <a:rPr lang="en-US" sz="1900" b="1" dirty="0">
                <a:cs typeface="Times New Roman" pitchFamily="18" charset="0"/>
              </a:rPr>
              <a:t> </a:t>
            </a:r>
            <a:r>
              <a:rPr lang="en-US" sz="1900" b="1" dirty="0" err="1" smtClean="0">
                <a:cs typeface="Times New Roman" pitchFamily="18" charset="0"/>
              </a:rPr>
              <a:t>teškoćama</a:t>
            </a:r>
            <a:r>
              <a:rPr lang="hr-HR" sz="1900" b="1" dirty="0" smtClean="0">
                <a:cs typeface="Times New Roman" pitchFamily="18" charset="0"/>
              </a:rPr>
              <a:t> </a:t>
            </a:r>
            <a:r>
              <a:rPr lang="hr-HR" sz="1900" dirty="0" smtClean="0">
                <a:cs typeface="Times New Roman" pitchFamily="18" charset="0"/>
              </a:rPr>
              <a:t>su kandidati koji su prethodno obrazovanje završili po redovitom nastavnom planu i programu, a kojima su teže zdravstvene teškoće i/ili dugotrajno liječenje utjecali na postizanje rezultata tijekom obrazovanja</a:t>
            </a:r>
          </a:p>
          <a:p>
            <a:pPr marL="82296" indent="0">
              <a:buNone/>
            </a:pPr>
            <a:endParaRPr lang="hr-HR" sz="1900" b="1" dirty="0">
              <a:cs typeface="Times New Roman" pitchFamily="18" charset="0"/>
            </a:endParaRPr>
          </a:p>
          <a:p>
            <a:r>
              <a:rPr lang="en-US" sz="1900" b="1" dirty="0" err="1" smtClean="0">
                <a:cs typeface="Times New Roman" pitchFamily="18" charset="0"/>
              </a:rPr>
              <a:t>Kandidatima</a:t>
            </a:r>
            <a:r>
              <a:rPr lang="en-US" sz="1900" b="1" dirty="0" smtClean="0">
                <a:cs typeface="Times New Roman" pitchFamily="18" charset="0"/>
              </a:rPr>
              <a:t> </a:t>
            </a:r>
            <a:r>
              <a:rPr lang="en-US" sz="1900" b="1" dirty="0" err="1">
                <a:cs typeface="Times New Roman" pitchFamily="18" charset="0"/>
              </a:rPr>
              <a:t>sa</a:t>
            </a:r>
            <a:r>
              <a:rPr lang="en-US" sz="1900" b="1" dirty="0">
                <a:cs typeface="Times New Roman" pitchFamily="18" charset="0"/>
              </a:rPr>
              <a:t> </a:t>
            </a:r>
            <a:r>
              <a:rPr lang="en-US" sz="1900" b="1" dirty="0" err="1">
                <a:cs typeface="Times New Roman" pitchFamily="18" charset="0"/>
              </a:rPr>
              <a:t>zdravstvenim</a:t>
            </a:r>
            <a:r>
              <a:rPr lang="en-US" sz="1900" b="1" dirty="0">
                <a:cs typeface="Times New Roman" pitchFamily="18" charset="0"/>
              </a:rPr>
              <a:t> </a:t>
            </a:r>
            <a:r>
              <a:rPr lang="en-US" sz="1900" b="1" dirty="0" err="1">
                <a:cs typeface="Times New Roman" pitchFamily="18" charset="0"/>
              </a:rPr>
              <a:t>teškoćama</a:t>
            </a:r>
            <a:r>
              <a:rPr lang="en-US" sz="1900" dirty="0">
                <a:cs typeface="Times New Roman" pitchFamily="18" charset="0"/>
              </a:rPr>
              <a:t> </a:t>
            </a:r>
            <a:r>
              <a:rPr lang="en-US" sz="1900" dirty="0" err="1">
                <a:cs typeface="Times New Roman" pitchFamily="18" charset="0"/>
              </a:rPr>
              <a:t>dodaju</a:t>
            </a:r>
            <a:r>
              <a:rPr lang="en-US" sz="1900" dirty="0">
                <a:cs typeface="Times New Roman" pitchFamily="18" charset="0"/>
              </a:rPr>
              <a:t> se </a:t>
            </a:r>
            <a:r>
              <a:rPr lang="hr-HR" sz="1900" dirty="0" smtClean="0">
                <a:cs typeface="Times New Roman" pitchFamily="18" charset="0"/>
              </a:rPr>
              <a:t>jedan</a:t>
            </a:r>
            <a:r>
              <a:rPr lang="en-US" sz="1900" dirty="0" smtClean="0">
                <a:cs typeface="Times New Roman" pitchFamily="18" charset="0"/>
              </a:rPr>
              <a:t> bod </a:t>
            </a:r>
            <a:r>
              <a:rPr lang="en-US" sz="1900" dirty="0" err="1">
                <a:cs typeface="Times New Roman" pitchFamily="18" charset="0"/>
              </a:rPr>
              <a:t>na</a:t>
            </a:r>
            <a:r>
              <a:rPr lang="en-US" sz="1900" dirty="0">
                <a:cs typeface="Times New Roman" pitchFamily="18" charset="0"/>
              </a:rPr>
              <a:t> </a:t>
            </a:r>
            <a:r>
              <a:rPr lang="en-US" sz="1900" dirty="0" err="1">
                <a:cs typeface="Times New Roman" pitchFamily="18" charset="0"/>
              </a:rPr>
              <a:t>broj</a:t>
            </a:r>
            <a:r>
              <a:rPr lang="en-US" sz="1900" dirty="0">
                <a:cs typeface="Times New Roman" pitchFamily="18" charset="0"/>
              </a:rPr>
              <a:t> </a:t>
            </a:r>
            <a:r>
              <a:rPr lang="en-US" sz="1900" dirty="0" err="1">
                <a:cs typeface="Times New Roman" pitchFamily="18" charset="0"/>
              </a:rPr>
              <a:t>bodova</a:t>
            </a:r>
            <a:r>
              <a:rPr lang="en-US" sz="1900" dirty="0">
                <a:cs typeface="Times New Roman" pitchFamily="18" charset="0"/>
              </a:rPr>
              <a:t> </a:t>
            </a:r>
            <a:r>
              <a:rPr lang="en-US" sz="1900" dirty="0" err="1">
                <a:cs typeface="Times New Roman" pitchFamily="18" charset="0"/>
              </a:rPr>
              <a:t>koji</a:t>
            </a:r>
            <a:r>
              <a:rPr lang="en-US" sz="1900" dirty="0">
                <a:cs typeface="Times New Roman" pitchFamily="18" charset="0"/>
              </a:rPr>
              <a:t> je </a:t>
            </a:r>
            <a:r>
              <a:rPr lang="en-US" sz="1900" dirty="0" err="1">
                <a:cs typeface="Times New Roman" pitchFamily="18" charset="0"/>
              </a:rPr>
              <a:t>utvrđen</a:t>
            </a:r>
            <a:r>
              <a:rPr lang="en-US" sz="1900" dirty="0">
                <a:cs typeface="Times New Roman" pitchFamily="18" charset="0"/>
              </a:rPr>
              <a:t> </a:t>
            </a:r>
            <a:r>
              <a:rPr lang="en-US" sz="1900" dirty="0" err="1">
                <a:cs typeface="Times New Roman" pitchFamily="18" charset="0"/>
              </a:rPr>
              <a:t>tijekom</a:t>
            </a:r>
            <a:r>
              <a:rPr lang="en-US" sz="1900" dirty="0">
                <a:cs typeface="Times New Roman" pitchFamily="18" charset="0"/>
              </a:rPr>
              <a:t> </a:t>
            </a:r>
            <a:r>
              <a:rPr lang="en-US" sz="1900" dirty="0" err="1">
                <a:cs typeface="Times New Roman" pitchFamily="18" charset="0"/>
              </a:rPr>
              <a:t>postupka</a:t>
            </a:r>
            <a:r>
              <a:rPr lang="en-US" sz="1900" dirty="0">
                <a:cs typeface="Times New Roman" pitchFamily="18" charset="0"/>
              </a:rPr>
              <a:t> </a:t>
            </a:r>
            <a:r>
              <a:rPr lang="en-US" sz="1900" dirty="0" err="1">
                <a:cs typeface="Times New Roman" pitchFamily="18" charset="0"/>
              </a:rPr>
              <a:t>vrednovanja</a:t>
            </a:r>
            <a:r>
              <a:rPr lang="en-US" sz="1900" dirty="0">
                <a:cs typeface="Times New Roman" pitchFamily="18" charset="0"/>
              </a:rPr>
              <a:t> </a:t>
            </a:r>
            <a:r>
              <a:rPr lang="en-US" sz="1900" dirty="0" err="1">
                <a:cs typeface="Times New Roman" pitchFamily="18" charset="0"/>
              </a:rPr>
              <a:t>za</a:t>
            </a:r>
            <a:r>
              <a:rPr lang="en-US" sz="1900" dirty="0">
                <a:cs typeface="Times New Roman" pitchFamily="18" charset="0"/>
              </a:rPr>
              <a:t> </a:t>
            </a:r>
            <a:r>
              <a:rPr lang="en-US" sz="1900" dirty="0" err="1">
                <a:cs typeface="Times New Roman" pitchFamily="18" charset="0"/>
              </a:rPr>
              <a:t>programe</a:t>
            </a:r>
            <a:r>
              <a:rPr lang="en-US" sz="1900" dirty="0">
                <a:cs typeface="Times New Roman" pitchFamily="18" charset="0"/>
              </a:rPr>
              <a:t> </a:t>
            </a:r>
            <a:r>
              <a:rPr lang="en-US" sz="1900" dirty="0" err="1">
                <a:cs typeface="Times New Roman" pitchFamily="18" charset="0"/>
              </a:rPr>
              <a:t>obrazovanja</a:t>
            </a:r>
            <a:r>
              <a:rPr lang="en-US" sz="1900" dirty="0">
                <a:cs typeface="Times New Roman" pitchFamily="18" charset="0"/>
              </a:rPr>
              <a:t> </a:t>
            </a:r>
            <a:r>
              <a:rPr lang="en-US" sz="1900" dirty="0" err="1">
                <a:cs typeface="Times New Roman" pitchFamily="18" charset="0"/>
              </a:rPr>
              <a:t>za</a:t>
            </a:r>
            <a:r>
              <a:rPr lang="en-US" sz="1900" dirty="0">
                <a:cs typeface="Times New Roman" pitchFamily="18" charset="0"/>
              </a:rPr>
              <a:t> </a:t>
            </a:r>
            <a:r>
              <a:rPr lang="en-US" sz="1900" dirty="0" err="1">
                <a:cs typeface="Times New Roman" pitchFamily="18" charset="0"/>
              </a:rPr>
              <a:t>koje</a:t>
            </a:r>
            <a:r>
              <a:rPr lang="en-US" sz="1900" dirty="0">
                <a:cs typeface="Times New Roman" pitchFamily="18" charset="0"/>
              </a:rPr>
              <a:t> </a:t>
            </a:r>
            <a:r>
              <a:rPr lang="en-US" sz="1900" dirty="0" err="1">
                <a:cs typeface="Times New Roman" pitchFamily="18" charset="0"/>
              </a:rPr>
              <a:t>posjeduje</a:t>
            </a:r>
            <a:r>
              <a:rPr lang="en-US" sz="1900" dirty="0">
                <a:cs typeface="Times New Roman" pitchFamily="18" charset="0"/>
              </a:rPr>
              <a:t> </a:t>
            </a:r>
            <a:r>
              <a:rPr lang="en-US" sz="1900" dirty="0" err="1">
                <a:cs typeface="Times New Roman" pitchFamily="18" charset="0"/>
              </a:rPr>
              <a:t>stručno</a:t>
            </a:r>
            <a:r>
              <a:rPr lang="en-US" sz="1900" dirty="0">
                <a:cs typeface="Times New Roman" pitchFamily="18" charset="0"/>
              </a:rPr>
              <a:t> </a:t>
            </a:r>
            <a:r>
              <a:rPr lang="en-US" sz="1900" dirty="0" err="1">
                <a:cs typeface="Times New Roman" pitchFamily="18" charset="0"/>
              </a:rPr>
              <a:t>mišljenje</a:t>
            </a:r>
            <a:r>
              <a:rPr lang="en-US" sz="1900" dirty="0">
                <a:cs typeface="Times New Roman" pitchFamily="18" charset="0"/>
              </a:rPr>
              <a:t> </a:t>
            </a:r>
            <a:r>
              <a:rPr lang="en-US" sz="1900" dirty="0" err="1">
                <a:cs typeface="Times New Roman" pitchFamily="18" charset="0"/>
              </a:rPr>
              <a:t>službe</a:t>
            </a:r>
            <a:r>
              <a:rPr lang="en-US" sz="1900" dirty="0">
                <a:cs typeface="Times New Roman" pitchFamily="18" charset="0"/>
              </a:rPr>
              <a:t> </a:t>
            </a:r>
            <a:r>
              <a:rPr lang="en-US" sz="1900" dirty="0" err="1">
                <a:cs typeface="Times New Roman" pitchFamily="18" charset="0"/>
              </a:rPr>
              <a:t>za</a:t>
            </a:r>
            <a:r>
              <a:rPr lang="en-US" sz="1900" dirty="0">
                <a:cs typeface="Times New Roman" pitchFamily="18" charset="0"/>
              </a:rPr>
              <a:t> </a:t>
            </a:r>
            <a:r>
              <a:rPr lang="en-US" sz="1900" dirty="0" err="1">
                <a:cs typeface="Times New Roman" pitchFamily="18" charset="0"/>
              </a:rPr>
              <a:t>profesionalno</a:t>
            </a:r>
            <a:r>
              <a:rPr lang="en-US" sz="1900" dirty="0">
                <a:cs typeface="Times New Roman" pitchFamily="18" charset="0"/>
              </a:rPr>
              <a:t> </a:t>
            </a:r>
            <a:r>
              <a:rPr lang="en-US" sz="1900" dirty="0" err="1">
                <a:cs typeface="Times New Roman" pitchFamily="18" charset="0"/>
              </a:rPr>
              <a:t>usmjeravanje</a:t>
            </a:r>
            <a:r>
              <a:rPr lang="en-US" sz="1900" dirty="0">
                <a:cs typeface="Times New Roman" pitchFamily="18" charset="0"/>
              </a:rPr>
              <a:t> </a:t>
            </a:r>
            <a:r>
              <a:rPr lang="en-US" sz="1900" dirty="0" err="1">
                <a:cs typeface="Times New Roman" pitchFamily="18" charset="0"/>
              </a:rPr>
              <a:t>Hrvatskoga</a:t>
            </a:r>
            <a:r>
              <a:rPr lang="en-US" sz="1900" dirty="0">
                <a:cs typeface="Times New Roman" pitchFamily="18" charset="0"/>
              </a:rPr>
              <a:t> </a:t>
            </a:r>
            <a:r>
              <a:rPr lang="en-US" sz="1900" dirty="0" err="1">
                <a:cs typeface="Times New Roman" pitchFamily="18" charset="0"/>
              </a:rPr>
              <a:t>zavoda</a:t>
            </a:r>
            <a:r>
              <a:rPr lang="en-US" sz="1900" dirty="0">
                <a:cs typeface="Times New Roman" pitchFamily="18" charset="0"/>
              </a:rPr>
              <a:t> </a:t>
            </a:r>
            <a:r>
              <a:rPr lang="en-US" sz="1900" dirty="0" err="1">
                <a:cs typeface="Times New Roman" pitchFamily="18" charset="0"/>
              </a:rPr>
              <a:t>za</a:t>
            </a:r>
            <a:r>
              <a:rPr lang="en-US" sz="1900" dirty="0">
                <a:cs typeface="Times New Roman" pitchFamily="18" charset="0"/>
              </a:rPr>
              <a:t> </a:t>
            </a:r>
            <a:r>
              <a:rPr lang="en-US" sz="1900" dirty="0" err="1" smtClean="0">
                <a:cs typeface="Times New Roman" pitchFamily="18" charset="0"/>
              </a:rPr>
              <a:t>zapošljavanje</a:t>
            </a:r>
            <a:endParaRPr lang="hr-HR" sz="1900" dirty="0" smtClean="0">
              <a:cs typeface="Times New Roman" pitchFamily="18" charset="0"/>
            </a:endParaRPr>
          </a:p>
          <a:p>
            <a:pPr marL="82296" indent="0">
              <a:buNone/>
            </a:pPr>
            <a:endParaRPr lang="hr-HR" sz="1900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hr-HR" sz="1800" dirty="0">
                <a:cs typeface="Times New Roman" pitchFamily="18" charset="0"/>
              </a:rPr>
              <a:t>Za ostvarenje prava izravnog upisa kandidat obavezno prilaže:</a:t>
            </a:r>
          </a:p>
          <a:p>
            <a:pPr marL="82296" indent="0">
              <a:lnSpc>
                <a:spcPct val="90000"/>
              </a:lnSpc>
              <a:buNone/>
            </a:pPr>
            <a:r>
              <a:rPr lang="hr-HR" sz="1800" dirty="0">
                <a:cs typeface="Times New Roman" pitchFamily="18" charset="0"/>
              </a:rPr>
              <a:t> - </a:t>
            </a:r>
            <a:r>
              <a:rPr lang="hr-HR" sz="1800" dirty="0" smtClean="0">
                <a:cs typeface="Times New Roman" pitchFamily="18" charset="0"/>
              </a:rPr>
              <a:t>stručno </a:t>
            </a:r>
            <a:r>
              <a:rPr lang="hr-HR" sz="1800" dirty="0">
                <a:cs typeface="Times New Roman" pitchFamily="18" charset="0"/>
              </a:rPr>
              <a:t>mišljenje nadležnog školskog liječnika i stručno mišljenje Službe za profesionalno usmjerenje  Hrvatskog zavoda za zapošljavanje</a:t>
            </a:r>
          </a:p>
          <a:p>
            <a:endParaRPr lang="hr-HR" sz="1900" dirty="0"/>
          </a:p>
        </p:txBody>
      </p:sp>
    </p:spTree>
    <p:extLst>
      <p:ext uri="{BB962C8B-B14F-4D97-AF65-F5344CB8AC3E}">
        <p14:creationId xmlns:p14="http://schemas.microsoft.com/office/powerpoint/2010/main" val="18835198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3200" b="1" dirty="0" smtClean="0">
                <a:latin typeface="+mn-lt"/>
                <a:cs typeface="Times New Roman" pitchFamily="18" charset="0"/>
                <a:sym typeface="Arial" charset="0"/>
              </a:rPr>
              <a:t>Posebni</a:t>
            </a:r>
            <a:r>
              <a:rPr lang="en-US" sz="3200" b="1" dirty="0" smtClean="0">
                <a:latin typeface="+mn-lt"/>
                <a:cs typeface="Times New Roman" pitchFamily="18" charset="0"/>
                <a:sym typeface="Arial" charset="0"/>
              </a:rPr>
              <a:t> element </a:t>
            </a:r>
            <a:r>
              <a:rPr lang="en-US" sz="3200" b="1" dirty="0" err="1" smtClean="0">
                <a:latin typeface="+mn-lt"/>
                <a:cs typeface="Times New Roman" pitchFamily="18" charset="0"/>
                <a:sym typeface="Arial" charset="0"/>
              </a:rPr>
              <a:t>vrednovanja</a:t>
            </a:r>
            <a:endParaRPr lang="en-US" sz="3200" b="1" dirty="0" smtClean="0">
              <a:latin typeface="+mn-lt"/>
              <a:cs typeface="Times New Roman" pitchFamily="18" charset="0"/>
              <a:sym typeface="Arial" charset="0"/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idx="1"/>
          </p:nvPr>
        </p:nvSpPr>
        <p:spPr>
          <a:xfrm>
            <a:off x="1187624" y="1447800"/>
            <a:ext cx="7746064" cy="4800600"/>
          </a:xfrm>
        </p:spPr>
        <p:txBody>
          <a:bodyPr>
            <a:normAutofit/>
          </a:bodyPr>
          <a:lstStyle/>
          <a:p>
            <a:pPr>
              <a:buSzPct val="100000"/>
              <a:buFont typeface="Wingdings" pitchFamily="2" charset="2"/>
              <a:buChar char="§"/>
              <a:defRPr/>
            </a:pPr>
            <a:r>
              <a:rPr lang="en-US" sz="2000" dirty="0" err="1" smtClean="0">
                <a:solidFill>
                  <a:schemeClr val="tx1"/>
                </a:solidFill>
                <a:cs typeface="Times New Roman" pitchFamily="18" charset="0"/>
              </a:rPr>
              <a:t>Kandidatu</a:t>
            </a:r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cs typeface="Times New Roman" pitchFamily="18" charset="0"/>
              </a:rPr>
              <a:t>koji</a:t>
            </a:r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cs typeface="Times New Roman" pitchFamily="18" charset="0"/>
              </a:rPr>
              <a:t>živi</a:t>
            </a:r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</a:rPr>
              <a:t>u </a:t>
            </a:r>
            <a:r>
              <a:rPr lang="en-US" sz="2000" b="1" dirty="0" err="1" smtClean="0">
                <a:solidFill>
                  <a:schemeClr val="tx1"/>
                </a:solidFill>
                <a:cs typeface="Times New Roman" pitchFamily="18" charset="0"/>
              </a:rPr>
              <a:t>otežanim</a:t>
            </a: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cs typeface="Times New Roman" pitchFamily="18" charset="0"/>
              </a:rPr>
              <a:t>uvjetima</a:t>
            </a: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cs typeface="Times New Roman" pitchFamily="18" charset="0"/>
              </a:rPr>
              <a:t>uzrokovanim</a:t>
            </a: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cs typeface="Times New Roman" pitchFamily="18" charset="0"/>
              </a:rPr>
              <a:t>ekonomskim</a:t>
            </a: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schemeClr val="tx1"/>
                </a:solidFill>
                <a:cs typeface="Times New Roman" pitchFamily="18" charset="0"/>
              </a:rPr>
              <a:t>socijalnim</a:t>
            </a: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cs typeface="Times New Roman" pitchFamily="18" charset="0"/>
              </a:rPr>
              <a:t>te</a:t>
            </a: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cs typeface="Times New Roman" pitchFamily="18" charset="0"/>
              </a:rPr>
              <a:t>odgojnim</a:t>
            </a: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cs typeface="Times New Roman" pitchFamily="18" charset="0"/>
              </a:rPr>
              <a:t>čimbenicima</a:t>
            </a: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cs typeface="Times New Roman" pitchFamily="18" charset="0"/>
              </a:rPr>
              <a:t>koji</a:t>
            </a:r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cs typeface="Times New Roman" pitchFamily="18" charset="0"/>
              </a:rPr>
              <a:t>su</a:t>
            </a:r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cs typeface="Times New Roman" pitchFamily="18" charset="0"/>
              </a:rPr>
              <a:t>mogli</a:t>
            </a:r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cs typeface="Times New Roman" pitchFamily="18" charset="0"/>
              </a:rPr>
              <a:t>utjecati</a:t>
            </a:r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cs typeface="Times New Roman" pitchFamily="18" charset="0"/>
              </a:rPr>
              <a:t>na</a:t>
            </a:r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cs typeface="Times New Roman" pitchFamily="18" charset="0"/>
              </a:rPr>
              <a:t>uspjeh</a:t>
            </a:r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</a:rPr>
              <a:t> u </a:t>
            </a:r>
            <a:r>
              <a:rPr lang="en-US" sz="2000" dirty="0" err="1" smtClean="0">
                <a:solidFill>
                  <a:schemeClr val="tx1"/>
                </a:solidFill>
                <a:cs typeface="Times New Roman" pitchFamily="18" charset="0"/>
              </a:rPr>
              <a:t>osnovnoj</a:t>
            </a:r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cs typeface="Times New Roman" pitchFamily="18" charset="0"/>
              </a:rPr>
              <a:t>školi</a:t>
            </a:r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</a:rPr>
              <a:t>, </a:t>
            </a:r>
            <a:r>
              <a:rPr lang="en-US" sz="2000" u="sng" dirty="0" err="1" smtClean="0">
                <a:solidFill>
                  <a:schemeClr val="tx1"/>
                </a:solidFill>
                <a:cs typeface="Times New Roman" pitchFamily="18" charset="0"/>
              </a:rPr>
              <a:t>dodaje</a:t>
            </a:r>
            <a:r>
              <a:rPr lang="en-US" sz="2000" u="sng" dirty="0" smtClean="0">
                <a:solidFill>
                  <a:schemeClr val="tx1"/>
                </a:solidFill>
                <a:cs typeface="Times New Roman" pitchFamily="18" charset="0"/>
              </a:rPr>
              <a:t> se </a:t>
            </a:r>
            <a:r>
              <a:rPr lang="en-US" sz="2000" b="1" u="sng" dirty="0" err="1" smtClean="0">
                <a:solidFill>
                  <a:schemeClr val="tx1"/>
                </a:solidFill>
                <a:cs typeface="Times New Roman" pitchFamily="18" charset="0"/>
              </a:rPr>
              <a:t>jedan</a:t>
            </a:r>
            <a:r>
              <a:rPr lang="en-US" sz="2000" b="1" u="sng" dirty="0" smtClean="0">
                <a:solidFill>
                  <a:schemeClr val="tx1"/>
                </a:solidFill>
                <a:cs typeface="Times New Roman" pitchFamily="18" charset="0"/>
              </a:rPr>
              <a:t> bod </a:t>
            </a:r>
            <a:r>
              <a:rPr lang="en-US" sz="2000" u="sng" dirty="0" err="1" smtClean="0">
                <a:solidFill>
                  <a:schemeClr val="tx1"/>
                </a:solidFill>
                <a:cs typeface="Times New Roman" pitchFamily="18" charset="0"/>
              </a:rPr>
              <a:t>na</a:t>
            </a:r>
            <a:r>
              <a:rPr lang="en-US" sz="2000" u="sng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u="sng" dirty="0" err="1" smtClean="0">
                <a:solidFill>
                  <a:schemeClr val="tx1"/>
                </a:solidFill>
                <a:cs typeface="Times New Roman" pitchFamily="18" charset="0"/>
              </a:rPr>
              <a:t>broj</a:t>
            </a:r>
            <a:r>
              <a:rPr lang="en-US" sz="2000" u="sng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u="sng" dirty="0" err="1" smtClean="0">
                <a:solidFill>
                  <a:schemeClr val="tx1"/>
                </a:solidFill>
                <a:cs typeface="Times New Roman" pitchFamily="18" charset="0"/>
              </a:rPr>
              <a:t>bodova</a:t>
            </a:r>
            <a:r>
              <a:rPr lang="en-US" sz="2000" u="sng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u="sng" dirty="0" err="1" smtClean="0">
                <a:solidFill>
                  <a:schemeClr val="tx1"/>
                </a:solidFill>
                <a:cs typeface="Times New Roman" pitchFamily="18" charset="0"/>
              </a:rPr>
              <a:t>koji</a:t>
            </a:r>
            <a:r>
              <a:rPr lang="en-US" sz="2000" u="sng" dirty="0" smtClean="0">
                <a:solidFill>
                  <a:schemeClr val="tx1"/>
                </a:solidFill>
                <a:cs typeface="Times New Roman" pitchFamily="18" charset="0"/>
              </a:rPr>
              <a:t> je </a:t>
            </a:r>
            <a:r>
              <a:rPr lang="en-US" sz="2000" u="sng" dirty="0" err="1" smtClean="0">
                <a:solidFill>
                  <a:schemeClr val="tx1"/>
                </a:solidFill>
                <a:cs typeface="Times New Roman" pitchFamily="18" charset="0"/>
              </a:rPr>
              <a:t>utvrđen</a:t>
            </a:r>
            <a:r>
              <a:rPr lang="en-US" sz="2000" u="sng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u="sng" dirty="0" err="1" smtClean="0">
                <a:solidFill>
                  <a:schemeClr val="tx1"/>
                </a:solidFill>
                <a:cs typeface="Times New Roman" pitchFamily="18" charset="0"/>
              </a:rPr>
              <a:t>tijekom</a:t>
            </a:r>
            <a:r>
              <a:rPr lang="en-US" sz="2000" u="sng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u="sng" dirty="0" err="1" smtClean="0">
                <a:solidFill>
                  <a:schemeClr val="tx1"/>
                </a:solidFill>
                <a:cs typeface="Times New Roman" pitchFamily="18" charset="0"/>
              </a:rPr>
              <a:t>postupka</a:t>
            </a:r>
            <a:r>
              <a:rPr lang="en-US" sz="2000" u="sng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u="sng" dirty="0" err="1" smtClean="0">
                <a:solidFill>
                  <a:schemeClr val="tx1"/>
                </a:solidFill>
                <a:cs typeface="Times New Roman" pitchFamily="18" charset="0"/>
              </a:rPr>
              <a:t>vrjednovanja</a:t>
            </a:r>
            <a:r>
              <a:rPr lang="en-US" sz="2000" u="sng" dirty="0" smtClean="0">
                <a:solidFill>
                  <a:schemeClr val="tx1"/>
                </a:solidFill>
                <a:cs typeface="Times New Roman" pitchFamily="18" charset="0"/>
              </a:rPr>
              <a:t>. </a:t>
            </a:r>
            <a:endParaRPr lang="hr-HR" sz="2000" u="sng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0" indent="0">
              <a:buFont typeface="Wingdings" pitchFamily="2" charset="2"/>
              <a:buChar char="§"/>
              <a:defRPr/>
            </a:pPr>
            <a:endParaRPr lang="hr-HR" sz="20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0" indent="0">
              <a:buNone/>
              <a:defRPr/>
            </a:pPr>
            <a:endParaRPr lang="hr-HR" sz="20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0" indent="0">
              <a:buFont typeface="Wingdings" pitchFamily="2" charset="2"/>
              <a:buChar char="§"/>
              <a:defRPr/>
            </a:pPr>
            <a:r>
              <a:rPr lang="hr-HR" sz="2000" b="1" dirty="0" smtClean="0">
                <a:solidFill>
                  <a:schemeClr val="tx1"/>
                </a:solidFill>
                <a:cs typeface="Times New Roman" pitchFamily="18" charset="0"/>
              </a:rPr>
              <a:t> Otežani uvjeti uzrokovani ekonomskim, socijalnim te odgojnim čimbenicima </a:t>
            </a:r>
            <a:r>
              <a:rPr lang="hr-HR" sz="2000" dirty="0" smtClean="0">
                <a:solidFill>
                  <a:schemeClr val="tx1"/>
                </a:solidFill>
                <a:cs typeface="Times New Roman" pitchFamily="18" charset="0"/>
              </a:rPr>
              <a:t>koji su mogli utjecati na uspjeh kandidata u osnovnoj školi jesu, ako kandidat: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hr-HR" sz="2000" b="1" dirty="0" smtClean="0">
                <a:solidFill>
                  <a:schemeClr val="tx1"/>
                </a:solidFill>
                <a:cs typeface="Times New Roman" pitchFamily="18" charset="0"/>
              </a:rPr>
              <a:t>živi uz jednoga i/ili oba roditelja s dugotrajnom teškom bolesti</a:t>
            </a:r>
            <a:r>
              <a:rPr lang="hr-HR" sz="2000" dirty="0" smtClean="0">
                <a:solidFill>
                  <a:schemeClr val="tx1"/>
                </a:solidFill>
                <a:cs typeface="Times New Roman" pitchFamily="18" charset="0"/>
              </a:rPr>
              <a:t>;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hr-HR" sz="2000" dirty="0" smtClean="0">
                <a:solidFill>
                  <a:schemeClr val="tx1"/>
                </a:solidFill>
                <a:cs typeface="Times New Roman" pitchFamily="18" charset="0"/>
              </a:rPr>
              <a:t>živi uz </a:t>
            </a:r>
            <a:r>
              <a:rPr lang="hr-HR" sz="2000" b="1" dirty="0" smtClean="0">
                <a:solidFill>
                  <a:schemeClr val="tx1"/>
                </a:solidFill>
                <a:cs typeface="Times New Roman" pitchFamily="18" charset="0"/>
              </a:rPr>
              <a:t>dugotrajno nezaposlena oba roditelja</a:t>
            </a:r>
            <a:r>
              <a:rPr lang="hr-HR" sz="2000" dirty="0" smtClean="0">
                <a:solidFill>
                  <a:schemeClr val="tx1"/>
                </a:solidFill>
                <a:cs typeface="Times New Roman" pitchFamily="18" charset="0"/>
              </a:rPr>
              <a:t>, u smislu članka 2. </a:t>
            </a:r>
            <a:r>
              <a:rPr lang="hr-HR" sz="2000" i="1" dirty="0" smtClean="0">
                <a:solidFill>
                  <a:schemeClr val="tx1"/>
                </a:solidFill>
                <a:cs typeface="Times New Roman" pitchFamily="18" charset="0"/>
              </a:rPr>
              <a:t>Zakona o poticanju zapošljavanja</a:t>
            </a:r>
            <a:r>
              <a:rPr lang="hr-HR" sz="2000" dirty="0" smtClean="0">
                <a:solidFill>
                  <a:schemeClr val="tx1"/>
                </a:solidFill>
                <a:cs typeface="Times New Roman" pitchFamily="18" charset="0"/>
              </a:rPr>
              <a:t> (N. N., br. 57/12 i 120/12); </a:t>
            </a:r>
          </a:p>
          <a:p>
            <a:pPr marL="0" indent="0">
              <a:buSzPct val="100000"/>
              <a:buFont typeface="Wingdings" pitchFamily="2" charset="2"/>
              <a:buNone/>
              <a:defRPr/>
            </a:pPr>
            <a:endParaRPr lang="hr-HR" sz="20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SzPct val="100000"/>
              <a:buFont typeface="Wingdings" pitchFamily="2" charset="2"/>
              <a:buChar char="ü"/>
              <a:defRPr/>
            </a:pPr>
            <a:endParaRPr lang="en-US" sz="2000" dirty="0" smtClean="0"/>
          </a:p>
        </p:txBody>
      </p:sp>
      <p:sp>
        <p:nvSpPr>
          <p:cNvPr id="22532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3200" b="1" dirty="0" smtClean="0">
                <a:latin typeface="+mn-lt"/>
                <a:cs typeface="Times New Roman" pitchFamily="18" charset="0"/>
                <a:sym typeface="Arial" charset="0"/>
              </a:rPr>
              <a:t>Posebni</a:t>
            </a:r>
            <a:r>
              <a:rPr lang="en-US" sz="3200" b="1" dirty="0" smtClean="0">
                <a:latin typeface="+mn-lt"/>
                <a:cs typeface="Times New Roman" pitchFamily="18" charset="0"/>
                <a:sym typeface="Arial" charset="0"/>
              </a:rPr>
              <a:t> element </a:t>
            </a:r>
            <a:r>
              <a:rPr lang="en-US" sz="3200" b="1" dirty="0" err="1" smtClean="0">
                <a:latin typeface="+mn-lt"/>
                <a:cs typeface="Times New Roman" pitchFamily="18" charset="0"/>
                <a:sym typeface="Arial" charset="0"/>
              </a:rPr>
              <a:t>vrednovanja</a:t>
            </a:r>
            <a:endParaRPr lang="en-US" sz="3200" b="1" dirty="0" smtClean="0">
              <a:latin typeface="+mn-lt"/>
              <a:cs typeface="Times New Roman" pitchFamily="18" charset="0"/>
              <a:sym typeface="Arial" charset="0"/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idx="1"/>
          </p:nvPr>
        </p:nvSpPr>
        <p:spPr>
          <a:xfrm>
            <a:off x="1043608" y="1196752"/>
            <a:ext cx="7920880" cy="532859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hr-HR" sz="2000" b="1" dirty="0" smtClean="0">
                <a:solidFill>
                  <a:schemeClr val="tx1"/>
                </a:solidFill>
                <a:cs typeface="Times New Roman" pitchFamily="18" charset="0"/>
              </a:rPr>
              <a:t>živi uz samohranoga roditelja </a:t>
            </a:r>
            <a:r>
              <a:rPr lang="hr-HR" sz="2000" dirty="0" smtClean="0">
                <a:solidFill>
                  <a:schemeClr val="tx1"/>
                </a:solidFill>
                <a:cs typeface="Times New Roman" pitchFamily="18" charset="0"/>
              </a:rPr>
              <a:t>(roditelj koji nije u braku i ne živi u izvanbračnoj zajednici, a sam skrbi i uzdržava svoje dijete) korisnika socijalne skrbi, u smislu članaka 27. i 30. </a:t>
            </a:r>
            <a:r>
              <a:rPr lang="hr-HR" sz="2000" i="1" dirty="0" smtClean="0">
                <a:solidFill>
                  <a:schemeClr val="tx1"/>
                </a:solidFill>
                <a:cs typeface="Times New Roman" pitchFamily="18" charset="0"/>
              </a:rPr>
              <a:t>Zakona o socijalnoj skrbi </a:t>
            </a:r>
            <a:r>
              <a:rPr lang="hr-HR" sz="2000" dirty="0" smtClean="0">
                <a:solidFill>
                  <a:schemeClr val="tx1"/>
                </a:solidFill>
                <a:cs typeface="Times New Roman" pitchFamily="18" charset="0"/>
              </a:rPr>
              <a:t>(N. N., br. 33/12) te posjeduje rješenje ili drugi upravni akt centra za socijalnu skrb ili nadležnoga tijela u jedinici lokalne ili područne (regionalne) jedinice i Grada Zagreba o pravu samohranoga roditelja korisnika socijalne skrbi;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hr-HR" sz="2000" dirty="0" smtClean="0">
                <a:solidFill>
                  <a:schemeClr val="tx1"/>
                </a:solidFill>
                <a:cs typeface="Times New Roman" pitchFamily="18" charset="0"/>
              </a:rPr>
              <a:t>ako je </a:t>
            </a:r>
            <a:r>
              <a:rPr lang="hr-HR" sz="2000" b="1" dirty="0" smtClean="0">
                <a:solidFill>
                  <a:schemeClr val="tx1"/>
                </a:solidFill>
                <a:cs typeface="Times New Roman" pitchFamily="18" charset="0"/>
              </a:rPr>
              <a:t>kandidatu jedan roditelj preminuo</a:t>
            </a:r>
            <a:r>
              <a:rPr lang="hr-HR" sz="2000" dirty="0" smtClean="0">
                <a:solidFill>
                  <a:schemeClr val="tx1"/>
                </a:solidFill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hr-HR" sz="2000" dirty="0" smtClean="0">
                <a:solidFill>
                  <a:schemeClr val="tx1"/>
                </a:solidFill>
                <a:cs typeface="Times New Roman" pitchFamily="18" charset="0"/>
              </a:rPr>
              <a:t>ako je </a:t>
            </a:r>
            <a:r>
              <a:rPr lang="hr-HR" sz="2000" b="1" dirty="0" smtClean="0">
                <a:solidFill>
                  <a:schemeClr val="tx1"/>
                </a:solidFill>
                <a:cs typeface="Times New Roman" pitchFamily="18" charset="0"/>
              </a:rPr>
              <a:t>kandidat dijete bez roditelja ili odgovarajuće roditeljske skrbi</a:t>
            </a:r>
            <a:r>
              <a:rPr lang="hr-HR" sz="2000" dirty="0" smtClean="0">
                <a:solidFill>
                  <a:schemeClr val="tx1"/>
                </a:solidFill>
                <a:cs typeface="Times New Roman" pitchFamily="18" charset="0"/>
              </a:rPr>
              <a:t>, u smislu čl. 27. </a:t>
            </a:r>
            <a:r>
              <a:rPr lang="hr-HR" sz="2000" i="1" dirty="0" smtClean="0">
                <a:solidFill>
                  <a:schemeClr val="tx1"/>
                </a:solidFill>
                <a:cs typeface="Times New Roman" pitchFamily="18" charset="0"/>
              </a:rPr>
              <a:t>Zakona o socijalnoj skrbi</a:t>
            </a:r>
            <a:r>
              <a:rPr lang="hr-HR" sz="2000" dirty="0" smtClean="0">
                <a:solidFill>
                  <a:schemeClr val="tx1"/>
                </a:solidFill>
                <a:cs typeface="Times New Roman" pitchFamily="18" charset="0"/>
              </a:rPr>
              <a:t> (N. N., br. 33/12)</a:t>
            </a:r>
          </a:p>
          <a:p>
            <a:pPr marL="82296" indent="0">
              <a:buNone/>
              <a:defRPr/>
            </a:pPr>
            <a:endParaRPr lang="hr-HR" sz="2000" dirty="0" smtClean="0"/>
          </a:p>
          <a:p>
            <a:pPr>
              <a:buFont typeface="Wingdings" pitchFamily="2" charset="2"/>
              <a:buChar char="§"/>
              <a:defRPr/>
            </a:pPr>
            <a:r>
              <a:rPr lang="hr-HR" sz="2000" dirty="0" smtClean="0"/>
              <a:t>kandidatu koji je </a:t>
            </a:r>
            <a:r>
              <a:rPr lang="hr-HR" sz="2000" b="1" dirty="0" smtClean="0"/>
              <a:t>pripadnik romske nacionalne manjine</a:t>
            </a:r>
            <a:r>
              <a:rPr lang="hr-HR" sz="2000" dirty="0" smtClean="0"/>
              <a:t>, a živi u uvjetima koji su mogli utjecati na njegov uspjeh u osnovnoj školi, dodaje se jedan bod na broj bodova koji je utvrđen tijekom postupka vrednovanja.</a:t>
            </a:r>
          </a:p>
          <a:p>
            <a:pPr>
              <a:buFont typeface="Wingdings" pitchFamily="2" charset="2"/>
              <a:buChar char="§"/>
              <a:defRPr/>
            </a:pPr>
            <a:endParaRPr lang="hr-HR" sz="22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  <a:defRPr/>
            </a:pPr>
            <a:endParaRPr lang="hr-HR" sz="2200" dirty="0" smtClean="0"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  <a:defRPr/>
            </a:pPr>
            <a:endParaRPr lang="hr-HR" sz="22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0" indent="0">
              <a:buSzPct val="100000"/>
              <a:buFont typeface="Wingdings" pitchFamily="2" charset="2"/>
              <a:buChar char="§"/>
              <a:defRPr/>
            </a:pPr>
            <a:endParaRPr lang="hr-HR" sz="20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SzPct val="100000"/>
              <a:buFont typeface="Wingdings" pitchFamily="2" charset="2"/>
              <a:buChar char="ü"/>
              <a:defRPr/>
            </a:pPr>
            <a:endParaRPr lang="en-US" sz="2000" dirty="0" smtClean="0"/>
          </a:p>
        </p:txBody>
      </p:sp>
      <p:sp>
        <p:nvSpPr>
          <p:cNvPr id="2355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87624" y="274320"/>
            <a:ext cx="7746064" cy="632303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hr-HR" sz="2400" b="1" dirty="0" smtClean="0">
                <a:solidFill>
                  <a:schemeClr val="tx1"/>
                </a:solidFill>
                <a:effectLst/>
              </a:rPr>
              <a:t>Za ostvarivanje navedenih prava kandidat je dužan priložiti odgovarajuća rješenja, potvrde ili druge dokumente!</a:t>
            </a:r>
            <a:br>
              <a:rPr lang="hr-HR" sz="2400" b="1" dirty="0" smtClean="0">
                <a:solidFill>
                  <a:schemeClr val="tx1"/>
                </a:solidFill>
                <a:effectLst/>
              </a:rPr>
            </a:br>
            <a:r>
              <a:rPr lang="hr-HR" sz="2400" b="1" dirty="0" smtClean="0">
                <a:solidFill>
                  <a:schemeClr val="tx1"/>
                </a:solidFill>
                <a:effectLst/>
              </a:rPr>
              <a:t/>
            </a:r>
            <a:br>
              <a:rPr lang="hr-HR" sz="2400" b="1" dirty="0" smtClean="0">
                <a:solidFill>
                  <a:schemeClr val="tx1"/>
                </a:solidFill>
                <a:effectLst/>
              </a:rPr>
            </a:br>
            <a:r>
              <a:rPr lang="hr-HR" sz="2400" dirty="0" smtClean="0">
                <a:solidFill>
                  <a:schemeClr val="tx1"/>
                </a:solidFill>
                <a:effectLst/>
              </a:rPr>
              <a:t>   </a:t>
            </a:r>
            <a:r>
              <a:rPr lang="hr-HR" sz="2000" dirty="0" smtClean="0">
                <a:solidFill>
                  <a:schemeClr val="tx1"/>
                </a:solidFill>
                <a:effectLst/>
              </a:rPr>
              <a:t>( liječničku potvrdu o dugotrajnoj težoj bolesti jednog i/ili oba roditelja, potvrdu o dugotrajnoj nezaposlenosti iz područnog ureda Hrvatskog zavoda za zapošljavanje, </a:t>
            </a:r>
            <a:r>
              <a:rPr lang="pl-PL" sz="2000" dirty="0" smtClean="0">
                <a:solidFill>
                  <a:schemeClr val="tx1"/>
                </a:solidFill>
                <a:effectLst/>
              </a:rPr>
              <a:t>potvrdu o korištenju socijalne pomoći, </a:t>
            </a:r>
            <a:r>
              <a:rPr lang="hr-HR" sz="2000" dirty="0" smtClean="0">
                <a:solidFill>
                  <a:schemeClr val="tx1"/>
                </a:solidFill>
                <a:effectLst/>
              </a:rPr>
              <a:t>potvrdu o smrti roditelja (preslika smrtovnice), </a:t>
            </a:r>
            <a:r>
              <a:rPr lang="pl-PL" sz="2000" dirty="0" smtClean="0">
                <a:solidFill>
                  <a:schemeClr val="tx1"/>
                </a:solidFill>
                <a:effectLst/>
              </a:rPr>
              <a:t>potvrdu nadležnoga centra za socijalnu skrb da je kandidat korisnik socijalne skrbi )</a:t>
            </a:r>
            <a:r>
              <a:rPr lang="pl-PL" sz="2000" dirty="0" smtClean="0"/>
              <a:t/>
            </a:r>
            <a:br>
              <a:rPr lang="pl-PL" sz="2000" dirty="0" smtClean="0"/>
            </a:br>
            <a:endParaRPr lang="hr-H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87624" y="0"/>
            <a:ext cx="7746064" cy="764704"/>
          </a:xfrm>
        </p:spPr>
        <p:txBody>
          <a:bodyPr>
            <a:normAutofit/>
          </a:bodyPr>
          <a:lstStyle/>
          <a:p>
            <a:pPr algn="ctr"/>
            <a:r>
              <a:rPr lang="hr-HR" sz="2000" b="1" dirty="0" smtClean="0">
                <a:effectLst/>
              </a:rPr>
              <a:t>Upis u programe obrazovanja za vezane obrte</a:t>
            </a:r>
            <a:endParaRPr lang="hr-HR" sz="2000" b="1" dirty="0">
              <a:effectLst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99592" y="692696"/>
            <a:ext cx="8136904" cy="6048672"/>
          </a:xfrm>
        </p:spPr>
        <p:txBody>
          <a:bodyPr>
            <a:normAutofit fontScale="92500" lnSpcReduction="20000"/>
          </a:bodyPr>
          <a:lstStyle/>
          <a:p>
            <a:pPr marL="82296" indent="0">
              <a:buNone/>
            </a:pPr>
            <a:endParaRPr lang="hr-HR" sz="1400" dirty="0" smtClean="0"/>
          </a:p>
          <a:p>
            <a:pPr marL="82296" indent="0">
              <a:buNone/>
            </a:pPr>
            <a:r>
              <a:rPr lang="vi-VN" sz="1700" dirty="0" smtClean="0"/>
              <a:t>Izbor </a:t>
            </a:r>
            <a:r>
              <a:rPr lang="vi-VN" sz="1700" dirty="0"/>
              <a:t>kandidata za upis u programe obrazovanja za vezane obrte utvrđuje se na temelju: </a:t>
            </a:r>
          </a:p>
          <a:p>
            <a:r>
              <a:rPr lang="hr-HR" sz="1700" dirty="0" smtClean="0">
                <a:latin typeface="Gill Sans MT" panose="020B0502020104020203" pitchFamily="34" charset="-18"/>
              </a:rPr>
              <a:t> </a:t>
            </a:r>
            <a:r>
              <a:rPr lang="hr-HR" sz="1700" dirty="0">
                <a:latin typeface="Gill Sans MT" panose="020B0502020104020203" pitchFamily="34" charset="-18"/>
              </a:rPr>
              <a:t>zajedničkog, posebnog i dodatnog elementa vrednovanja; </a:t>
            </a:r>
          </a:p>
          <a:p>
            <a:r>
              <a:rPr lang="hr-HR" sz="1700" dirty="0" smtClean="0">
                <a:latin typeface="Gill Sans MT" panose="020B0502020104020203" pitchFamily="34" charset="-18"/>
              </a:rPr>
              <a:t> </a:t>
            </a:r>
            <a:r>
              <a:rPr lang="hr-HR" sz="1700" dirty="0">
                <a:latin typeface="Gill Sans MT" panose="020B0502020104020203" pitchFamily="34" charset="-18"/>
              </a:rPr>
              <a:t>zdravstvene sposobnosti kandidata za obavljanje poslova i radnih zadaća u odabranom zanimanju. </a:t>
            </a:r>
          </a:p>
          <a:p>
            <a:pPr marL="82296" indent="0">
              <a:buNone/>
            </a:pPr>
            <a:endParaRPr lang="hr-HR" sz="1700" dirty="0">
              <a:latin typeface="Gill Sans MT" panose="020B0502020104020203" pitchFamily="34" charset="-18"/>
            </a:endParaRPr>
          </a:p>
          <a:p>
            <a:pPr marL="82296" indent="0">
              <a:buNone/>
            </a:pPr>
            <a:r>
              <a:rPr lang="hr-HR" sz="1700" b="1" dirty="0" smtClean="0">
                <a:latin typeface="Gill Sans MT" panose="020B0502020104020203" pitchFamily="34" charset="-18"/>
              </a:rPr>
              <a:t>Zdravstvena </a:t>
            </a:r>
            <a:r>
              <a:rPr lang="hr-HR" sz="1700" b="1" dirty="0">
                <a:latin typeface="Gill Sans MT" panose="020B0502020104020203" pitchFamily="34" charset="-18"/>
              </a:rPr>
              <a:t>sposobnost kandidata </a:t>
            </a:r>
            <a:r>
              <a:rPr lang="hr-HR" sz="1700" dirty="0">
                <a:latin typeface="Gill Sans MT" panose="020B0502020104020203" pitchFamily="34" charset="-18"/>
              </a:rPr>
              <a:t>za obavljanje poslova i radnih zadaća uvjet je za prijavu u odabrano zanimanje i dokazuje se liječničkom svjedodžbom medicine rada. </a:t>
            </a:r>
            <a:endParaRPr lang="hr-HR" sz="1700" dirty="0" smtClean="0">
              <a:latin typeface="Gill Sans MT" panose="020B0502020104020203" pitchFamily="34" charset="-18"/>
            </a:endParaRPr>
          </a:p>
          <a:p>
            <a:pPr marL="82296" indent="0">
              <a:buNone/>
            </a:pPr>
            <a:endParaRPr lang="hr-HR" sz="1700" dirty="0" smtClean="0">
              <a:latin typeface="Gill Sans MT" panose="020B0502020104020203" pitchFamily="34" charset="-18"/>
            </a:endParaRPr>
          </a:p>
          <a:p>
            <a:pPr marL="82296" indent="0">
              <a:buNone/>
            </a:pPr>
            <a:r>
              <a:rPr lang="vi-VN" sz="1700" dirty="0" smtClean="0"/>
              <a:t>Nakon </a:t>
            </a:r>
            <a:r>
              <a:rPr lang="vi-VN" sz="1700" dirty="0"/>
              <a:t>utvrđene ljestvice poretka kandidati su dužni pri upisu dostaviti školi sklopljen </a:t>
            </a:r>
            <a:r>
              <a:rPr lang="vi-VN" sz="1700" b="1" dirty="0"/>
              <a:t>ugovor o </a:t>
            </a:r>
            <a:r>
              <a:rPr lang="vi-VN" sz="1700" b="1" dirty="0" smtClean="0"/>
              <a:t>naukovanju</a:t>
            </a:r>
            <a:r>
              <a:rPr lang="hr-HR" sz="1700" b="1" dirty="0" smtClean="0">
                <a:latin typeface="Gill Sans MT" panose="020B0502020104020203" pitchFamily="34" charset="-18"/>
              </a:rPr>
              <a:t> </a:t>
            </a:r>
            <a:r>
              <a:rPr lang="hr-HR" sz="1700" dirty="0" smtClean="0">
                <a:latin typeface="Gill Sans MT" panose="020B0502020104020203" pitchFamily="34" charset="-18"/>
              </a:rPr>
              <a:t> (licenciranog obrtnika ili pravne osobe za pojedine programe obrazovanja)</a:t>
            </a:r>
            <a:r>
              <a:rPr lang="vi-VN" sz="1700" dirty="0" smtClean="0"/>
              <a:t> </a:t>
            </a:r>
            <a:endParaRPr lang="hr-HR" sz="1700" dirty="0" smtClean="0">
              <a:latin typeface="Gill Sans MT" panose="020B0502020104020203" pitchFamily="34" charset="-18"/>
            </a:endParaRPr>
          </a:p>
          <a:p>
            <a:pPr marL="82296" indent="0">
              <a:buNone/>
            </a:pPr>
            <a:endParaRPr lang="hr-HR" sz="1700" dirty="0" smtClean="0">
              <a:latin typeface="Gill Sans MT" panose="020B0502020104020203" pitchFamily="34" charset="-18"/>
            </a:endParaRPr>
          </a:p>
          <a:p>
            <a:pPr marL="82296" indent="0">
              <a:buNone/>
            </a:pPr>
            <a:r>
              <a:rPr lang="hr-HR" sz="1700" dirty="0" smtClean="0">
                <a:latin typeface="Gill Sans MT" panose="020B0502020104020203" pitchFamily="34" charset="-18"/>
              </a:rPr>
              <a:t>Ugovor </a:t>
            </a:r>
            <a:r>
              <a:rPr lang="hr-HR" sz="1700" dirty="0">
                <a:latin typeface="Gill Sans MT" panose="020B0502020104020203" pitchFamily="34" charset="-18"/>
              </a:rPr>
              <a:t>o naukovanju sklapaju licencirani obrtnik ili pravna osoba i učenik (roditelj ili skrbnik), u skladu s člancima 55. i 61. </a:t>
            </a:r>
            <a:r>
              <a:rPr lang="hr-HR" sz="1700" i="1" dirty="0">
                <a:latin typeface="Gill Sans MT" panose="020B0502020104020203" pitchFamily="34" charset="-18"/>
              </a:rPr>
              <a:t>Zakona o obrtu </a:t>
            </a:r>
            <a:r>
              <a:rPr lang="hr-HR" sz="1700" dirty="0">
                <a:latin typeface="Gill Sans MT" panose="020B0502020104020203" pitchFamily="34" charset="-18"/>
              </a:rPr>
              <a:t>(Narodne novine, broj: 143/2013.), koji donosi na uvid: </a:t>
            </a:r>
          </a:p>
          <a:p>
            <a:r>
              <a:rPr lang="hr-HR" sz="1700" dirty="0" smtClean="0">
                <a:latin typeface="Gill Sans MT" panose="020B0502020104020203" pitchFamily="34" charset="-18"/>
              </a:rPr>
              <a:t>ovjerenu </a:t>
            </a:r>
            <a:r>
              <a:rPr lang="hr-HR" sz="1700" dirty="0">
                <a:latin typeface="Gill Sans MT" panose="020B0502020104020203" pitchFamily="34" charset="-18"/>
              </a:rPr>
              <a:t>presliku svjedodžbe završnoga razreda osnovnog obrazovanja; </a:t>
            </a:r>
          </a:p>
          <a:p>
            <a:r>
              <a:rPr lang="hr-HR" sz="1700" dirty="0" smtClean="0">
                <a:latin typeface="Gill Sans MT" panose="020B0502020104020203" pitchFamily="34" charset="-18"/>
              </a:rPr>
              <a:t>liječničku </a:t>
            </a:r>
            <a:r>
              <a:rPr lang="hr-HR" sz="1700" dirty="0">
                <a:latin typeface="Gill Sans MT" panose="020B0502020104020203" pitchFamily="34" charset="-18"/>
              </a:rPr>
              <a:t>svjedodžbu medicine rada. </a:t>
            </a:r>
            <a:endParaRPr lang="hr-HR" sz="1700" dirty="0" smtClean="0">
              <a:latin typeface="Gill Sans MT" panose="020B0502020104020203" pitchFamily="34" charset="-18"/>
            </a:endParaRPr>
          </a:p>
          <a:p>
            <a:pPr marL="82296" indent="0">
              <a:buNone/>
            </a:pPr>
            <a:endParaRPr lang="hr-HR" sz="1700" dirty="0">
              <a:latin typeface="Gill Sans MT" panose="020B0502020104020203" pitchFamily="34" charset="-18"/>
            </a:endParaRPr>
          </a:p>
          <a:p>
            <a:pPr marL="82296" indent="0">
              <a:buNone/>
            </a:pPr>
            <a:r>
              <a:rPr lang="hr-HR" sz="1700" dirty="0" smtClean="0">
                <a:latin typeface="Gill Sans MT" panose="020B0502020104020203" pitchFamily="34" charset="-18"/>
              </a:rPr>
              <a:t> </a:t>
            </a:r>
            <a:r>
              <a:rPr lang="hr-HR" sz="1700" dirty="0">
                <a:latin typeface="Gill Sans MT" panose="020B0502020104020203" pitchFamily="34" charset="-18"/>
              </a:rPr>
              <a:t>Ugovor se sklapa u četiri istovjetna primjerka od kojih po jedan primjerak pripada učeniku (roditelju ili skrbniku), obrtniku ili pravnoj osobi, školi i Ministarstvu poduzetništva i obrta. </a:t>
            </a:r>
          </a:p>
          <a:p>
            <a:pPr marL="82296" indent="0">
              <a:buNone/>
            </a:pPr>
            <a:r>
              <a:rPr lang="hr-HR" sz="1700" dirty="0">
                <a:latin typeface="Gill Sans MT" panose="020B0502020104020203" pitchFamily="34" charset="-18"/>
              </a:rPr>
              <a:t/>
            </a:r>
            <a:br>
              <a:rPr lang="hr-HR" sz="1700" dirty="0">
                <a:latin typeface="Gill Sans MT" panose="020B0502020104020203" pitchFamily="34" charset="-18"/>
              </a:rPr>
            </a:br>
            <a:r>
              <a:rPr lang="hr-HR" sz="1700" dirty="0" smtClean="0">
                <a:latin typeface="Gill Sans MT" panose="020B0502020104020203" pitchFamily="34" charset="-18"/>
              </a:rPr>
              <a:t> </a:t>
            </a:r>
            <a:endParaRPr lang="hr-HR" sz="1700" dirty="0">
              <a:latin typeface="Gill Sans MT" panose="020B050202010402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589569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 fontScale="40000" lnSpcReduction="20000"/>
          </a:bodyPr>
          <a:lstStyle/>
          <a:p>
            <a:pPr marL="0" indent="0">
              <a:buSzPct val="100000"/>
              <a:buFont typeface="Wingdings" pitchFamily="2" charset="2"/>
              <a:buNone/>
              <a:defRPr/>
            </a:pPr>
            <a:r>
              <a:rPr lang="hr-HR" sz="9800" dirty="0">
                <a:cs typeface="Times New Roman" pitchFamily="18" charset="0"/>
                <a:sym typeface="Wingdings" pitchFamily="2" charset="2"/>
              </a:rPr>
              <a:t>POSLOVI u NISpuSŠ-u (razrednici</a:t>
            </a:r>
            <a:r>
              <a:rPr lang="hr-HR" sz="9800" dirty="0" smtClean="0">
                <a:cs typeface="Times New Roman" pitchFamily="18" charset="0"/>
                <a:sym typeface="Wingdings" pitchFamily="2" charset="2"/>
              </a:rPr>
              <a:t>):</a:t>
            </a:r>
          </a:p>
          <a:p>
            <a:pPr marL="0" indent="0">
              <a:buSzPct val="100000"/>
              <a:buFont typeface="Wingdings" pitchFamily="2" charset="2"/>
              <a:buNone/>
              <a:defRPr/>
            </a:pPr>
            <a:endParaRPr lang="hr-HR" sz="5900" b="1" dirty="0">
              <a:cs typeface="Times New Roman" pitchFamily="18" charset="0"/>
              <a:sym typeface="Wingdings" pitchFamily="2" charset="2"/>
            </a:endParaRPr>
          </a:p>
          <a:p>
            <a:pPr>
              <a:buSzPct val="100000"/>
              <a:buFont typeface="Wingdings" pitchFamily="2" charset="2"/>
              <a:buChar char="§"/>
              <a:defRPr/>
            </a:pPr>
            <a:r>
              <a:rPr lang="hr-HR" sz="5900" dirty="0">
                <a:cs typeface="Times New Roman" pitchFamily="18" charset="0"/>
                <a:sym typeface="Wingdings" pitchFamily="2" charset="2"/>
              </a:rPr>
              <a:t>Unose podatke i ocjene o učenicima koji su barem jedan razred od 5. do 7. razreda završili u </a:t>
            </a:r>
            <a:r>
              <a:rPr lang="hr-HR" sz="5900" dirty="0" smtClean="0">
                <a:cs typeface="Times New Roman" pitchFamily="18" charset="0"/>
                <a:sym typeface="Wingdings" pitchFamily="2" charset="2"/>
              </a:rPr>
              <a:t>inozemstvu</a:t>
            </a:r>
          </a:p>
          <a:p>
            <a:pPr>
              <a:buSzPct val="100000"/>
              <a:buFont typeface="Wingdings" pitchFamily="2" charset="2"/>
              <a:buChar char="§"/>
              <a:defRPr/>
            </a:pPr>
            <a:r>
              <a:rPr lang="hr-HR" sz="5900" dirty="0" smtClean="0">
                <a:cs typeface="Times New Roman" pitchFamily="18" charset="0"/>
                <a:sym typeface="Wingdings" pitchFamily="2" charset="2"/>
              </a:rPr>
              <a:t>Unose podatke nakon završenog 8.razreda</a:t>
            </a:r>
            <a:endParaRPr lang="hr-HR" sz="5900" dirty="0">
              <a:cs typeface="Times New Roman" pitchFamily="18" charset="0"/>
              <a:sym typeface="Wingdings" pitchFamily="2" charset="2"/>
            </a:endParaRPr>
          </a:p>
          <a:p>
            <a:pPr>
              <a:buSzPct val="100000"/>
              <a:buFont typeface="Wingdings" pitchFamily="2" charset="2"/>
              <a:buChar char="§"/>
              <a:defRPr/>
            </a:pPr>
            <a:r>
              <a:rPr lang="hr-HR" sz="5900" dirty="0">
                <a:cs typeface="Times New Roman" pitchFamily="18" charset="0"/>
                <a:sym typeface="Wingdings" pitchFamily="2" charset="2"/>
              </a:rPr>
              <a:t>Vode brigu o prijavama svojih učenika</a:t>
            </a:r>
          </a:p>
          <a:p>
            <a:pPr>
              <a:buSzPct val="100000"/>
              <a:buFont typeface="Wingdings" pitchFamily="2" charset="2"/>
              <a:buChar char="§"/>
              <a:defRPr/>
            </a:pPr>
            <a:r>
              <a:rPr lang="hr-HR" sz="5900" dirty="0" smtClean="0">
                <a:cs typeface="Times New Roman" pitchFamily="18" charset="0"/>
                <a:sym typeface="Wingdings" pitchFamily="2" charset="2"/>
              </a:rPr>
              <a:t>Unose </a:t>
            </a:r>
            <a:r>
              <a:rPr lang="hr-HR" sz="5900" dirty="0">
                <a:cs typeface="Times New Roman" pitchFamily="18" charset="0"/>
                <a:sym typeface="Wingdings" pitchFamily="2" charset="2"/>
              </a:rPr>
              <a:t>podatke o kandidatima sa zdravstvenim teškoćama </a:t>
            </a:r>
            <a:endParaRPr lang="hr-HR" sz="5900" dirty="0" smtClean="0">
              <a:cs typeface="Times New Roman" pitchFamily="18" charset="0"/>
              <a:sym typeface="Wingdings" pitchFamily="2" charset="2"/>
            </a:endParaRPr>
          </a:p>
          <a:p>
            <a:pPr>
              <a:buSzPct val="100000"/>
              <a:buFont typeface="Wingdings" pitchFamily="2" charset="2"/>
              <a:buChar char="§"/>
              <a:defRPr/>
            </a:pPr>
            <a:r>
              <a:rPr lang="vi-VN" sz="5500" dirty="0" smtClean="0">
                <a:cs typeface="Times New Roman" pitchFamily="18" charset="0"/>
                <a:sym typeface="Wingdings" pitchFamily="2" charset="2"/>
              </a:rPr>
              <a:t>Unose </a:t>
            </a:r>
            <a:r>
              <a:rPr lang="vi-VN" sz="5500" dirty="0">
                <a:cs typeface="Times New Roman" pitchFamily="18" charset="0"/>
                <a:sym typeface="Wingdings" pitchFamily="2" charset="2"/>
              </a:rPr>
              <a:t>podatke o kandidatima koji žive u otežanim uvjetima </a:t>
            </a:r>
            <a:r>
              <a:rPr lang="vi-VN" sz="5500" dirty="0" smtClean="0">
                <a:cs typeface="Times New Roman" pitchFamily="18" charset="0"/>
                <a:sym typeface="Wingdings" pitchFamily="2" charset="2"/>
              </a:rPr>
              <a:t>obrazovanja</a:t>
            </a:r>
            <a:endParaRPr lang="vi-VN" sz="5500" dirty="0">
              <a:cs typeface="Times New Roman" pitchFamily="18" charset="0"/>
              <a:sym typeface="Wingdings" pitchFamily="2" charset="2"/>
            </a:endParaRPr>
          </a:p>
          <a:p>
            <a:pPr>
              <a:buSzPct val="100000"/>
              <a:buFont typeface="Wingdings" pitchFamily="2" charset="2"/>
              <a:buChar char="§"/>
              <a:defRPr/>
            </a:pPr>
            <a:r>
              <a:rPr lang="vi-VN" sz="5500" dirty="0">
                <a:cs typeface="Times New Roman" pitchFamily="18" charset="0"/>
                <a:sym typeface="Wingdings" pitchFamily="2" charset="2"/>
              </a:rPr>
              <a:t>Ispisuju prijavnice iz NISpuSŠ sustava i daju na ovjeru (potpis) roditeljima i učenicima te potvrđuju liste prioriteta TAN-om u</a:t>
            </a:r>
            <a:r>
              <a:rPr lang="hr-HR" sz="5500" dirty="0">
                <a:latin typeface="Calibri" pitchFamily="34" charset="0"/>
                <a:cs typeface="Times New Roman" pitchFamily="18" charset="0"/>
                <a:sym typeface="Wingdings" pitchFamily="2" charset="2"/>
              </a:rPr>
              <a:t> sustavu</a:t>
            </a:r>
            <a:r>
              <a:rPr lang="vi-VN" sz="5500" dirty="0">
                <a:cs typeface="Times New Roman" pitchFamily="18" charset="0"/>
                <a:sym typeface="Wingdings" pitchFamily="2" charset="2"/>
              </a:rPr>
              <a:t> NISpuSŠ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3670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Pomoć i podrška u školi: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899592" y="1412776"/>
            <a:ext cx="4104456" cy="4572000"/>
          </a:xfrm>
        </p:spPr>
        <p:txBody>
          <a:bodyPr>
            <a:normAutofit fontScale="92500"/>
          </a:bodyPr>
          <a:lstStyle/>
          <a:p>
            <a:r>
              <a:rPr lang="hr-HR" dirty="0" smtClean="0"/>
              <a:t>Školsko upisno povjerenstvo</a:t>
            </a:r>
          </a:p>
          <a:p>
            <a:pPr lvl="1"/>
            <a:r>
              <a:rPr lang="hr-HR" dirty="0" smtClean="0"/>
              <a:t>Ravnateljica </a:t>
            </a:r>
            <a:r>
              <a:rPr lang="hr-HR" dirty="0"/>
              <a:t>Đurđa </a:t>
            </a:r>
            <a:r>
              <a:rPr lang="hr-HR" dirty="0" err="1"/>
              <a:t>Ivičar</a:t>
            </a:r>
            <a:r>
              <a:rPr lang="hr-HR" dirty="0"/>
              <a:t> </a:t>
            </a:r>
            <a:r>
              <a:rPr lang="hr-HR" dirty="0" err="1"/>
              <a:t>Felja</a:t>
            </a:r>
            <a:endParaRPr lang="hr-HR" dirty="0"/>
          </a:p>
          <a:p>
            <a:pPr lvl="1"/>
            <a:r>
              <a:rPr lang="hr-HR" u="sng" dirty="0"/>
              <a:t>Pedagoginja Mihaela Čunčić</a:t>
            </a:r>
          </a:p>
          <a:p>
            <a:pPr lvl="1"/>
            <a:r>
              <a:rPr lang="hr-HR" u="sng" dirty="0"/>
              <a:t>Informatičarka Štefica Škara</a:t>
            </a:r>
          </a:p>
          <a:p>
            <a:pPr lvl="1"/>
            <a:r>
              <a:rPr lang="hr-HR" u="sng" dirty="0"/>
              <a:t>Defektologinja </a:t>
            </a:r>
            <a:r>
              <a:rPr lang="hr-HR" sz="1900" u="sng" dirty="0"/>
              <a:t>Željka </a:t>
            </a:r>
            <a:r>
              <a:rPr lang="hr-HR" sz="1900" u="sng" dirty="0" err="1"/>
              <a:t>Gomuzak</a:t>
            </a:r>
            <a:r>
              <a:rPr lang="hr-HR" sz="1900" u="sng" dirty="0"/>
              <a:t> </a:t>
            </a:r>
            <a:r>
              <a:rPr lang="hr-HR" sz="1900" u="sng" dirty="0" smtClean="0"/>
              <a:t>Anić</a:t>
            </a:r>
          </a:p>
          <a:p>
            <a:pPr lvl="1"/>
            <a:endParaRPr lang="hr-HR" dirty="0"/>
          </a:p>
          <a:p>
            <a:pPr lvl="1"/>
            <a:r>
              <a:rPr lang="hr-HR" dirty="0" smtClean="0"/>
              <a:t>Kontakt: 6235 606</a:t>
            </a:r>
          </a:p>
          <a:p>
            <a:pPr lvl="1"/>
            <a:r>
              <a:rPr lang="hr-HR" dirty="0" smtClean="0"/>
              <a:t>Informacije, savjetovanje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/>
          </a:bodyPr>
          <a:lstStyle/>
          <a:p>
            <a:r>
              <a:rPr lang="hr-HR" dirty="0" smtClean="0"/>
              <a:t>Razrednici</a:t>
            </a:r>
          </a:p>
          <a:p>
            <a:pPr marL="82296" indent="0">
              <a:buNone/>
            </a:pPr>
            <a:r>
              <a:rPr lang="hr-HR" dirty="0" smtClean="0"/>
              <a:t>   Nevenka Šoštarić</a:t>
            </a:r>
          </a:p>
          <a:p>
            <a:r>
              <a:rPr lang="hr-HR" dirty="0" smtClean="0"/>
              <a:t>Radojka </a:t>
            </a:r>
            <a:r>
              <a:rPr lang="hr-HR" dirty="0" err="1" smtClean="0"/>
              <a:t>Sičić</a:t>
            </a:r>
            <a:endParaRPr lang="hr-HR" dirty="0" smtClean="0"/>
          </a:p>
          <a:p>
            <a:r>
              <a:rPr lang="hr-HR" dirty="0" smtClean="0"/>
              <a:t>Alena Perica</a:t>
            </a:r>
          </a:p>
          <a:p>
            <a:r>
              <a:rPr lang="hr-HR" dirty="0" smtClean="0"/>
              <a:t>Kontakt: 6235 606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4872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Na što je važno pripaziti prilikom prijave i upisa u srednju školu?</a:t>
            </a:r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026" name="Picture 2" descr="http://srednja.hr/Photos/Razno/upisi_u_srednj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836712"/>
            <a:ext cx="2664296" cy="138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0186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sadržaja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HR" sz="1900" dirty="0" smtClean="0"/>
              <a:t>Uvjeti upisa u srednju školu ( ukupan rezultat, popis važnih predmeta, broj upisnih mjesta, posebni uvjeti, formiranje liste prioriteta prema željenom i realnom redoslijedu, bodovno stanje)</a:t>
            </a:r>
          </a:p>
          <a:p>
            <a:r>
              <a:rPr lang="hr-HR" sz="1900" dirty="0" smtClean="0"/>
              <a:t>Postupci u aplikaciji ( registracija, provjeriti osobne podatke, kasnije zaključne ocjene, prijave u listu prioriteta, praćenje bodovnog stanja, pratiti i pridržavati se zadanih termina)</a:t>
            </a:r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UPIS- ispisati i potpisati upisnicu koju učenik nosi u SŠ</a:t>
            </a:r>
          </a:p>
          <a:p>
            <a:r>
              <a:rPr lang="hr-HR" dirty="0" smtClean="0"/>
              <a:t>( ispisuju roditelj i učenik)</a:t>
            </a:r>
          </a:p>
          <a:p>
            <a:r>
              <a:rPr lang="hr-HR" dirty="0" smtClean="0"/>
              <a:t>Dostava tražene dokumentacije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3165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dirty="0" smtClean="0"/>
              <a:t>Učenici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4800600"/>
          </a:xfrm>
        </p:spPr>
        <p:txBody>
          <a:bodyPr>
            <a:normAutofit/>
          </a:bodyPr>
          <a:lstStyle/>
          <a:p>
            <a:r>
              <a:rPr lang="hr-HR" dirty="0"/>
              <a:t>Trenutno bodovno stanje i poredak na rang listama vidljivo je </a:t>
            </a:r>
            <a:r>
              <a:rPr lang="hr-HR" dirty="0" smtClean="0"/>
              <a:t>odmah po prijavi programa</a:t>
            </a:r>
            <a:endParaRPr lang="hr-HR" dirty="0"/>
          </a:p>
          <a:p>
            <a:r>
              <a:rPr lang="ta-IN" dirty="0"/>
              <a:t>U</a:t>
            </a:r>
            <a:r>
              <a:rPr lang="hr-HR" dirty="0" smtClean="0"/>
              <a:t>čenik i </a:t>
            </a:r>
            <a:r>
              <a:rPr lang="hr-HR" dirty="0"/>
              <a:t>roditelj zajedno potpisuju prijavnicu čime potvrđuju </a:t>
            </a:r>
            <a:r>
              <a:rPr lang="hr-HR" dirty="0" smtClean="0"/>
              <a:t>odabir</a:t>
            </a:r>
          </a:p>
          <a:p>
            <a:r>
              <a:rPr lang="hr-HR" dirty="0" smtClean="0"/>
              <a:t>Sustav automatski raspoređuje učenika na najbolji mogući odabir</a:t>
            </a:r>
          </a:p>
          <a:p>
            <a:r>
              <a:rPr lang="hr-HR" dirty="0" smtClean="0"/>
              <a:t>Početkom srpnja rang liste postaju konačne</a:t>
            </a:r>
          </a:p>
          <a:p>
            <a:r>
              <a:rPr lang="hr-HR" dirty="0" smtClean="0"/>
              <a:t>Učenik biva automatski upisan na najbolji mogući odabir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652386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27584" y="0"/>
            <a:ext cx="7859216" cy="1417638"/>
          </a:xfrm>
        </p:spPr>
        <p:txBody>
          <a:bodyPr>
            <a:noAutofit/>
          </a:bodyPr>
          <a:lstStyle/>
          <a:p>
            <a:r>
              <a:rPr lang="hr-HR" sz="2800" dirty="0"/>
              <a:t>Gdje se roditelji i učenici mogu informirati o UPISIMA U SREDNJE ŠKOLE</a:t>
            </a:r>
            <a:br>
              <a:rPr lang="hr-HR" sz="2800" dirty="0"/>
            </a:br>
            <a:endParaRPr lang="hr-HR" sz="2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395536" y="1447800"/>
            <a:ext cx="4680520" cy="4572000"/>
          </a:xfrm>
        </p:spPr>
        <p:txBody>
          <a:bodyPr>
            <a:normAutofit fontScale="62500" lnSpcReduction="20000"/>
          </a:bodyPr>
          <a:lstStyle/>
          <a:p>
            <a:endParaRPr lang="hr-HR" dirty="0"/>
          </a:p>
          <a:p>
            <a:r>
              <a:rPr lang="hr-HR" dirty="0"/>
              <a:t>Brošure </a:t>
            </a:r>
            <a:r>
              <a:rPr lang="hr-HR" dirty="0" smtClean="0"/>
              <a:t>:Hrvatski zavod za zapošljavanje</a:t>
            </a:r>
          </a:p>
          <a:p>
            <a:r>
              <a:rPr lang="hr-HR" sz="2000" u="sng" dirty="0" smtClean="0">
                <a:hlinkClick r:id="rId2"/>
              </a:rPr>
              <a:t>http</a:t>
            </a:r>
            <a:r>
              <a:rPr lang="hr-HR" sz="2000" u="sng" dirty="0">
                <a:hlinkClick r:id="rId2"/>
              </a:rPr>
              <a:t>://www.hzz.hr/</a:t>
            </a:r>
            <a:r>
              <a:rPr lang="hr-HR" sz="2000" u="sng" dirty="0" err="1">
                <a:hlinkClick r:id="rId2"/>
              </a:rPr>
              <a:t>default.aspx</a:t>
            </a:r>
            <a:r>
              <a:rPr lang="hr-HR" sz="2000" u="sng" dirty="0">
                <a:hlinkClick r:id="rId2"/>
              </a:rPr>
              <a:t>?</a:t>
            </a:r>
            <a:r>
              <a:rPr lang="hr-HR" sz="2000" u="sng" dirty="0" err="1">
                <a:hlinkClick r:id="rId2"/>
              </a:rPr>
              <a:t>id</a:t>
            </a:r>
            <a:r>
              <a:rPr lang="hr-HR" sz="2000" u="sng" dirty="0">
                <a:hlinkClick r:id="rId2"/>
              </a:rPr>
              <a:t>=5524</a:t>
            </a:r>
            <a:endParaRPr lang="hr-HR" sz="2000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/>
          </a:p>
          <a:p>
            <a:endParaRPr lang="hr-HR" dirty="0" smtClean="0"/>
          </a:p>
          <a:p>
            <a:r>
              <a:rPr lang="hr-HR" dirty="0" err="1" smtClean="0"/>
              <a:t>srednja.hr</a:t>
            </a:r>
            <a:endParaRPr lang="hr-HR" dirty="0" smtClean="0"/>
          </a:p>
          <a:p>
            <a:r>
              <a:rPr lang="hr-HR" dirty="0" err="1" smtClean="0"/>
              <a:t>skole.hr</a:t>
            </a:r>
            <a:endParaRPr lang="hr-HR" dirty="0"/>
          </a:p>
          <a:p>
            <a:r>
              <a:rPr lang="hr-HR" dirty="0" err="1"/>
              <a:t>facebook</a:t>
            </a:r>
            <a:r>
              <a:rPr lang="hr-HR" dirty="0"/>
              <a:t>, </a:t>
            </a:r>
            <a:r>
              <a:rPr lang="hr-HR" dirty="0" err="1"/>
              <a:t>srednja.hr</a:t>
            </a:r>
            <a:endParaRPr lang="hr-HR" dirty="0"/>
          </a:p>
          <a:p>
            <a:r>
              <a:rPr lang="hr-HR" u="sng" dirty="0" smtClean="0">
                <a:hlinkClick r:id="rId3"/>
              </a:rPr>
              <a:t>www.mzos.hr</a:t>
            </a:r>
            <a:endParaRPr lang="hr-HR" u="sng" dirty="0" smtClean="0"/>
          </a:p>
          <a:p>
            <a:r>
              <a:rPr lang="hr-HR" u="sng" dirty="0" err="1" smtClean="0"/>
              <a:t>UPISI.HR</a:t>
            </a:r>
            <a:endParaRPr lang="hr-HR" dirty="0"/>
          </a:p>
          <a:p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hr-HR" dirty="0" smtClean="0"/>
              <a:t>OŠ Velika Mlaka</a:t>
            </a:r>
          </a:p>
          <a:p>
            <a:pPr lvl="1"/>
            <a:r>
              <a:rPr lang="hr-HR" dirty="0" smtClean="0"/>
              <a:t>Pedagoginja</a:t>
            </a:r>
          </a:p>
          <a:p>
            <a:pPr lvl="1"/>
            <a:r>
              <a:rPr lang="hr-HR" dirty="0" smtClean="0"/>
              <a:t>Defektologinja( učenici s teškoćama)</a:t>
            </a:r>
          </a:p>
          <a:p>
            <a:pPr lvl="1"/>
            <a:r>
              <a:rPr lang="hr-HR" dirty="0" smtClean="0"/>
              <a:t>Mrežne stranice škole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564904"/>
            <a:ext cx="1426574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2977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59632" y="274320"/>
            <a:ext cx="7674056" cy="6107008"/>
          </a:xfrm>
        </p:spPr>
        <p:txBody>
          <a:bodyPr>
            <a:normAutofit fontScale="90000"/>
          </a:bodyPr>
          <a:lstStyle/>
          <a:p>
            <a:pPr algn="ctr"/>
            <a:r>
              <a:rPr lang="hr-HR" sz="2400" dirty="0" smtClean="0">
                <a:solidFill>
                  <a:schemeClr val="tx1"/>
                </a:solidFill>
                <a:effectLst/>
              </a:rPr>
              <a:t/>
            </a:r>
            <a:br>
              <a:rPr lang="hr-HR" sz="2400" dirty="0" smtClean="0">
                <a:solidFill>
                  <a:schemeClr val="tx1"/>
                </a:solidFill>
                <a:effectLst/>
              </a:rPr>
            </a:br>
            <a:r>
              <a:rPr lang="hr-HR" sz="2400" dirty="0" smtClean="0">
                <a:solidFill>
                  <a:schemeClr val="tx1"/>
                </a:solidFill>
                <a:effectLst/>
              </a:rPr>
              <a:t/>
            </a:r>
            <a:br>
              <a:rPr lang="hr-HR" sz="2400" dirty="0" smtClean="0">
                <a:solidFill>
                  <a:schemeClr val="tx1"/>
                </a:solidFill>
                <a:effectLst/>
              </a:rPr>
            </a:br>
            <a:r>
              <a:rPr lang="hr-HR" sz="2400" dirty="0" smtClean="0">
                <a:solidFill>
                  <a:schemeClr val="tx1"/>
                </a:solidFill>
                <a:effectLst/>
              </a:rPr>
              <a:t/>
            </a:r>
            <a:br>
              <a:rPr lang="hr-HR" sz="2400" dirty="0" smtClean="0">
                <a:solidFill>
                  <a:schemeClr val="tx1"/>
                </a:solidFill>
                <a:effectLst/>
              </a:rPr>
            </a:br>
            <a:r>
              <a:rPr lang="hr-HR" sz="2400" dirty="0" smtClean="0">
                <a:solidFill>
                  <a:schemeClr val="tx1"/>
                </a:solidFill>
                <a:effectLst/>
              </a:rPr>
              <a:t/>
            </a:r>
            <a:br>
              <a:rPr lang="hr-HR" sz="2400" dirty="0" smtClean="0">
                <a:solidFill>
                  <a:schemeClr val="tx1"/>
                </a:solidFill>
                <a:effectLst/>
              </a:rPr>
            </a:br>
            <a:r>
              <a:rPr lang="hr-HR" sz="2400" dirty="0" smtClean="0">
                <a:solidFill>
                  <a:schemeClr val="tx1"/>
                </a:solidFill>
                <a:effectLst/>
              </a:rPr>
              <a:t/>
            </a:r>
            <a:br>
              <a:rPr lang="hr-HR" sz="2400" dirty="0" smtClean="0">
                <a:solidFill>
                  <a:schemeClr val="tx1"/>
                </a:solidFill>
                <a:effectLst/>
              </a:rPr>
            </a:br>
            <a:r>
              <a:rPr lang="hr-HR" sz="2400" dirty="0" smtClean="0">
                <a:solidFill>
                  <a:schemeClr val="tx1"/>
                </a:solidFill>
                <a:effectLst/>
              </a:rPr>
              <a:t/>
            </a:r>
            <a:br>
              <a:rPr lang="hr-HR" sz="2400" dirty="0" smtClean="0">
                <a:solidFill>
                  <a:schemeClr val="tx1"/>
                </a:solidFill>
                <a:effectLst/>
              </a:rPr>
            </a:br>
            <a:r>
              <a:rPr lang="hr-HR" sz="3200" dirty="0" smtClean="0">
                <a:solidFill>
                  <a:srgbClr val="FF0000"/>
                </a:solidFill>
                <a:effectLst/>
              </a:rPr>
              <a:t> </a:t>
            </a:r>
            <a:br>
              <a:rPr lang="hr-HR" sz="3200" dirty="0" smtClean="0">
                <a:solidFill>
                  <a:srgbClr val="FF0000"/>
                </a:solidFill>
                <a:effectLst/>
              </a:rPr>
            </a:br>
            <a:r>
              <a:rPr lang="hr-HR" sz="3200" dirty="0" smtClean="0">
                <a:solidFill>
                  <a:srgbClr val="FF0000"/>
                </a:solidFill>
                <a:effectLst/>
              </a:rPr>
              <a:t/>
            </a:r>
            <a:br>
              <a:rPr lang="hr-HR" sz="3200" dirty="0" smtClean="0">
                <a:solidFill>
                  <a:srgbClr val="FF0000"/>
                </a:solidFill>
                <a:effectLst/>
              </a:rPr>
            </a:br>
            <a:r>
              <a:rPr lang="hr-HR" sz="3200" dirty="0" smtClean="0">
                <a:solidFill>
                  <a:srgbClr val="FF0000"/>
                </a:solidFill>
                <a:effectLst/>
              </a:rPr>
              <a:t> </a:t>
            </a:r>
            <a:r>
              <a:rPr lang="pl-PL" sz="3600" b="1" dirty="0" smtClean="0">
                <a:solidFill>
                  <a:srgbClr val="FF0000"/>
                </a:solidFill>
                <a:effectLst/>
              </a:rPr>
              <a:t>Sretno prilikom upisa </a:t>
            </a:r>
            <a:br>
              <a:rPr lang="pl-PL" sz="3600" b="1" dirty="0" smtClean="0">
                <a:solidFill>
                  <a:srgbClr val="FF0000"/>
                </a:solidFill>
                <a:effectLst/>
              </a:rPr>
            </a:br>
            <a:r>
              <a:rPr lang="pl-PL" sz="3600" b="1" dirty="0" smtClean="0">
                <a:solidFill>
                  <a:srgbClr val="FF0000"/>
                </a:solidFill>
                <a:effectLst/>
              </a:rPr>
              <a:t>u srednju školu !!!</a:t>
            </a:r>
            <a:r>
              <a:rPr lang="pl-PL" sz="3200" b="1" dirty="0" smtClean="0">
                <a:solidFill>
                  <a:srgbClr val="FF0000"/>
                </a:solidFill>
                <a:effectLst/>
              </a:rPr>
              <a:t/>
            </a:r>
            <a:br>
              <a:rPr lang="pl-PL" sz="3200" b="1" dirty="0" smtClean="0">
                <a:solidFill>
                  <a:srgbClr val="FF0000"/>
                </a:solidFill>
                <a:effectLst/>
              </a:rPr>
            </a:br>
            <a:r>
              <a:rPr lang="pl-PL" sz="3200" b="1" dirty="0" smtClean="0">
                <a:solidFill>
                  <a:srgbClr val="FF0000"/>
                </a:solidFill>
                <a:effectLst/>
              </a:rPr>
              <a:t/>
            </a:r>
            <a:br>
              <a:rPr lang="pl-PL" sz="3200" b="1" dirty="0" smtClean="0">
                <a:solidFill>
                  <a:srgbClr val="FF0000"/>
                </a:solidFill>
                <a:effectLst/>
              </a:rPr>
            </a:br>
            <a:r>
              <a:rPr lang="pl-PL" sz="3200" b="1" dirty="0" smtClean="0">
                <a:solidFill>
                  <a:srgbClr val="FF0000"/>
                </a:solidFill>
                <a:effectLst/>
              </a:rPr>
              <a:t/>
            </a:r>
            <a:br>
              <a:rPr lang="pl-PL" sz="3200" b="1" dirty="0" smtClean="0">
                <a:solidFill>
                  <a:srgbClr val="FF0000"/>
                </a:solidFill>
                <a:effectLst/>
              </a:rPr>
            </a:br>
            <a:r>
              <a:rPr lang="pl-PL" sz="1800" b="1" dirty="0" smtClean="0">
                <a:solidFill>
                  <a:schemeClr val="tx1"/>
                </a:solidFill>
                <a:effectLst/>
              </a:rPr>
              <a:t>Ukoliko imate pitanja ili teškoća oko upisa možete se obratiti</a:t>
            </a:r>
            <a:br>
              <a:rPr lang="pl-PL" sz="1800" b="1" dirty="0" smtClean="0">
                <a:solidFill>
                  <a:schemeClr val="tx1"/>
                </a:solidFill>
                <a:effectLst/>
              </a:rPr>
            </a:br>
            <a:r>
              <a:rPr lang="pl-PL" sz="1800" b="1" dirty="0" smtClean="0">
                <a:solidFill>
                  <a:schemeClr val="tx1"/>
                </a:solidFill>
                <a:effectLst/>
              </a:rPr>
              <a:t> CARNetovoj službi na broj tel. 01/6661-500</a:t>
            </a:r>
            <a:br>
              <a:rPr lang="pl-PL" sz="1800" b="1" dirty="0" smtClean="0">
                <a:solidFill>
                  <a:schemeClr val="tx1"/>
                </a:solidFill>
                <a:effectLst/>
              </a:rPr>
            </a:br>
            <a:r>
              <a:rPr lang="pl-PL" sz="1800" b="1" dirty="0">
                <a:solidFill>
                  <a:schemeClr val="tx1"/>
                </a:solidFill>
                <a:effectLst/>
              </a:rPr>
              <a:t> </a:t>
            </a:r>
            <a:r>
              <a:rPr lang="pl-PL" sz="1800" b="1" dirty="0" smtClean="0">
                <a:solidFill>
                  <a:schemeClr val="tx1"/>
                </a:solidFill>
                <a:effectLst/>
              </a:rPr>
              <a:t>i e-mail: helpdesk@skole.hr</a:t>
            </a:r>
            <a:endParaRPr lang="hr-HR" sz="1800" dirty="0">
              <a:solidFill>
                <a:schemeClr val="tx1"/>
              </a:solidFill>
              <a:effectLst/>
            </a:endParaRPr>
          </a:p>
        </p:txBody>
      </p:sp>
      <p:pic>
        <p:nvPicPr>
          <p:cNvPr id="2050" name="Picture 2" descr="C:\Users\Skola\Pictures\Kamo_nako_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476672"/>
            <a:ext cx="4680520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dirty="0" smtClean="0"/>
              <a:t>Učenici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628800"/>
            <a:ext cx="7793360" cy="4495800"/>
          </a:xfrm>
        </p:spPr>
        <p:txBody>
          <a:bodyPr/>
          <a:lstStyle/>
          <a:p>
            <a:r>
              <a:rPr lang="hr-HR" dirty="0" smtClean="0"/>
              <a:t>Učenici se automatski raspoređuju po odjeljenjima</a:t>
            </a:r>
          </a:p>
          <a:p>
            <a:r>
              <a:rPr lang="hr-HR" dirty="0" smtClean="0"/>
              <a:t>Svi podaci o upisanim</a:t>
            </a:r>
            <a:r>
              <a:rPr lang="ta-IN" dirty="0" smtClean="0"/>
              <a:t> učenicima</a:t>
            </a:r>
            <a:r>
              <a:rPr lang="hr-HR" dirty="0" smtClean="0"/>
              <a:t> prenose se u e-maticu</a:t>
            </a:r>
          </a:p>
          <a:p>
            <a:r>
              <a:rPr lang="hr-HR" dirty="0" smtClean="0"/>
              <a:t>(U idealnom slučaju) učenik dolazi u školu na početak nastave – </a:t>
            </a:r>
            <a:r>
              <a:rPr lang="hr-HR" b="1" dirty="0" smtClean="0"/>
              <a:t>8.9.2014.godine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18923213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Postupci u aplikaciji</a:t>
            </a:r>
            <a:br>
              <a:rPr lang="hr-HR" dirty="0" smtClean="0"/>
            </a:br>
            <a:r>
              <a:rPr lang="hr-HR" dirty="0" smtClean="0"/>
              <a:t>www.upisi.hr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1435608" y="2060848"/>
            <a:ext cx="2056272" cy="4126592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2776"/>
            <a:ext cx="5613066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653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4" y="34911"/>
            <a:ext cx="9143999" cy="6686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60648"/>
            <a:ext cx="9143999" cy="639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59632" y="476672"/>
            <a:ext cx="7560840" cy="6120680"/>
          </a:xfrm>
        </p:spPr>
        <p:txBody>
          <a:bodyPr>
            <a:normAutofit fontScale="90000"/>
          </a:bodyPr>
          <a:lstStyle/>
          <a:p>
            <a:r>
              <a:rPr lang="hr-HR" sz="2200" dirty="0" smtClean="0">
                <a:solidFill>
                  <a:schemeClr val="tx1"/>
                </a:solidFill>
                <a:effectLst/>
              </a:rPr>
              <a:t>- Listu prioriteta treba pažljivo pripremiti tako da se </a:t>
            </a:r>
            <a:r>
              <a:rPr lang="hr-HR" sz="2200" b="1" dirty="0" smtClean="0">
                <a:solidFill>
                  <a:schemeClr val="tx1"/>
                </a:solidFill>
                <a:effectLst/>
              </a:rPr>
              <a:t>na vrh liste </a:t>
            </a:r>
            <a:r>
              <a:rPr lang="hr-HR" sz="2200" dirty="0" smtClean="0">
                <a:solidFill>
                  <a:schemeClr val="tx1"/>
                </a:solidFill>
                <a:effectLst/>
              </a:rPr>
              <a:t>postavi obrazovni program koji se </a:t>
            </a:r>
            <a:r>
              <a:rPr lang="hr-HR" sz="2200" b="1" dirty="0" smtClean="0">
                <a:solidFill>
                  <a:schemeClr val="tx1"/>
                </a:solidFill>
                <a:effectLst/>
              </a:rPr>
              <a:t>najviše želi upisati</a:t>
            </a:r>
            <a:r>
              <a:rPr lang="hr-HR" sz="2200" dirty="0" smtClean="0">
                <a:solidFill>
                  <a:schemeClr val="tx1"/>
                </a:solidFill>
                <a:effectLst/>
              </a:rPr>
              <a:t>, a zatim i ostali, željenim redoslijedom.</a:t>
            </a:r>
            <a:br>
              <a:rPr lang="hr-HR" sz="2200" dirty="0" smtClean="0">
                <a:solidFill>
                  <a:schemeClr val="tx1"/>
                </a:solidFill>
                <a:effectLst/>
              </a:rPr>
            </a:br>
            <a:r>
              <a:rPr lang="hr-HR" sz="2200" dirty="0" smtClean="0">
                <a:solidFill>
                  <a:schemeClr val="tx1"/>
                </a:solidFill>
                <a:effectLst/>
              </a:rPr>
              <a:t/>
            </a:r>
            <a:br>
              <a:rPr lang="hr-HR" sz="2200" dirty="0" smtClean="0">
                <a:solidFill>
                  <a:schemeClr val="tx1"/>
                </a:solidFill>
                <a:effectLst/>
              </a:rPr>
            </a:br>
            <a:r>
              <a:rPr lang="hr-HR" sz="2200" dirty="0" smtClean="0">
                <a:solidFill>
                  <a:schemeClr val="tx1"/>
                </a:solidFill>
                <a:effectLst/>
              </a:rPr>
              <a:t>- važno je da kandidati provjere jesu li im svi obrazovni programi na listi prioriteta </a:t>
            </a:r>
            <a:r>
              <a:rPr lang="hr-HR" sz="2200" b="1" dirty="0" smtClean="0">
                <a:solidFill>
                  <a:schemeClr val="tx1"/>
                </a:solidFill>
                <a:effectLst/>
              </a:rPr>
              <a:t>poredani prema njihovim željama i mogućnostima</a:t>
            </a:r>
            <a:r>
              <a:rPr lang="hr-HR" sz="2200" dirty="0" smtClean="0">
                <a:solidFill>
                  <a:schemeClr val="tx1"/>
                </a:solidFill>
                <a:effectLst/>
              </a:rPr>
              <a:t> jer nakon zaključavanja odabira programa odnosno škola, nikakve izmjene više neće biti moguće.</a:t>
            </a:r>
            <a:br>
              <a:rPr lang="hr-HR" sz="2200" dirty="0" smtClean="0">
                <a:solidFill>
                  <a:schemeClr val="tx1"/>
                </a:solidFill>
                <a:effectLst/>
              </a:rPr>
            </a:br>
            <a:r>
              <a:rPr lang="hr-HR" sz="2200" dirty="0" smtClean="0">
                <a:solidFill>
                  <a:schemeClr val="tx1"/>
                </a:solidFill>
                <a:effectLst/>
              </a:rPr>
              <a:t/>
            </a:r>
            <a:br>
              <a:rPr lang="hr-HR" sz="2200" dirty="0" smtClean="0">
                <a:solidFill>
                  <a:schemeClr val="tx1"/>
                </a:solidFill>
                <a:effectLst/>
              </a:rPr>
            </a:br>
            <a:r>
              <a:rPr lang="hr-HR" sz="2200" dirty="0" smtClean="0">
                <a:solidFill>
                  <a:schemeClr val="tx1"/>
                </a:solidFill>
                <a:effectLst/>
              </a:rPr>
              <a:t>- važno je također da se na listi prioriteta nalaze samo obrazovni programi koje kandidat doista namjerava upisati</a:t>
            </a:r>
            <a:br>
              <a:rPr lang="hr-HR" sz="2200" dirty="0" smtClean="0">
                <a:solidFill>
                  <a:schemeClr val="tx1"/>
                </a:solidFill>
                <a:effectLst/>
              </a:rPr>
            </a:br>
            <a:r>
              <a:rPr lang="hr-HR" sz="2200" dirty="0" smtClean="0">
                <a:solidFill>
                  <a:schemeClr val="tx1"/>
                </a:solidFill>
                <a:effectLst/>
              </a:rPr>
              <a:t/>
            </a:r>
            <a:br>
              <a:rPr lang="hr-HR" sz="2200" dirty="0" smtClean="0">
                <a:solidFill>
                  <a:schemeClr val="tx1"/>
                </a:solidFill>
                <a:effectLst/>
              </a:rPr>
            </a:br>
            <a:r>
              <a:rPr lang="hr-HR" sz="2200" b="1" dirty="0" smtClean="0">
                <a:solidFill>
                  <a:schemeClr val="tx1"/>
                </a:solidFill>
                <a:effectLst/>
              </a:rPr>
              <a:t>Kontinuirano praćenje bodovnog stanja!</a:t>
            </a:r>
            <a:r>
              <a:rPr lang="hr-HR" sz="2200" dirty="0" smtClean="0">
                <a:solidFill>
                  <a:schemeClr val="tx1"/>
                </a:solidFill>
                <a:effectLst/>
              </a:rPr>
              <a:t/>
            </a:r>
            <a:br>
              <a:rPr lang="hr-HR" sz="2200" dirty="0" smtClean="0">
                <a:solidFill>
                  <a:schemeClr val="tx1"/>
                </a:solidFill>
                <a:effectLst/>
              </a:rPr>
            </a:br>
            <a:r>
              <a:rPr lang="hr-HR" sz="2200" dirty="0" smtClean="0">
                <a:solidFill>
                  <a:schemeClr val="tx1"/>
                </a:solidFill>
                <a:effectLst/>
              </a:rPr>
              <a:t/>
            </a:r>
            <a:br>
              <a:rPr lang="hr-HR" sz="2200" dirty="0" smtClean="0">
                <a:solidFill>
                  <a:schemeClr val="tx1"/>
                </a:solidFill>
                <a:effectLst/>
              </a:rPr>
            </a:br>
            <a:r>
              <a:rPr lang="hr-HR" sz="2200" dirty="0" smtClean="0">
                <a:solidFill>
                  <a:schemeClr val="tx1"/>
                </a:solidFill>
                <a:effectLst/>
              </a:rPr>
              <a:t/>
            </a:r>
            <a:br>
              <a:rPr lang="hr-HR" sz="2200" dirty="0" smtClean="0">
                <a:solidFill>
                  <a:schemeClr val="tx1"/>
                </a:solidFill>
                <a:effectLst/>
              </a:rPr>
            </a:br>
            <a:r>
              <a:rPr lang="hr-HR" sz="2200" b="1" dirty="0" smtClean="0">
                <a:solidFill>
                  <a:schemeClr val="tx1"/>
                </a:solidFill>
                <a:effectLst/>
              </a:rPr>
              <a:t>Brošura</a:t>
            </a:r>
            <a:r>
              <a:rPr lang="hr-HR" sz="2200" b="1" dirty="0">
                <a:solidFill>
                  <a:schemeClr val="tx1"/>
                </a:solidFill>
                <a:effectLst/>
              </a:rPr>
              <a:t>: </a:t>
            </a:r>
            <a:r>
              <a:rPr lang="hr-HR" sz="2200" b="1" dirty="0" smtClean="0">
                <a:solidFill>
                  <a:schemeClr val="tx1"/>
                </a:solidFill>
                <a:effectLst/>
              </a:rPr>
              <a:t> </a:t>
            </a:r>
            <a:r>
              <a:rPr lang="hr-HR" sz="2200" dirty="0" smtClean="0">
                <a:solidFill>
                  <a:schemeClr val="tx1"/>
                </a:solidFill>
                <a:effectLst/>
              </a:rPr>
              <a:t>„Prijave i upisi u srednje škole za školsku godinu 2014./2015. </a:t>
            </a:r>
            <a:br>
              <a:rPr lang="hr-HR" sz="2200" dirty="0" smtClean="0">
                <a:solidFill>
                  <a:schemeClr val="tx1"/>
                </a:solidFill>
                <a:effectLst/>
              </a:rPr>
            </a:br>
            <a:r>
              <a:rPr lang="hr-HR" sz="2200" dirty="0" smtClean="0">
                <a:solidFill>
                  <a:schemeClr val="tx1"/>
                </a:solidFill>
                <a:effectLst/>
              </a:rPr>
              <a:t>– Idemo u srednju”!</a:t>
            </a:r>
            <a:br>
              <a:rPr lang="hr-HR" sz="2200" dirty="0" smtClean="0">
                <a:solidFill>
                  <a:schemeClr val="tx1"/>
                </a:solidFill>
                <a:effectLst/>
              </a:rPr>
            </a:br>
            <a:endParaRPr lang="hr-HR" sz="22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j">
  <a:themeElements>
    <a:clrScheme name="Građanski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Solsticij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j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1134</TotalTime>
  <Words>2037</Words>
  <Application>Microsoft Office PowerPoint</Application>
  <PresentationFormat>Prikaz na zaslonu (4:3)</PresentationFormat>
  <Paragraphs>236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31</vt:i4>
      </vt:variant>
    </vt:vector>
  </HeadingPairs>
  <TitlesOfParts>
    <vt:vector size="32" baseType="lpstr">
      <vt:lpstr>Solsticij</vt:lpstr>
      <vt:lpstr>UPIS U 1. RAZRED SREDNJE ŠKOLE U ŠKOLSKOJ GODINI 2014./2015.  </vt:lpstr>
      <vt:lpstr>Učenici</vt:lpstr>
      <vt:lpstr>Učenici</vt:lpstr>
      <vt:lpstr>Učenici</vt:lpstr>
      <vt:lpstr>Postupci u aplikaciji www.upisi.hr</vt:lpstr>
      <vt:lpstr>PowerPointova prezentacija</vt:lpstr>
      <vt:lpstr>PowerPointova prezentacija</vt:lpstr>
      <vt:lpstr>PowerPointova prezentacija</vt:lpstr>
      <vt:lpstr>- Listu prioriteta treba pažljivo pripremiti tako da se na vrh liste postavi obrazovni program koji se najviše želi upisati, a zatim i ostali, željenim redoslijedom.  - važno je da kandidati provjere jesu li im svi obrazovni programi na listi prioriteta poredani prema njihovim željama i mogućnostima jer nakon zaključavanja odabira programa odnosno škola, nikakve izmjene više neće biti moguće.  - važno je također da se na listi prioriteta nalaze samo obrazovni programi koje kandidat doista namjerava upisati  Kontinuirano praćenje bodovnog stanja!   Brošura:  „Prijave i upisi u srednje škole za školsku godinu 2014./2015.  – Idemo u srednju”! </vt:lpstr>
      <vt:lpstr>UPISNI ROKOVI - ljetni i jesenski  LJETNI UPISNI ROK</vt:lpstr>
      <vt:lpstr>UPISNI ROKOVI - ljetni i jesenski  JESENSKI UPISNI ROK</vt:lpstr>
      <vt:lpstr>Prijava kandidata koji upisuju odjele za sportaše, a vrijedi i za ljetni i jesenski rok </vt:lpstr>
      <vt:lpstr>Prijava kandidata s teškoćama u razvoju </vt:lpstr>
      <vt:lpstr>Odluka o elementima i kriterijima za izbor kandidata za upis u I. razred srednje škole u školskoj godini 2014./2015.</vt:lpstr>
      <vt:lpstr>Elementi vrednovanja </vt:lpstr>
      <vt:lpstr>Elementi vrednovanja</vt:lpstr>
      <vt:lpstr>Elementi vrednovanja</vt:lpstr>
      <vt:lpstr>Vrednovanje rezultata postignutih na natjecanjima iz znanja</vt:lpstr>
      <vt:lpstr> Vrednovanje rezultata postignutih na sportskim natjecanjima</vt:lpstr>
      <vt:lpstr>Posebni element vrednovanja</vt:lpstr>
      <vt:lpstr>Posebni element vrednovanja  Upis kandidata sa zdravstvenim teškoćama</vt:lpstr>
      <vt:lpstr>Posebni element vrednovanja</vt:lpstr>
      <vt:lpstr>Posebni element vrednovanja</vt:lpstr>
      <vt:lpstr>Za ostvarivanje navedenih prava kandidat je dužan priložiti odgovarajuća rješenja, potvrde ili druge dokumente!     ( liječničku potvrdu o dugotrajnoj težoj bolesti jednog i/ili oba roditelja, potvrdu o dugotrajnoj nezaposlenosti iz područnog ureda Hrvatskog zavoda za zapošljavanje, potvrdu o korištenju socijalne pomoći, potvrdu o smrti roditelja (preslika smrtovnice), potvrdu nadležnoga centra za socijalnu skrb da je kandidat korisnik socijalne skrbi ) </vt:lpstr>
      <vt:lpstr>Upis u programe obrazovanja za vezane obrte</vt:lpstr>
      <vt:lpstr>PowerPointova prezentacija</vt:lpstr>
      <vt:lpstr>Pomoć i podrška u školi: </vt:lpstr>
      <vt:lpstr>Na što je važno pripaziti prilikom prijave i upisa u srednju školu?</vt:lpstr>
      <vt:lpstr>PowerPointova prezentacija</vt:lpstr>
      <vt:lpstr>Gdje se roditelji i učenici mogu informirati o UPISIMA U SREDNJE ŠKOLE </vt:lpstr>
      <vt:lpstr>          Sretno prilikom upisa  u srednju školu !!!   Ukoliko imate pitanja ili teškoća oko upisa možete se obratiti  CARNetovoj službi na broj tel. 01/6661-500  i e-mail: helpdesk@skole.hr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POSLOVI OSNOVNIH ŠKOLA</dc:title>
  <dc:creator>WinXPProSP2</dc:creator>
  <cp:lastModifiedBy>Janković</cp:lastModifiedBy>
  <cp:revision>109</cp:revision>
  <dcterms:created xsi:type="dcterms:W3CDTF">2013-03-03T19:45:59Z</dcterms:created>
  <dcterms:modified xsi:type="dcterms:W3CDTF">2014-05-27T10:31:42Z</dcterms:modified>
</cp:coreProperties>
</file>