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82" r:id="rId16"/>
    <p:sldId id="283" r:id="rId17"/>
    <p:sldId id="284" r:id="rId18"/>
    <p:sldId id="285" r:id="rId19"/>
    <p:sldId id="286" r:id="rId20"/>
    <p:sldId id="287" r:id="rId21"/>
    <p:sldId id="299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0" r:id="rId3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8FE6-516A-4EFB-A396-5196D909E1EA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5867400" y="188913"/>
            <a:ext cx="2925763" cy="165576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0DB-58AA-432C-A0AF-0BE2982EDC9B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5C88-E00F-444A-965B-211DA4F027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C53A-77F7-4F63-9AA2-3F83B68427A7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DC3D-50AD-4E93-B90A-A16E85EAC0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adley Hand ITC" pitchFamily="66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4C29-D3F2-40BF-A0A0-13266ADA1F58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8271-FF72-4D44-84B7-3D6A425CBE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7894-D058-42A9-8928-F3125CDE26D6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C83C-AEAE-4F95-8B4A-8C31B6BA22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9537-1C82-48B6-8C45-2E605FB701A1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C409-F086-485A-8252-A07CAFA510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BA40-29B5-4CD4-A6D4-26A8F3015073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D757-4A00-455C-817E-5876E82E65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B28-D9D6-4B48-A892-0633B293A6B1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42E6-CC7C-4385-B9A2-E2CB804177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B937-0E36-4AF0-8322-4E47D7418354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2124-B17A-475C-BD3B-A010FEE995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79D8-C6E8-4347-A55B-659CD38E0BF6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28DE-6551-41C4-BDD3-8E0C1FE426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24FF-A197-4E02-A698-D7A56A668FBD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88CF-88D4-40BB-B94B-5E6C624A05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08B34-473A-4848-BC39-657FCB67F5D7}" type="datetimeFigureOut">
              <a:rPr lang="hr-HR"/>
              <a:pPr>
                <a:defRPr/>
              </a:pPr>
              <a:t>16.10.2013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AD532-BC9F-4893-97BF-F94BFFDC177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slov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396875"/>
            <a:ext cx="7924800" cy="2254250"/>
          </a:xfrm>
        </p:spPr>
      </p:pic>
      <p:pic>
        <p:nvPicPr>
          <p:cNvPr id="4" name="Picture 2" descr="https://sites.google.com/site/oskarnaputuporh/_/rsrc/1347561077814/home/IMG_0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038" y="2876550"/>
            <a:ext cx="4089400" cy="4060825"/>
          </a:xfrm>
          <a:prstGeom prst="rect">
            <a:avLst/>
          </a:prstGeom>
          <a:noFill/>
        </p:spPr>
      </p:pic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6516688" y="5591175"/>
            <a:ext cx="23399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500">
                <a:latin typeface="Agency FB"/>
              </a:rPr>
              <a:t>od 15. rujna 2012. </a:t>
            </a:r>
          </a:p>
          <a:p>
            <a:pPr algn="ctr"/>
            <a:r>
              <a:rPr lang="hr-HR" sz="2500">
                <a:latin typeface="Agency FB"/>
              </a:rPr>
              <a:t>do 27. rujna 2013.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39750" y="5492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MALEŠNICA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0"/>
            <a:ext cx="5076825" cy="711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GRAD ZAGREB</a:t>
            </a:r>
          </a:p>
        </p:txBody>
      </p:sp>
      <p:pic>
        <p:nvPicPr>
          <p:cNvPr id="5" name="Slika 4" descr="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6013" y="1590675"/>
            <a:ext cx="3821112" cy="4383088"/>
          </a:xfrm>
          <a:prstGeom prst="rect">
            <a:avLst/>
          </a:prstGeom>
          <a:noFill/>
        </p:spPr>
      </p:pic>
      <p:pic>
        <p:nvPicPr>
          <p:cNvPr id="6" name="Slika 5" descr="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950913"/>
            <a:ext cx="3736975" cy="4694237"/>
          </a:xfrm>
          <a:prstGeom prst="rect">
            <a:avLst/>
          </a:prstGeom>
          <a:noFill/>
        </p:spPr>
      </p:pic>
      <p:pic>
        <p:nvPicPr>
          <p:cNvPr id="36866" name="Picture 2" descr="http://os-malesnica-zg.skole.hr/upload/os-malesnica-zg/images/headers/Image/02_pano_skola_v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03788"/>
            <a:ext cx="91440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908050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TIN UJEVIC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OSJECKO-BARANJSKA </a:t>
            </a: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ŽUPANIJA</a:t>
            </a:r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1619250" y="0"/>
            <a:ext cx="73025" cy="144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8893175" y="908050"/>
            <a:ext cx="71438" cy="144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H="1" flipV="1">
            <a:off x="1547813" y="-26988"/>
            <a:ext cx="71437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 descr="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877888"/>
            <a:ext cx="2468563" cy="4852987"/>
          </a:xfrm>
          <a:prstGeom prst="rect">
            <a:avLst/>
          </a:prstGeom>
          <a:noFill/>
        </p:spPr>
      </p:pic>
      <p:pic>
        <p:nvPicPr>
          <p:cNvPr id="14" name="Slika 13" descr="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2462213"/>
            <a:ext cx="3359150" cy="6132512"/>
          </a:xfrm>
          <a:prstGeom prst="rect">
            <a:avLst/>
          </a:prstGeom>
          <a:noFill/>
        </p:spPr>
      </p:pic>
      <p:pic>
        <p:nvPicPr>
          <p:cNvPr id="15" name="Slika 14" descr="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413125"/>
            <a:ext cx="4462462" cy="429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908050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RETFALA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OSJECKO-BARANJSKA </a:t>
            </a: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ŽUPANIJA</a:t>
            </a:r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1619250" y="-26988"/>
            <a:ext cx="73025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H="1" flipV="1">
            <a:off x="1547813" y="-53975"/>
            <a:ext cx="71437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060575"/>
            <a:ext cx="40322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836613"/>
            <a:ext cx="32766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12,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149725"/>
            <a:ext cx="29527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1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581525"/>
            <a:ext cx="2543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1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1601788"/>
            <a:ext cx="54022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BRACE RADICA, PAKRAC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200" b="1" dirty="0">
                <a:latin typeface="Bradley Hand ITC" pitchFamily="66" charset="0"/>
                <a:ea typeface="+mj-ea"/>
                <a:cs typeface="+mj-cs"/>
              </a:rPr>
              <a:t>POŽEŠKO-SLAVONSKA ŽUPANIJA</a:t>
            </a:r>
            <a:endParaRPr lang="hr-HR" sz="4200" b="1" dirty="0">
              <a:latin typeface="Bradley Hand ITC" pitchFamily="66" charset="0"/>
              <a:ea typeface="+mj-ea"/>
              <a:cs typeface="+mj-cs"/>
            </a:endParaRPr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3851275" y="836613"/>
            <a:ext cx="73025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6011863" y="836613"/>
            <a:ext cx="73025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9538" y="3133725"/>
            <a:ext cx="5230812" cy="3730625"/>
          </a:xfrm>
          <a:prstGeom prst="rect">
            <a:avLst/>
          </a:prstGeom>
          <a:noFill/>
        </p:spPr>
      </p:pic>
      <p:pic>
        <p:nvPicPr>
          <p:cNvPr id="8" name="Slika 7" descr="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3" y="1573213"/>
            <a:ext cx="4756151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GAREŠNICA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700" b="1" dirty="0">
                <a:latin typeface="Bradley Hand ITC" pitchFamily="66" charset="0"/>
                <a:ea typeface="+mj-ea"/>
                <a:cs typeface="+mj-cs"/>
              </a:rPr>
              <a:t>BJELOVARSKO-BILOGORSKA ŽUPANIJA</a:t>
            </a:r>
            <a:endParaRPr lang="hr-HR" sz="37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4" name="Slika 3" descr="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221163"/>
            <a:ext cx="32750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73238"/>
            <a:ext cx="287972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052513"/>
            <a:ext cx="40782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1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508500"/>
            <a:ext cx="2662237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63575" y="846138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RAJIC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>
                <a:latin typeface="Bradley Hand ITC" pitchFamily="66" charset="0"/>
                <a:ea typeface="+mj-ea"/>
                <a:cs typeface="+mj-cs"/>
              </a:rPr>
              <a:t>SISACKO-MOSLAVACKA ŽUPANIJA</a:t>
            </a:r>
            <a:endParaRPr lang="hr-HR" sz="4000" b="1" dirty="0">
              <a:latin typeface="Bradley Hand ITC" pitchFamily="66" charset="0"/>
              <a:ea typeface="+mj-ea"/>
              <a:cs typeface="+mj-cs"/>
            </a:endParaRPr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8675688" y="836613"/>
            <a:ext cx="73025" cy="144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flipH="1" flipV="1">
            <a:off x="5219700" y="0"/>
            <a:ext cx="73025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H="1" flipV="1">
            <a:off x="1476375" y="0"/>
            <a:ext cx="71438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5292725" y="0"/>
            <a:ext cx="71438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V="1">
            <a:off x="1547813" y="0"/>
            <a:ext cx="71437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lika 14" descr="1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52888"/>
            <a:ext cx="35274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lika 15" descr="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3860800"/>
            <a:ext cx="38973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lika 16" descr="2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692150"/>
            <a:ext cx="49323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17" descr="2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628775"/>
            <a:ext cx="9937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PŠ REZOVAC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800" b="1" dirty="0">
                <a:latin typeface="Bradley Hand ITC" pitchFamily="66" charset="0"/>
                <a:ea typeface="+mj-ea"/>
                <a:cs typeface="+mj-cs"/>
              </a:rPr>
              <a:t>VIROVITICKO-PODRAVSKA ŽUPANIJA</a:t>
            </a:r>
            <a:endParaRPr lang="hr-HR" sz="3800" b="1" dirty="0">
              <a:latin typeface="Bradley Hand ITC" pitchFamily="66" charset="0"/>
              <a:ea typeface="+mj-ea"/>
              <a:cs typeface="+mj-cs"/>
            </a:endParaRPr>
          </a:p>
        </p:txBody>
      </p:sp>
      <p:cxnSp>
        <p:nvCxnSpPr>
          <p:cNvPr id="4" name="Ravni poveznik 3"/>
          <p:cNvCxnSpPr/>
          <p:nvPr/>
        </p:nvCxnSpPr>
        <p:spPr>
          <a:xfrm flipH="1" flipV="1">
            <a:off x="2195513" y="0"/>
            <a:ext cx="73025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 flipV="1">
            <a:off x="2268538" y="0"/>
            <a:ext cx="71437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 descr="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649787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484313"/>
            <a:ext cx="36877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2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8088" y="4198938"/>
            <a:ext cx="412591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P</a:t>
            </a: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Š PLAVŠINAC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700" b="1" dirty="0">
                <a:latin typeface="Bradley Hand ITC" pitchFamily="66" charset="0"/>
                <a:ea typeface="+mj-ea"/>
                <a:cs typeface="+mj-cs"/>
              </a:rPr>
              <a:t>KOPRIVNICKO-KRIŽEVACKA ŽUPANIJA</a:t>
            </a:r>
            <a:endParaRPr lang="hr-HR" sz="37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44034" name="Picture 2" descr="https://sites.google.com/site/oskarnaputuporh/_/rsrc/1359460402302/domacini/ps-plavsinac-novigrad-podravski/DSC05492.JPG?height=266&amp;widt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3800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vni poveznik 4"/>
          <p:cNvCxnSpPr/>
          <p:nvPr/>
        </p:nvCxnSpPr>
        <p:spPr>
          <a:xfrm flipH="1" flipV="1">
            <a:off x="2411413" y="-26988"/>
            <a:ext cx="7302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2484438" y="-26988"/>
            <a:ext cx="71437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H="1" flipV="1">
            <a:off x="5651500" y="-26988"/>
            <a:ext cx="7302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 flipV="1">
            <a:off x="5724525" y="-26988"/>
            <a:ext cx="71438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 descr="DSC055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1557338"/>
            <a:ext cx="40671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DSC056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484688"/>
            <a:ext cx="29527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DSC056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933825"/>
            <a:ext cx="396081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CAKOVEC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82089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MEDIMURSKA ŽUPANIJA</a:t>
            </a:r>
            <a:endParaRPr lang="hr-HR" sz="4400" b="1" dirty="0">
              <a:latin typeface="Bradley Hand ITC" pitchFamily="66" charset="0"/>
              <a:ea typeface="+mj-ea"/>
              <a:cs typeface="+mj-cs"/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971550" y="333375"/>
            <a:ext cx="144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H="1" flipV="1">
            <a:off x="6588125" y="765175"/>
            <a:ext cx="71438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V="1">
            <a:off x="6659563" y="765175"/>
            <a:ext cx="73025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PRVA OSNOVNA ŠKOLA ČAKOV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313" y="3113088"/>
            <a:ext cx="49926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oskar 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1341438"/>
            <a:ext cx="53086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FRANJE SERTA, BEDNJA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82089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VARAŽDINSKA ŽUPANIJA</a:t>
            </a:r>
            <a:endParaRPr lang="hr-HR" sz="44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41986" name="Picture 2" descr="https://sites.google.com/site/oskarnaputuporh/_/rsrc/1360009960083/domacini/os-franje-serta-bednja/large_img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2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2011363"/>
            <a:ext cx="513556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2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62438"/>
            <a:ext cx="41767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alekoodposla.com/mape/auto-karta-hrvats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4427538" y="2565400"/>
            <a:ext cx="3960812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5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 škola iz cijele Hrvatske </a:t>
            </a:r>
            <a:endParaRPr lang="hr-HR" sz="25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243888" y="1989138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8388350" y="1773238"/>
            <a:ext cx="144463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7740650" y="1484313"/>
            <a:ext cx="144463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7956550" y="1557338"/>
            <a:ext cx="144463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4211638" y="1268413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3851275" y="1196975"/>
            <a:ext cx="144463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3995738" y="1196975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5795963" y="1628775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5435600" y="1557338"/>
            <a:ext cx="144463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6011863" y="1196975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5219700" y="836613"/>
            <a:ext cx="144463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4643438" y="260350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3924300" y="476250"/>
            <a:ext cx="142875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9" name="Elipsa 18"/>
          <p:cNvSpPr/>
          <p:nvPr/>
        </p:nvSpPr>
        <p:spPr>
          <a:xfrm>
            <a:off x="3492500" y="620713"/>
            <a:ext cx="142875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0" name="Elipsa 19"/>
          <p:cNvSpPr/>
          <p:nvPr/>
        </p:nvSpPr>
        <p:spPr>
          <a:xfrm>
            <a:off x="2771775" y="2205038"/>
            <a:ext cx="144463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3059113" y="3068638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2" name="Elipsa 21"/>
          <p:cNvSpPr/>
          <p:nvPr/>
        </p:nvSpPr>
        <p:spPr>
          <a:xfrm>
            <a:off x="1547813" y="1773238"/>
            <a:ext cx="144462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3" name="Elipsa 22"/>
          <p:cNvSpPr/>
          <p:nvPr/>
        </p:nvSpPr>
        <p:spPr>
          <a:xfrm>
            <a:off x="1979613" y="2420938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1547813" y="2781300"/>
            <a:ext cx="144462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5" name="Elipsa 24"/>
          <p:cNvSpPr/>
          <p:nvPr/>
        </p:nvSpPr>
        <p:spPr>
          <a:xfrm>
            <a:off x="611188" y="2492375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6" name="Elipsa 25"/>
          <p:cNvSpPr/>
          <p:nvPr/>
        </p:nvSpPr>
        <p:spPr>
          <a:xfrm>
            <a:off x="5219700" y="4868863"/>
            <a:ext cx="144463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7" name="Elipsa 26"/>
          <p:cNvSpPr/>
          <p:nvPr/>
        </p:nvSpPr>
        <p:spPr>
          <a:xfrm>
            <a:off x="3276600" y="4005263"/>
            <a:ext cx="142875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8" name="Elipsa 27"/>
          <p:cNvSpPr/>
          <p:nvPr/>
        </p:nvSpPr>
        <p:spPr>
          <a:xfrm>
            <a:off x="4140200" y="4508500"/>
            <a:ext cx="144463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9" name="Elipsa 28"/>
          <p:cNvSpPr/>
          <p:nvPr/>
        </p:nvSpPr>
        <p:spPr>
          <a:xfrm>
            <a:off x="827088" y="2565400"/>
            <a:ext cx="144462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0" name="Elipsa 29"/>
          <p:cNvSpPr/>
          <p:nvPr/>
        </p:nvSpPr>
        <p:spPr>
          <a:xfrm>
            <a:off x="5724525" y="1989138"/>
            <a:ext cx="142875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3" name="TekstniOkvir 32"/>
          <p:cNvSpPr txBox="1"/>
          <p:nvPr/>
        </p:nvSpPr>
        <p:spPr>
          <a:xfrm>
            <a:off x="6011863" y="3644900"/>
            <a:ext cx="2663825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5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Više od 4200 km!</a:t>
            </a:r>
            <a:endParaRPr lang="hr-HR" sz="25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5292725" y="3095625"/>
            <a:ext cx="2052638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5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18 županija</a:t>
            </a:r>
            <a:endParaRPr lang="hr-HR" sz="25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5580063" y="4221163"/>
            <a:ext cx="3419475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5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Više od 800 sudionika!</a:t>
            </a:r>
            <a:endParaRPr lang="hr-HR" sz="25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/>
      <p:bldP spid="34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PŠ LUPINJAK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>
                <a:latin typeface="Bradley Hand ITC" pitchFamily="66" charset="0"/>
                <a:ea typeface="+mj-ea"/>
                <a:cs typeface="+mj-cs"/>
              </a:rPr>
              <a:t>KRAPINSKO-ZAGORSKA ŽUPANIJA</a:t>
            </a:r>
            <a:endParaRPr lang="hr-HR" sz="40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6" name="Slika 5" descr="Maskembal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420938"/>
            <a:ext cx="412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P20800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68750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P20800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836613"/>
            <a:ext cx="39354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450" y="-133350"/>
            <a:ext cx="5522913" cy="712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PŠ SINIŠE I ZRINKA RENDULICA, OŠTARIJE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82089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KARLOVACKA ŽUPANIJA</a:t>
            </a:r>
            <a:endParaRPr lang="hr-HR" sz="4400" b="1" dirty="0">
              <a:latin typeface="Bradley Hand ITC" pitchFamily="66" charset="0"/>
              <a:ea typeface="+mj-ea"/>
              <a:cs typeface="+mj-cs"/>
            </a:endParaRPr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5724525" y="1412875"/>
            <a:ext cx="71438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H="1" flipV="1">
            <a:off x="2987675" y="-26988"/>
            <a:ext cx="71438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V="1">
            <a:off x="3059113" y="-26988"/>
            <a:ext cx="7302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4441825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75" y="2997200"/>
            <a:ext cx="506412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PERUŠIC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82089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LICKO-SENJSKA ŽUPANIJA</a:t>
            </a:r>
            <a:endParaRPr lang="hr-HR" sz="4400" b="1" dirty="0">
              <a:latin typeface="Bradley Hand ITC" pitchFamily="66" charset="0"/>
              <a:ea typeface="+mj-ea"/>
              <a:cs typeface="+mj-cs"/>
            </a:endParaRPr>
          </a:p>
        </p:txBody>
      </p:sp>
      <p:cxnSp>
        <p:nvCxnSpPr>
          <p:cNvPr id="4" name="Ravni poveznik 3"/>
          <p:cNvCxnSpPr/>
          <p:nvPr/>
        </p:nvCxnSpPr>
        <p:spPr>
          <a:xfrm flipH="1" flipV="1">
            <a:off x="755650" y="-26988"/>
            <a:ext cx="71438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 flipV="1">
            <a:off x="827088" y="-26988"/>
            <a:ext cx="7302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8964613" y="692150"/>
            <a:ext cx="71437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4916488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141663"/>
            <a:ext cx="4522787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PŠ BAŠKA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>
                <a:latin typeface="Bradley Hand ITC" pitchFamily="66" charset="0"/>
                <a:ea typeface="+mj-ea"/>
                <a:cs typeface="+mj-cs"/>
              </a:rPr>
              <a:t>PRIMORSKO-GORANSKA ŽUPANIJA</a:t>
            </a:r>
            <a:endParaRPr lang="hr-HR" sz="40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4" name="Slika 3" descr="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53707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scontent-a-ams.xx.fbcdn.net/hphotos-ash3/941790_520500424664718_65809069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9838" y="3500438"/>
            <a:ext cx="38576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827088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FRAN FRANKOVIC, RIJEKA</a:t>
            </a:r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6732588" y="765175"/>
            <a:ext cx="71437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>
                <a:latin typeface="Bradley Hand ITC" pitchFamily="66" charset="0"/>
                <a:ea typeface="+mj-ea"/>
                <a:cs typeface="+mj-cs"/>
              </a:rPr>
              <a:t>PRIMORSKO-GORANSKA ŽUPANIJA</a:t>
            </a:r>
            <a:endParaRPr lang="hr-HR" sz="40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7" name="Slika 6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48244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628775"/>
            <a:ext cx="25923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3" y="3811588"/>
            <a:ext cx="38560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FRANE PETRICA, CRES</a:t>
            </a:r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6804025" y="765175"/>
            <a:ext cx="71438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>
                <a:latin typeface="Bradley Hand ITC" pitchFamily="66" charset="0"/>
                <a:ea typeface="+mj-ea"/>
                <a:cs typeface="+mj-cs"/>
              </a:rPr>
              <a:t>PRIMORSKO-GORANSKA ŽUPANIJA</a:t>
            </a:r>
            <a:endParaRPr lang="hr-HR" sz="40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7" name="Slika 6" descr="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0513"/>
            <a:ext cx="4973638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488" y="3967163"/>
            <a:ext cx="4862512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412875"/>
            <a:ext cx="18002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FAŽANA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82089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ISTARSKA ŽUPANIJA</a:t>
            </a:r>
            <a:endParaRPr lang="hr-HR" sz="44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6" name="Slika 5" descr="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349500"/>
            <a:ext cx="55213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28813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5" y="4286250"/>
            <a:ext cx="2103438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BLAGE ZADRE, VUKOVAR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900" b="1" dirty="0">
                <a:latin typeface="Bradley Hand ITC" pitchFamily="66" charset="0"/>
                <a:ea typeface="+mj-ea"/>
                <a:cs typeface="+mj-cs"/>
              </a:rPr>
              <a:t>VUKOVARSKO-SRIJEMSKA ŽUPANIJA</a:t>
            </a:r>
            <a:endParaRPr lang="hr-HR" sz="39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6145" name="Picture 1" descr="E:\P101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036763"/>
            <a:ext cx="4333875" cy="7862887"/>
          </a:xfrm>
          <a:prstGeom prst="rect">
            <a:avLst/>
          </a:prstGeom>
          <a:noFill/>
        </p:spPr>
      </p:pic>
      <p:pic>
        <p:nvPicPr>
          <p:cNvPr id="6146" name="Picture 2" descr="E:\P101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1670050"/>
            <a:ext cx="5157787" cy="3352800"/>
          </a:xfrm>
          <a:prstGeom prst="rect">
            <a:avLst/>
          </a:prstGeom>
          <a:noFill/>
        </p:spPr>
      </p:pic>
      <p:pic>
        <p:nvPicPr>
          <p:cNvPr id="6147" name="Picture 3" descr="E:\262424_496056507108790_115428759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572000"/>
            <a:ext cx="1597025" cy="218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PŠ LISICIC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82089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ZADARSKA ŽUPANIJA</a:t>
            </a:r>
            <a:endParaRPr lang="hr-HR" sz="4400" b="1" dirty="0">
              <a:latin typeface="Bradley Hand ITC" pitchFamily="66" charset="0"/>
              <a:ea typeface="+mj-ea"/>
              <a:cs typeface="+mj-cs"/>
            </a:endParaRPr>
          </a:p>
        </p:txBody>
      </p:sp>
      <p:cxnSp>
        <p:nvCxnSpPr>
          <p:cNvPr id="4" name="Ravni poveznik 3"/>
          <p:cNvCxnSpPr/>
          <p:nvPr/>
        </p:nvCxnSpPr>
        <p:spPr>
          <a:xfrm flipH="1" flipV="1">
            <a:off x="8388350" y="765175"/>
            <a:ext cx="71438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 flipV="1">
            <a:off x="8459788" y="765175"/>
            <a:ext cx="73025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8964613" y="692150"/>
            <a:ext cx="71437" cy="144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437063"/>
            <a:ext cx="3171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789363"/>
            <a:ext cx="38020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1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96975"/>
            <a:ext cx="35734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1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628775"/>
            <a:ext cx="39147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latin typeface="Bradley Hand ITC"/>
              </a:rPr>
              <a:t>CILJEVI PROJEKTA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suradnja među učenicima i učiteljicama diljem RH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upoznavanje drugih dijelova naše domovine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poticanje kreativnosti, samostalnosti i odgovornosti učenika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poticanje domoljubnih i rodoljubnih osjećaja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osposobiti učenike za </a:t>
            </a:r>
            <a:r>
              <a:rPr lang="hr-HR" dirty="0" err="1"/>
              <a:t>cjeloživotno</a:t>
            </a:r>
            <a:r>
              <a:rPr lang="hr-HR" dirty="0"/>
              <a:t> učenje i komunikaciju i suradnju s drugima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usporediti život vlastitog mjesta i sredine s ostalim dijelovima Hrvatske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prepoznati načine čuvanja i ulogu pojedinca u čuvanju prirodne i kulturne baštine u zavičaju i domovini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0" y="765175"/>
            <a:ext cx="91440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BARIŠE GRANICA MEŠTRA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BAŠKA VODA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>
                <a:latin typeface="Bradley Hand ITC" pitchFamily="66" charset="0"/>
                <a:ea typeface="+mj-ea"/>
                <a:cs typeface="+mj-cs"/>
              </a:rPr>
              <a:t>SPLITSKO-DALMATINSKA ŽUPANIJA</a:t>
            </a:r>
            <a:endParaRPr lang="hr-HR" sz="4000" b="1" dirty="0">
              <a:latin typeface="Bradley Hand ITC" pitchFamily="66" charset="0"/>
              <a:ea typeface="+mj-ea"/>
              <a:cs typeface="+mj-cs"/>
            </a:endParaRPr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6084888" y="765175"/>
            <a:ext cx="71437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 descr="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5162">
            <a:off x="4854575" y="3248025"/>
            <a:ext cx="41656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1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1412875"/>
            <a:ext cx="2292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1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1663"/>
            <a:ext cx="50022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PŠ VRSINE</a:t>
            </a:r>
          </a:p>
        </p:txBody>
      </p:sp>
      <p:pic>
        <p:nvPicPr>
          <p:cNvPr id="4098" name="Picture 2" descr="https://fbcdn-sphotos-h-a.akamaihd.net/hphotos-ak-frc1/484877_544324355617924_6750479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fbcdn-sphotos-h-a.akamaihd.net/hphotos-ak-prn2/984120_545047108878982_96827783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450" y="2133600"/>
            <a:ext cx="50355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s://fbcdn-sphotos-c-a.akamaihd.net/hphotos-ak-ash4/424660_546423012074725_39197028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1791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>
                <a:latin typeface="Bradley Hand ITC" pitchFamily="66" charset="0"/>
                <a:ea typeface="+mj-ea"/>
                <a:cs typeface="+mj-cs"/>
              </a:rPr>
              <a:t>SPLITSKO-DALMATINSKA ŽUPANIJA</a:t>
            </a:r>
            <a:endParaRPr lang="hr-HR" sz="4000" b="1" dirty="0">
              <a:latin typeface="Bradley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765175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DR. MATE DEMARINA MEDULIN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82089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ISTARSKA ŽUPANIJA</a:t>
            </a:r>
            <a:endParaRPr lang="hr-HR" sz="4400" b="1" dirty="0"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2049" name="Picture 1" descr="E:\IMG_9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74981">
            <a:off x="5192713" y="2905125"/>
            <a:ext cx="3873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IMG_9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17010">
            <a:off x="322263" y="1816100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IMG_9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238625"/>
            <a:ext cx="34909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slov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-6350"/>
            <a:ext cx="793115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Zadaci domaćina bili su družiti se s Oskarom, predstaviti mu svoj razred, školu, mjesto, županiju. </a:t>
            </a: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Oskar </a:t>
            </a:r>
            <a:r>
              <a:rPr lang="hr-HR" dirty="0"/>
              <a:t>je sa sobom na put nosio bilježnicu-dnevnik u kojoj su </a:t>
            </a:r>
            <a:r>
              <a:rPr lang="hr-HR" dirty="0" smtClean="0"/>
              <a:t>bili pismo </a:t>
            </a:r>
            <a:r>
              <a:rPr lang="hr-HR" dirty="0"/>
              <a:t>za učenike i pismo za učiteljice. </a:t>
            </a:r>
            <a:r>
              <a:rPr lang="hr-HR" dirty="0" smtClean="0"/>
              <a:t>Oni su u dnevnik zapisali sve što je Oskar saznao i doživio u gostima.</a:t>
            </a:r>
            <a:endParaRPr lang="hr-HR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Osim dnevnika, </a:t>
            </a:r>
            <a:r>
              <a:rPr lang="hr-HR" dirty="0" smtClean="0"/>
              <a:t>Oskar je imao </a:t>
            </a:r>
            <a:r>
              <a:rPr lang="hr-HR" dirty="0"/>
              <a:t>i svoju web stranicu gdje svaka škola-domaćin </a:t>
            </a:r>
            <a:r>
              <a:rPr lang="hr-HR" dirty="0" smtClean="0"/>
              <a:t>imala </a:t>
            </a:r>
            <a:r>
              <a:rPr lang="hr-HR" dirty="0"/>
              <a:t>svoj kutak koji </a:t>
            </a:r>
            <a:r>
              <a:rPr lang="hr-HR" dirty="0" smtClean="0"/>
              <a:t>je uređivala </a:t>
            </a:r>
            <a:r>
              <a:rPr lang="hr-HR" dirty="0"/>
              <a:t>kako želi i tako </a:t>
            </a:r>
            <a:r>
              <a:rPr lang="hr-HR" dirty="0" smtClean="0"/>
              <a:t>predstavila </a:t>
            </a:r>
            <a:r>
              <a:rPr lang="hr-HR" dirty="0"/>
              <a:t>svima svoj zavičaj.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3926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smtClean="0"/>
              <a:t>U svakoj školi Oskar je odlično prihvaćen. Učenici su ga s nestrpljenjem očekivali i rado se s njim družili. </a:t>
            </a:r>
          </a:p>
          <a:p>
            <a:pPr>
              <a:buFont typeface="Arial" charset="0"/>
              <a:buNone/>
            </a:pPr>
            <a:r>
              <a:rPr lang="hr-HR" smtClean="0"/>
              <a:t>Tijekom svog putovanja Oskar je upoznao cijelu Hrvatsku i gotovo sve županije, boravio s učenicima od 1. do 4. razreda i prikupio mnoštvo vrijednih i jedinstvenih materijala.</a:t>
            </a:r>
          </a:p>
          <a:p>
            <a:pPr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aslov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750" y="-6350"/>
            <a:ext cx="7929563" cy="6870700"/>
          </a:xfrm>
          <a:prstGeom prst="rect">
            <a:avLst/>
          </a:prstGeom>
          <a:noFill/>
        </p:spPr>
      </p:pic>
      <p:pic>
        <p:nvPicPr>
          <p:cNvPr id="8" name="Slika 7" descr="100_4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23813"/>
            <a:ext cx="2957513" cy="2511425"/>
          </a:xfrm>
          <a:prstGeom prst="rect">
            <a:avLst/>
          </a:prstGeom>
          <a:noFill/>
        </p:spPr>
      </p:pic>
      <p:pic>
        <p:nvPicPr>
          <p:cNvPr id="15362" name="Picture 2" descr="Photo: ON se vratio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6638" y="2981325"/>
            <a:ext cx="4383087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ites.google.com/site/oskarnaputuporh/_/rsrc/1347823386039/domacini/Po%C4%8Detak_projek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1095375"/>
            <a:ext cx="57626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VELIKA MLAKA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ites.google.com/site/oskarnaputuporh/_/rsrc/1347993735162/domacini/os-velika-mlaka/capture-20120918-202757.png?height=294&amp;width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81300"/>
            <a:ext cx="37163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sites.google.com/site/oskarnaputuporh/_/rsrc/1347993678162/domacini/os-velika-mlaka/capture-20120918-202853.png?height=303&amp;width=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65175"/>
            <a:ext cx="37909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250825" y="836613"/>
            <a:ext cx="453707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ZAGREBACKA ŽUPANIJA</a:t>
            </a:r>
          </a:p>
        </p:txBody>
      </p:sp>
      <p:sp>
        <p:nvSpPr>
          <p:cNvPr id="2" name="AutoShape 6" descr="data:image/jpeg;base64,/9j/4AAQSkZJRgABAQAAAQABAAD/2wCEAAkGBhQSEBUUEhQWFBUVFxgXFxgWGBcXFxUVFxgVFRcYFxUYHCYeFxkjGRUVHy8gJCcpLCwsGB4xNTAqNSYrLCkBCQoKDgwOGg8PGi0cHBwsLCwpLCwpKSwpKSkpLCwsLCwsKSwpLCksLCksKSwpKSkpKSksLCkpLCksKSksLCwsLP/AABEIAI4BZAMBIgACEQEDEQH/xAAcAAABBQEBAQAAAAAAAAAAAAADAQIEBQYABwj/xAA+EAABAwIDBQYEAwgBBAMAAAABAAIRAyEEEjEFBkFRYRMiMnGBkUKhsdEUwfAHFSMzUmJy4ZIWgsLxNKLS/8QAGQEBAQEBAQEAAAAAAAAAAAAAAAECAwQF/8QAJREBAQACAQQDAAEFAAAAAAAAAAECERITITFBA1FhBCJxgZHw/9oADAMBAAIRAxEAPwDz7G4smXDmTE6GVr9gYgmkS9wALS8RbKGjKQROkGOsLCsMtIm14n4REnT6KZhMY7MGsOuUC5E5nBouLrWOfG7ZuO5pv9l7TLnueGnK4w46A5WtbLJ1j9XCuuza8AtMO4OHHl5iFVbJw7aNCm1wygZpNwSYku70GZi8clOwPdJbp05XNvK5jlYcV7sL27vNlO/YQZmn62j3GnrZHzgzzHysnVGTf9fr9cEyhTsRxBK6MngwUrgnR9LJ0Ksglt/P8v0UpCV7fkR+vZOhUChJCIWpITaGQkLUSEkK7Ai1JCKWpMquwOEkImVJlTaGQuhPyroV2GQuhPhdCbDIXAJ8LgECQuhOhdCgbC6E6EsIpkLoT4XQiGQuhPyrsqbA4XQiZUmVAMhJCJC6FQPKuhEyrsqbQOEuVPypcqbUPKlyp8JcqbA8q7KiQuhNqZkXJyVTY8arO1EjQzYEfLh9kXZjWsIdUMxDjALszf6dQLxz4lVeeSQNLib2kGPzRadYhuV2bK4AjWD1k6r40fQaurvA6uaFN7gxof3iLQ0lt+mh9+S22xT281LGmf4bXTd2Tj0knjxjkvK9nUXVdIBi5JiGi5N+V9F6VuZiQ6kaQyksPwgadQLcuA63Xo+PK1yykjSYfDDQkAjpqLwR+ua78MA7W5/1/tIcM720PEefMJWAk3EHQ+a7y37cr/Zwo8kopovYnkiMoc5V5aTjtENNI2keSsgGBL2gU6l+muH6r24Yld+EdyVjn5ITnuU6lOEQHYdw4IZYpzqrkJ0ldJlfbFxnpGypMqOWHkm5VvbOgcqTKilqTKrtNBZV2VEyrsquzQcJIRIXZU2BwuyomVOY0cUtNBQuyqQ+mOCZlUmWzQeVdlRMq7KmzQcJYT8qXKm0DyrsqJlXZU2B5UmVFypMquwPKkyouVdlTZoLKlyomVdlTYHlXQiZV2VNgeVdlRMq7KmwOEkIuVJlTa6DhciZVybNPnhsgcdR+audibLYW9pUqRcgNyZu/o0OB1aTAsDF7aKjDtbp7a9wdSF8l72xxuMDMM2mMtSPE4ESwjwsEDSM2liZ6LUfsuxOUuY+G57g8S4fC48BBtpJkcF5tgGGpUhzsjiCWZhIJOgJNgDzNudl6vgcc7ZeGa17qVWlkJPZ+MOcZkMJIc0AtkWH56lRvqQbJE3AE9J0+iR9Ns6CYWH3B2+HtJqPYDVccgzVMxIOXK1rrZQ0MHd0i/TZly0ghhR6vmlLUwsW8ezFDhEZRJStHRSg+BotZZpMQTScEFzyEapiCVHKY/pfxwq9EpqjkmEKBtfHCnTcZh0W9Zj0stXU7szacQD0QiELCY9lQSDceIcW3i44KHj9vMpPDXMeZjvANyweMkiR9lqZyJcbVhCTKqvF71UGWBLz/YJH/IwFV4nfV3wUwOrnT8hH1S/LjEnx2tPCHWqtaJc4NHUgfVYjEbzV3/HlH9gA+evzVZiK/F5JJ4kknh5rGX8iTw3Ph+3oFPa9F2lQGDE3ifPRS2OBuCD5XXluKxxpNdlcGkjS14PVQ8JvVWYeB6ix9wpP5F9xb8L2CESgLrznA/tFcLPB9RPzF1oMDvzSeOvIH7rp1sbGOnY11Vw5BRnRyVBU3ncTZgjqST8rBPp7zD4mezp+oWcc8Z7auOVWzcQ0vLAe8AHEdDIH0RYWJ2fvG394vc4kMczJdt5beDE21uNVrmbUpH42+tvqt4/JKxlhYkQlypGVWnQg+RB+iJC3tjRkLoT4XQmzRhC6FT7w7W7BzHE93K+RxmBHkNb9FcUagc0OGhAI8jdSZ7ul49tuypIRIXZVraaDhdlT8qWE2aDyrsqJlSZU2aMyrsqJlSQmzRkJIRYSEJs0FC5EhcmzT5uFETqjYYNDhMH/AC084Cjl06Li/oNI09f0V817Wz2Tj8IcM7tSGvpwKR/iP0nMT3gDmkwwd0TeyzwxD39xmkgcGudeGjLN7kWRNm7t18QxzqIzATIBuXNvlg6ugzHVWO7+7nbzSqVOzeRmotLY7RxOWc3IEOaR9iqi83f3nbgqj3OoU6bZAMNPaOLRcUw58tmxMkgSLcFu9h7UrYmr2lSm+jTiabSJDmx43OOjjmMRw8lntifs3OGLKpeKjxIfTcB2ZYQ4OAdc3GluNxqtxhMOKdNjG6NAF4kwOMWlaiJOYrg9VW1d4adBhcZcR8LbknSJ0WSxH7SM2jXMHSCfc/ZW5SGnoZqgXkeqT8TyXmP/AFbTcZIeTzN/nKeN6KIMGQRY2m4WOf41x/XpMFNXnrN6aP8AWR6ORm71U+FcjzLlqfL+M9P9bXE4xjBL3Nb5n8lgd7tvte9uR0AcXaAzqLzcRb7pNr1mdiKzX5nOLrvnK+DHddzAJkGNLSspWqZszqnegSNCIPCTblp1Wcs+RMdLCht97WQO6x5EQILosJMTFz72VvQourB0S9zAx3MtYc4tPC2g5LHsxReRlkRAN3ENFxoLm5+S9d3IwINTtGBxp1GZA9wDc7qZfmDWTmaBnaBmAnVZaZPZOzHYgVsgM0S0EG2bNmPdjll+aLuzsV2K/EAgNNIgMjicz2nN/wAQvSdi7pOoV8Q4luWuWFoaD3cocDJjUk6KXsrdAYd9V4dm7ZxJhpESXOjxEfFyCK8a2bTe3FVW1rsYKjcpAFwLG17HjKqNp1ZeSwGDzjSbDTmdVsd9jQp4p2QF7XkioXENh5gHI4AFpZAsZ4cFhq1VrHktdJJghxaTI1iOBPGyxUbjDbutxmCr1pBNKKbe6BnIDZJPC5+6z7N3m5RAiw08lJ2Dt2rSaabYIeR2rGyXwbg/0NEgAkmbmBdXGDpZsPnHwC/kAFuIyWL2YKdifFZAq7LeyC35J+38eHOEGQBY8bzY9RorzYWLFVgkRAAv5Hj1sk8rtnG7QrjjPm0fZSWbXqZT2mUN0PiH5rTDANjRVG8FFjA0aTPv6JdyJtSN2mWve+bvBA5kTrP6srbDbzgABwdPEwDJ9ws7Vr37glxsB0n6rUbC2c2sLiMpAjXrrxUijUt5KR1Meh+xU6hvGB4a0f8AfHyJCqsDsNtQOJiz8ttDDQ7mf6kuK3da19JsfzHETOkdPdb7p2ajDb0vHxB/mJ+YUzDb2BocawtMgiO6DFiLWB4rBYjdw02OeZhvKOJACHidnVKRymo4XjUxpOn5K87PacYsN7duds4QXdm0EXgOadSJ+IaweWq2O5m8dN1CH1O/M9/K0AaNDeYgLzI0pMZpAuZ46iI43hNweIqOeS02DuB4xr6ALEyu9rp7uzENIkQQeIXF45LyHC7TxLBmpPd5D5COKudkb5415jse26ZHB0WvLeFxeF2xzlZuNbDeLFOZQcWDp1vpH64ouy6+ek1x4gelgNeJtPqsrvNi3PpNee6HQB3pcxxALmECxggwbHVS92d4G9nTpvcJyuM3sWmIJPGAeKsz/qZuPZql0JlKsHAEGQdOoTnPAEmwXXkxxLCaTr0E/X7JwcgMc7O4EANgZSDJOsyIsnJZiLnuOon6fddKhYyp4eoj5BJ+JhtzeYWepprgMcWASDwK5RGx8Qk9YH1XLlfkrfTn0+emItPnNxcILCnNrQubTX4TeJ2Dblphs1BTc59J2gDTIdHx6zB56SoOL3lLnioC7MHEzoQZJsR1JKoO2T2hvX2lB6zuPvVUxLv45nIxwZFuIkvA1dBEdAVsvxctJtx10XhOzMfUpGKXiNvDNjb8+C3GxadWpQE1LEgmQQAQCCLN6gpcteU09T2PurhHNp4g0muc4uMuJcAGh4s0mAO7PmsTT2Ex7JDGG8RA81p93t46FLBUqLn96m14ccj4k5zrH94Wd2btFrWQ4mdfC48uQWeUasQ8fsOl+HeG9lTc4sAzOZTzRUY4iTqYbos8d2GlxOeiZLj/APIpcQeGa3eV9+/w+uKb8M4jMA1+UkDgHG1kevsuibtY0zqOzP8A+bq8ommf2xuyX4io6mabmueSIr0RLbwQM1k1u6T/AMO1oa0v7WXRVpTlDANc2kk26Jm2sZSpvDW0WSNSWAEn1VTS2u1rpDGDyaBHC0cU5LxTto0H0WNY+G90ZmvcIngQQSH24c5Wdx2KuZBIjVjepnvEaahWeMqmIb3JPdAbBuJ8NuAUEsIIJeNLkyR0BGnusyoiU673wKQdAiSSOGgm1gAvRt09/cTQY3OBVyPDGgkH+a1xMwbAFgNo4rBVMebkuEcAAAb+scuavN0NjtxbeylzRUxNJuZuUkHLV0YSLDN1tJgwqNtiP234kSBQosdE6PdqJB8Q6IVb9sOOIAPZUiZ0pOIEEgGXPPEclb7Y/ZNSFKpU7d8spk+ECQxkAeKBOXkjYn9jlN5J/EvBJmzG8JMeLQym17PKdt4upXeXOc0VCTmLbQT/AGi44W0VYMNkMl7M5aYJmQTAtHQqZt3ZDm13trZ2uaYPcDSRoJF4MQbWPMqrrspuDWgGREQZIGt7KIPT2rkfAHafQ6G9hLZlavZe2X/hKrCWhwBJAguDIAgDpqeiyXaNY0jIXaZrCPIujT2VhhMA6vh4p5WFpLmDLl7S0ESOg1OvRWCqqunqSVP2VtUsfBki7jHONfsqp9Iz1tpB+c81IwuHIbDRLnEcL62ElTwPQqhLaLXuBMtBIAmQdYvrHBZbbdWWZDebsqC0g8HN5xrxW5wwcMMGmHOFPrBcB1vqsBihNaGjK0+UgnUEcI+yuVSRXhuUAwM7hw+EHUwOJuei0+7tAszPLoaz4RfvOieH9oVVRwpz94yQAJ10/wDatg+GwDqYPqZKxy03xWeHxYe0BxDAMxJjiMsGR0KnU8bhyWF1ajmYYa57gINpv9lQ4KmHVGgtzMOotEG08ytJT3Ywr5imBe0SOs69VuZbiXFZPwOznUyyrtGgQYnLPC+ocsZvj2DapNCp29wQYIaW6xB4j5+l6PfTAto4ssZMZGnnczz8kGkwmgxxvmzA3iA1xaPopkiLiKjg50ukZZHLUIuCrimyp4gSIiwnMbg9IjQ8Ag42zwL3bHPz18kPsGPdPhbx1IsNOZJQaPd/aVsrvCZgyLTrF5sDrEarV7EwzKBOYuymmbukkQ5h9OfosLstrWua4hp/ysCbRI/pC1e2MQGUaTi8gvaTmi2aQdOAsR6hWZCp2zX71RtMlwcYM/DMQ75kTqomFxInIHBzyTJAgZRNjmvw/wDaY7EyQ4ua82i3h5kOufQIdPGsaHEZbuAsYt1Np+QjUqDZbI22DTALpcwXvy+g4R0U7bm2h+Gt8RtrwLTrzuFjsFieNgcuXUFx56WHCSg7Q2rIayHAtJNpE2GsjpqryshposJve5lN5cZdmGWeXGZ6BaHZ+2u0phw5kX6ZT/5LyqvXyamJOkz5cOX6K9A/Z9WFVkOp0iMzg01PCIbSuJB42gLjnnlPjuq7fFMec3ErEYwzN7Hlwt0hMpuuXOdOUuMCQe7eZBj0hX20HsFBpe9vecKcNh+QODmiQRZogC2iiHZ7XNe5lZoJE3hpEjSOMAnguUyt09Pab8e0attWmI7g0tfzHHqCuQX7tvsPxeGbEjvVSJgm7e4Zb16Fcu3H/tuHU/J/p4ayh1SijCEHFE7I2mBMRccfou7zi/h2zadNUowhnumRw4HyIlNFHuyHAxqJHXS99F1Nx4Xjkg0OwN3XGr3xLWgyJjvDVpsQfoVvNmNdRbkpBrW3MEgiTrq2VQbhbHq1O0qNe0A2JzBzybWJgnLbjyWmrbIqNJHbsHTMw6Wi414rlljle+2pYlB4d46Tb8RH5NlSKeDpu8JAPIZTHuJVK7AVokYikb82Ej2mFENKvN6zP+2Dz5BcrNedNStEdmPBBa4GCDGmnoor8NVAuHe5hQqOLrtsK7Xf5Mk+4Km4Xa1Qn+I4Dq1hI+qzrG+xBxeyA+9RgPmb29VGZu9QbH8Jtri5MH1K1lKuxw8Qd7fRK7CMPCPJTjfVXs8921st8k02iCNRPAQJddZmts2o67wWgaDK4j3hewVNmNPhfHoCo1XYzj8Q+n3WpllinGV5RS2WW6MLuRdGUcdCtJsJtXD0C+k5oea4LTBtFJ2gnUEq8r7oOmQXn1n/AHyULaWwa34cMGUvFbO0Q4QwMLbkjWTzK1M7fPY468Lj/ris6mWVaz4c2HgZtDY62AI6nVGP7TMQI78+ZM38x81in7CxcnuNJPUmLzxF+HshndTGeLsZdzzCwHKSPokn6m/xebz7YdizL3ta42JgaiwM2JsYg2vaJWdOxmDK0PsD3tQSIngPmT6WvMobl4x4BqsEf5tk8rTEIj9zscT3WsaObqg/8Ve89ohDdU1ADTrgawCToeAHqfdWlPY+IYxoZlLgIDhAHQm17QiYPcTFWL61Nka5Q5xPmbLT0dkBg71WfINb0sLpcs54pxlefjc6uJJLO8ZMF3HkA2y47LqUMsC4vraeOq9GZQot+JzvM/6VTvB2JbAzD0J+pWeWW+62RRYbe+oLFjLf5z7ByrtqtaXB9mFwPdYTNzPGYMiPyQamCpOP82qTP9A+hClM2awwR2sj/EcZ4rWWTLqU5bCfOB79efmEUYiO6bAf+xf/AJKRh8FlkmeGsfkf1CiV6Qc4idI5S3wx56/JZl26eljgcNeQ4COceUQDfT9Sr3tnkt/iMZEg5ZE63Oo9lQYXBtaLvdfW8eiLkpDVziernLNyLWkxDMI+HV6VKo+A3Oc0mNPh6rMbUcynmb2dN7DcES1zRmu0fdUmMzmoe73ZgQTljndCoVnyRkcR/gSP1qrrJjaDWoZnRmsNCdY9vP3R2bP0AfYCQHAXjlHBSRQfUMdk7lJaW2nUGJU3Dbs1gDL2CbDxTHJdOf8AhNK7BvcytTqZc4Y4GCLEA6R+a2O1NqUMW13aUKgJBDfiyPgQ5rbWtp1VTg93HjLme1xadb3EzB6LQsY48AT0/XRYy+T6akZajs2lSF2VQ6R3h3WxeZbHUXngUM4mkO5LRl4GxnzAiVtG7MrO0YfY/mFKp7tVSLho84+ykyyvo0wuCfRa8kFocR3iXCHCxvoOClnF0plzWzoDIW6pbpt+NzT5N+6Mzc7CTLqbXHm4D8lZLUYPA4jCVS1lWiXEuHgfpNpMG/C/QrUP2Dh3AMZTrZM090kXiOA0gK87TC0BDQxvRrQSfQBd+9Kj/wCXSdHN5yj21WtaVEobm0ImKt+Dqh+gRhu7hqRzE5TEXedL+5vrqjjDVXfzKpA5Uxl/+xuiUsGxlw2/M3d7m6uhEbgMPwpVXDnBH1j6JFYyuTUHzEE5Ojomld2D3PMRqlZUImCRIgwSJHI8+CGE5pQa7czENa17YcC/VwnQRFycus+h6QtTguxc7+MHjjLbNmLCXcPS6xmwC+AAYb1sPfXktUwGJdH3gTrqdF1xx3GLdVZV6+HF2CWyQSZMHQa24R15KLWxTc0imQ5xgwBr68NEyiyRJAi2gmbzJkeqZUcCO45pOkAgkkE2uDFp4eyxfhl8kzOG1m2yNc6OQ/KRHD3Q6m3yJJa4RzgemusEJtXGM4vpjxNINg2AJFovKBW2jQkRldcwSS6OcQLSud/j4N9SinbsasM9XWM35cU8b1vYRDYFvFfrynRMwu0KZcQ0GRMTmc0g6m4MHyS/ul3ZhxYQ5sw2XHOzgC4N+QTo4zwc6smb9MEZmH0Mozd9aZ0Y73CzVXY9Vzaf8INtc5mw6SeuugjVAxWzHMdZ7fIzPrOhU4SLyrWt3sJ8NMn1n6BTMPtuo7WmGj+5xHyhYjLUZF7aXEjlZFGKf8RHvr5Kai925O0wPE5o8j/tIdr0uNT2KyVODqfqVJBpDW/lCnGG6u8RtgfBUHrJUF+2n883lYqudi2Dwt97qKcaS7kB04pwlOSwrbbqf0P+ait26QbsnqZ/NMZtEnU2/XNcca3mSp04cqWpto9R6IH7yzGXEx8kHFva7SJH6uVL2PhW1DBFvop0pDex6DgRIuD0hFIkch0haGju+0AXPy+yk09g0+p9fsuXTq7jLdkTYkmehQnbLaZkDzv53W0ZsWmPhnzupFPAMboxvsFqfHfs3GGp7IkCGz5AlSWbvuOlM+rT+a3LWNHAJ4hXhftNxj6G7jv6AOpiymUt23cYHktKSE3tWjiE6cXaop7vDi75fmpdLYFLjLvX7IlbbNJmrx9PqoFbe6mPAM54ASf9fNXhjDdW9PZlIaMHqJ+qkU2NboAPIALMN27iKv8ALpZfM/ZPOyq9X+ZUI5gWA5QZJPyV7el1V/X2nTZ4ngeoVbV3rYTFJj6h6CB/yNkzC7t0mmXDO7mVZ0qDW+FoHkIVTUV1PG4upoxtIf3GSubsNz/51V7+gMDygK2XFyAGG2dTp+BoHWL+6kFNLkkoFzJqVNKqOSphXIPnRmEqgWDo0/QSjAVDbL9FrGOOUABvK86dOJXOp8SWgstYn8uFpvK9XCOXJmmbCqETliP1YKywe7rbFzibTax9Fd1Rmloc25GmXoZNpP8ApFp0CO6DmN+MDhYQ2ANBqtTCROVDwmHbTi0XgcLROvFWT325+fHjGlgUDDAuJADLRNy6TGgI14KWzDiDJPkGkEnoePmujFFbVkCHEHTSePDT81H2lRBp3Jb1b4o9It91YfgoAIBEaSInhqfVOr4EMh2SRNzBJGgtDSTqpfCxlaO7b3GQ5kG8zJI52Bn3Uinuk8uIzQOENJOvKRC0dBuZ2dnhm8NM5QYIkkcteiNiKr8rezHfHhcZ4aw0m+i42RvdUVPc/i57oFrhok2Ai54lXOG2aGMAmplI7pe2BI1HA8OYjqhCliHCKjZcYAJLRwkiCI9NekqRXwlQBwa57i1veGbKxs30bqSJ1Cyp+MwoiIAEZjUBiehsSOWb6qHj6TKYaWEOMgwwHKIg9HG3CeHUoTcM8NiqCHGYJGYBvR030m7vpdNn7Ta1vZvGQNLu+AdTAiCACQbzca2KliwuGwDgQ89/NPckNc49YgmMotpb3jjZvaAkAtIIzEg5QOJB5Dkb6pRigC5naAOaJaSS0kE6DKPcWKs+xbUdlNTL/DLnTmAEcQ5z58raA9VjVaVP7uFoEkye8HRflpf5aaKJVwAaJc10WvOWfW4lX5wzKjLVA++UZHEiB8RIPQW+WkVO3MA2mID2l0gZRmc7SxsAB5XTRtROxRuGnu8/XQc0eiRGk8P1JVpsmi3I7M3PFxwuZnKRxg6T7pvZ9Q0Hib29PpH2WLn9LoDs5jMA33TjhQNIPNdUpdmCXHLNwTcOHNU2K2i8ktHh5i0+32WplalifUOY5KYEcSPurXYrchA91n8HjnAZWN8yrDB0KrneKXfIK2w09Ap4oRw90v45vMLLN2biZEud00j8lKZu3WPiqGOIzXj0lY2vFeP2k0an3/2o79v02zLx7j8lXN3Lm7nyplLdGkNZP69U2aArb4MHhueQ/wBwo7t5aroyUz7f6V7R2DSbo0KZSwzW6NA8lO69mXY/FVNJE+v1spI3cqv8dQ+hI+llpZXSnc3FJh906LTLmkk84P3VlR2dSb8I9R91LzJMyaXdKxo4adE6UK3JKG9UQWUhcmZTzS3QOXJuddnnRA5cklJKBU0lLKaqEvzXJVyDzHZuy6dQQagh8QCM2aJJAIkyDrKkP2J2ENL25naCQ0EXJ7s90C0mJN1YYPYXZ0xIbB8Rb4rgOJDrX71vLrZjqDXVWtiTkABqQ8ybySRew5Ltc9OfFX0MCXPyXLh3RkDyyNS5twCL6TOiszsN9OXd17rEACLHXul2s2nTVOxWzG06RqZzkgC1KmHFxBDTExE8PJS8DWxIoBzajIm3ca05ZbxDe6fQ+ac6cUTZWxarS2rnqnNNmhpZeYAbJJ4x5aKzo1KrwctTgMsshgGk6DL6AH3Ul+Kc2m+5cAGl2ZzpOaAQ0tjIBzuVVYvaTaLXmrRbVY4BrRndPdi7s0m54B3BXkaS6tGhGYPp1HBwBBN21AIkmCTPI2RMENHP7Q3HxNcA4ER3Rb5RHJUu7+13NruaGtZmGYkS5wuJhzjIPeCvcVt0ANs7K5x1cXmLg2JAvl8rmyzyXTsY/wDjNphuZ5II1phrY1AaO8ImSjbUwVZoJYaRbEktaWvYAdSQ4B7iPL2Vb+96NY5ezcC0Q14hrwIg95pkDS080eph+47K9wLABaQC2x7xmXG/qnkDrb1GO4xvaA5HOdEEAA2cDlzfkU3F7wk5XZQ4uBu8tIDvCSxrCCXcJ+izdPDtfiXFwLwCQQXZYIBJyw0gD0WgwueqIp5aYp5WhtzMkAFzzcwY4ddVKDMx2RwpvaahIBzOFmEDM2YEw2TqeXRRamygx/aNDCYksl7hLpBgNAIAkcQrbbmDhhdUqOgjw02hpJaCSHOJiJAi1lT7IxLXtc5xeAAMoHehl7XcB5WspZPCypVZjCwdyjmmSadzl7x+ISy8aHpyUZ9ChVEVGtoBjRYPb3RElwFySRI05ayi1MFhqbQ9jKhzEyXOGZwNpMaEHz4padFlSlmw5exwuc5kE96TAuLjnyU3fEFRjmU3js6bqzgQRD2GmS6QSRwdYD2Co3seIJ5DvOgcyCJPWJtxRjtCs43c0jxAx3riA2eA1FuCh1sS51TspjvAWECTA09eMrpynhnS5wuKbTptFMvDombFr+Ei2l4g/mgOxT6xcWsHiPO0cgeFiq/FOdSdrJHdMWmLfkupVy+S4l0CBMQM1jbX5rnwm2uVD2liahJDiXHibyCUzD4NupcI5G3vN1OZs8MIJMg35m9tCenNQsVhzbvSCTwiI9U3PQs6JDhB7pj4dCOv69Fa7BbDtZ5BVuHaGttJtx/XkpmyqoFTjqFx9ul8N2wWHkla6LH0P5JlLSeifErq5nyuzJq4Ip2ZLmXNbJXKBQUsrotKRA5KE1LKBy5IFxcinSulIuCBYSFKuKBuX9SkLepSrlAzKecrsx/UFKSkQMLv1C5PKR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0485" name="AutoShape 8" descr="data:image/jpeg;base64,/9j/4AAQSkZJRgABAQAAAQABAAD/2wCEAAkGBhQSEBUUEhQWFBUVFxgXFxgWGBcXFxUVFxgVFRcYFxUYHCYeFxkjGRUVHy8gJCcpLCwsGB4xNTAqNSYrLCkBCQoKDgwOGg8PGi0cHBwsLCwpLCwpKSwpKSkpLCwsLCwsKSwpLCksLCksKSwpKSkpKSksLCkpLCksKSksLCwsLP/AABEIAI4BZAMBIgACEQEDEQH/xAAcAAABBQEBAQAAAAAAAAAAAAADAQIEBQYABwj/xAA+EAABAwIDBQYEAwgBBAMAAAABAAIRAyEEEjEFBkFRYRMiMnGBkUKhsdEUwfAHFSMzUmJy4ZIWgsLxNKLS/8QAGQEBAQEBAQEAAAAAAAAAAAAAAAECAwQF/8QAJREBAQACAQQDAAEFAAAAAAAAAAECERITITFBA1FhBCJxgZHw/9oADAMBAAIRAxEAPwDz7G4smXDmTE6GVr9gYgmkS9wALS8RbKGjKQROkGOsLCsMtIm14n4REnT6KZhMY7MGsOuUC5E5nBouLrWOfG7ZuO5pv9l7TLnueGnK4w46A5WtbLJ1j9XCuuza8AtMO4OHHl5iFVbJw7aNCm1wygZpNwSYku70GZi8clOwPdJbp05XNvK5jlYcV7sL27vNlO/YQZmn62j3GnrZHzgzzHysnVGTf9fr9cEyhTsRxBK6MngwUrgnR9LJ0Ksglt/P8v0UpCV7fkR+vZOhUChJCIWpITaGQkLUSEkK7Ai1JCKWpMquwOEkImVJlTaGQuhPyroV2GQuhPhdCbDIXAJ8LgECQuhOhdCgbC6E6EsIpkLoT4XQiGQuhPyrsqbA4XQiZUmVAMhJCJC6FQPKuhEyrsqbQOEuVPypcqbUPKlyp8JcqbA8q7KiQuhNqZkXJyVTY8arO1EjQzYEfLh9kXZjWsIdUMxDjALszf6dQLxz4lVeeSQNLib2kGPzRadYhuV2bK4AjWD1k6r40fQaurvA6uaFN7gxof3iLQ0lt+mh9+S22xT281LGmf4bXTd2Tj0knjxjkvK9nUXVdIBi5JiGi5N+V9F6VuZiQ6kaQyksPwgadQLcuA63Xo+PK1yykjSYfDDQkAjpqLwR+ua78MA7W5/1/tIcM720PEefMJWAk3EHQ+a7y37cr/Zwo8kopovYnkiMoc5V5aTjtENNI2keSsgGBL2gU6l+muH6r24Yld+EdyVjn5ITnuU6lOEQHYdw4IZYpzqrkJ0ldJlfbFxnpGypMqOWHkm5VvbOgcqTKilqTKrtNBZV2VEyrsquzQcJIRIXZU2BwuyomVOY0cUtNBQuyqQ+mOCZlUmWzQeVdlRMq7KmzQcJYT8qXKm0DyrsqJlXZU2B5UmVFypMquwPKkyouVdlTZoLKlyomVdlTYHlXQiZV2VNgeVdlRMq7KmwOEkIuVJlTa6DhciZVybNPnhsgcdR+audibLYW9pUqRcgNyZu/o0OB1aTAsDF7aKjDtbp7a9wdSF8l72xxuMDMM2mMtSPE4ESwjwsEDSM2liZ6LUfsuxOUuY+G57g8S4fC48BBtpJkcF5tgGGpUhzsjiCWZhIJOgJNgDzNudl6vgcc7ZeGa17qVWlkJPZ+MOcZkMJIc0AtkWH56lRvqQbJE3AE9J0+iR9Ns6CYWH3B2+HtJqPYDVccgzVMxIOXK1rrZQ0MHd0i/TZly0ghhR6vmlLUwsW8ezFDhEZRJStHRSg+BotZZpMQTScEFzyEapiCVHKY/pfxwq9EpqjkmEKBtfHCnTcZh0W9Zj0stXU7szacQD0QiELCY9lQSDceIcW3i44KHj9vMpPDXMeZjvANyweMkiR9lqZyJcbVhCTKqvF71UGWBLz/YJH/IwFV4nfV3wUwOrnT8hH1S/LjEnx2tPCHWqtaJc4NHUgfVYjEbzV3/HlH9gA+evzVZiK/F5JJ4kknh5rGX8iTw3Ph+3oFPa9F2lQGDE3ifPRS2OBuCD5XXluKxxpNdlcGkjS14PVQ8JvVWYeB6ix9wpP5F9xb8L2CESgLrznA/tFcLPB9RPzF1oMDvzSeOvIH7rp1sbGOnY11Vw5BRnRyVBU3ncTZgjqST8rBPp7zD4mezp+oWcc8Z7auOVWzcQ0vLAe8AHEdDIH0RYWJ2fvG394vc4kMczJdt5beDE21uNVrmbUpH42+tvqt4/JKxlhYkQlypGVWnQg+RB+iJC3tjRkLoT4XQmzRhC6FT7w7W7BzHE93K+RxmBHkNb9FcUagc0OGhAI8jdSZ7ul49tuypIRIXZVraaDhdlT8qWE2aDyrsqJlSZU2aMyrsqJlSQmzRkJIRYSEJs0FC5EhcmzT5uFETqjYYNDhMH/AC084Cjl06Li/oNI09f0V817Wz2Tj8IcM7tSGvpwKR/iP0nMT3gDmkwwd0TeyzwxD39xmkgcGudeGjLN7kWRNm7t18QxzqIzATIBuXNvlg6ugzHVWO7+7nbzSqVOzeRmotLY7RxOWc3IEOaR9iqi83f3nbgqj3OoU6bZAMNPaOLRcUw58tmxMkgSLcFu9h7UrYmr2lSm+jTiabSJDmx43OOjjmMRw8lntifs3OGLKpeKjxIfTcB2ZYQ4OAdc3GluNxqtxhMOKdNjG6NAF4kwOMWlaiJOYrg9VW1d4adBhcZcR8LbknSJ0WSxH7SM2jXMHSCfc/ZW5SGnoZqgXkeqT8TyXmP/AFbTcZIeTzN/nKeN6KIMGQRY2m4WOf41x/XpMFNXnrN6aP8AWR6ORm71U+FcjzLlqfL+M9P9bXE4xjBL3Nb5n8lgd7tvte9uR0AcXaAzqLzcRb7pNr1mdiKzX5nOLrvnK+DHddzAJkGNLSspWqZszqnegSNCIPCTblp1Wcs+RMdLCht97WQO6x5EQILosJMTFz72VvQourB0S9zAx3MtYc4tPC2g5LHsxReRlkRAN3ENFxoLm5+S9d3IwINTtGBxp1GZA9wDc7qZfmDWTmaBnaBmAnVZaZPZOzHYgVsgM0S0EG2bNmPdjll+aLuzsV2K/EAgNNIgMjicz2nN/wAQvSdi7pOoV8Q4luWuWFoaD3cocDJjUk6KXsrdAYd9V4dm7ZxJhpESXOjxEfFyCK8a2bTe3FVW1rsYKjcpAFwLG17HjKqNp1ZeSwGDzjSbDTmdVsd9jQp4p2QF7XkioXENh5gHI4AFpZAsZ4cFhq1VrHktdJJghxaTI1iOBPGyxUbjDbutxmCr1pBNKKbe6BnIDZJPC5+6z7N3m5RAiw08lJ2Dt2rSaabYIeR2rGyXwbg/0NEgAkmbmBdXGDpZsPnHwC/kAFuIyWL2YKdifFZAq7LeyC35J+38eHOEGQBY8bzY9RorzYWLFVgkRAAv5Hj1sk8rtnG7QrjjPm0fZSWbXqZT2mUN0PiH5rTDANjRVG8FFjA0aTPv6JdyJtSN2mWve+bvBA5kTrP6srbDbzgABwdPEwDJ9ws7Vr37glxsB0n6rUbC2c2sLiMpAjXrrxUijUt5KR1Meh+xU6hvGB4a0f8AfHyJCqsDsNtQOJiz8ttDDQ7mf6kuK3da19JsfzHETOkdPdb7p2ajDb0vHxB/mJ+YUzDb2BocawtMgiO6DFiLWB4rBYjdw02OeZhvKOJACHidnVKRymo4XjUxpOn5K87PacYsN7duds4QXdm0EXgOadSJ+IaweWq2O5m8dN1CH1O/M9/K0AaNDeYgLzI0pMZpAuZ46iI43hNweIqOeS02DuB4xr6ALEyu9rp7uzENIkQQeIXF45LyHC7TxLBmpPd5D5COKudkb5415jse26ZHB0WvLeFxeF2xzlZuNbDeLFOZQcWDp1vpH64ouy6+ek1x4gelgNeJtPqsrvNi3PpNee6HQB3pcxxALmECxggwbHVS92d4G9nTpvcJyuM3sWmIJPGAeKsz/qZuPZql0JlKsHAEGQdOoTnPAEmwXXkxxLCaTr0E/X7JwcgMc7O4EANgZSDJOsyIsnJZiLnuOon6fddKhYyp4eoj5BJ+JhtzeYWepprgMcWASDwK5RGx8Qk9YH1XLlfkrfTn0+emItPnNxcILCnNrQubTX4TeJ2Dblphs1BTc59J2gDTIdHx6zB56SoOL3lLnioC7MHEzoQZJsR1JKoO2T2hvX2lB6zuPvVUxLv45nIxwZFuIkvA1dBEdAVsvxctJtx10XhOzMfUpGKXiNvDNjb8+C3GxadWpQE1LEgmQQAQCCLN6gpcteU09T2PurhHNp4g0muc4uMuJcAGh4s0mAO7PmsTT2Ex7JDGG8RA81p93t46FLBUqLn96m14ccj4k5zrH94Wd2btFrWQ4mdfC48uQWeUasQ8fsOl+HeG9lTc4sAzOZTzRUY4iTqYbos8d2GlxOeiZLj/APIpcQeGa3eV9+/w+uKb8M4jMA1+UkDgHG1kevsuibtY0zqOzP8A+bq8ommf2xuyX4io6mabmueSIr0RLbwQM1k1u6T/AMO1oa0v7WXRVpTlDANc2kk26Jm2sZSpvDW0WSNSWAEn1VTS2u1rpDGDyaBHC0cU5LxTto0H0WNY+G90ZmvcIngQQSH24c5Wdx2KuZBIjVjepnvEaahWeMqmIb3JPdAbBuJ8NuAUEsIIJeNLkyR0BGnusyoiU673wKQdAiSSOGgm1gAvRt09/cTQY3OBVyPDGgkH+a1xMwbAFgNo4rBVMebkuEcAAAb+scuavN0NjtxbeylzRUxNJuZuUkHLV0YSLDN1tJgwqNtiP234kSBQosdE6PdqJB8Q6IVb9sOOIAPZUiZ0pOIEEgGXPPEclb7Y/ZNSFKpU7d8spk+ECQxkAeKBOXkjYn9jlN5J/EvBJmzG8JMeLQym17PKdt4upXeXOc0VCTmLbQT/AGi44W0VYMNkMl7M5aYJmQTAtHQqZt3ZDm13trZ2uaYPcDSRoJF4MQbWPMqrrspuDWgGREQZIGt7KIPT2rkfAHafQ6G9hLZlavZe2X/hKrCWhwBJAguDIAgDpqeiyXaNY0jIXaZrCPIujT2VhhMA6vh4p5WFpLmDLl7S0ESOg1OvRWCqqunqSVP2VtUsfBki7jHONfsqp9Iz1tpB+c81IwuHIbDRLnEcL62ElTwPQqhLaLXuBMtBIAmQdYvrHBZbbdWWZDebsqC0g8HN5xrxW5wwcMMGmHOFPrBcB1vqsBihNaGjK0+UgnUEcI+yuVSRXhuUAwM7hw+EHUwOJuei0+7tAszPLoaz4RfvOieH9oVVRwpz94yQAJ10/wDatg+GwDqYPqZKxy03xWeHxYe0BxDAMxJjiMsGR0KnU8bhyWF1ajmYYa57gINpv9lQ4KmHVGgtzMOotEG08ytJT3Ywr5imBe0SOs69VuZbiXFZPwOznUyyrtGgQYnLPC+ocsZvj2DapNCp29wQYIaW6xB4j5+l6PfTAto4ssZMZGnnczz8kGkwmgxxvmzA3iA1xaPopkiLiKjg50ukZZHLUIuCrimyp4gSIiwnMbg9IjQ8Ag42zwL3bHPz18kPsGPdPhbx1IsNOZJQaPd/aVsrvCZgyLTrF5sDrEarV7EwzKBOYuymmbukkQ5h9OfosLstrWua4hp/ysCbRI/pC1e2MQGUaTi8gvaTmi2aQdOAsR6hWZCp2zX71RtMlwcYM/DMQ75kTqomFxInIHBzyTJAgZRNjmvw/wDaY7EyQ4ua82i3h5kOufQIdPGsaHEZbuAsYt1Np+QjUqDZbI22DTALpcwXvy+g4R0U7bm2h+Gt8RtrwLTrzuFjsFieNgcuXUFx56WHCSg7Q2rIayHAtJNpE2GsjpqryshposJve5lN5cZdmGWeXGZ6BaHZ+2u0phw5kX6ZT/5LyqvXyamJOkz5cOX6K9A/Z9WFVkOp0iMzg01PCIbSuJB42gLjnnlPjuq7fFMec3ErEYwzN7Hlwt0hMpuuXOdOUuMCQe7eZBj0hX20HsFBpe9vecKcNh+QODmiQRZogC2iiHZ7XNe5lZoJE3hpEjSOMAnguUyt09Pab8e0attWmI7g0tfzHHqCuQX7tvsPxeGbEjvVSJgm7e4Zb16Fcu3H/tuHU/J/p4ayh1SijCEHFE7I2mBMRccfou7zi/h2zadNUowhnumRw4HyIlNFHuyHAxqJHXS99F1Nx4Xjkg0OwN3XGr3xLWgyJjvDVpsQfoVvNmNdRbkpBrW3MEgiTrq2VQbhbHq1O0qNe0A2JzBzybWJgnLbjyWmrbIqNJHbsHTMw6Wi414rlljle+2pYlB4d46Tb8RH5NlSKeDpu8JAPIZTHuJVK7AVokYikb82Ej2mFENKvN6zP+2Dz5BcrNedNStEdmPBBa4GCDGmnoor8NVAuHe5hQqOLrtsK7Xf5Mk+4Km4Xa1Qn+I4Dq1hI+qzrG+xBxeyA+9RgPmb29VGZu9QbH8Jtri5MH1K1lKuxw8Qd7fRK7CMPCPJTjfVXs8921st8k02iCNRPAQJddZmts2o67wWgaDK4j3hewVNmNPhfHoCo1XYzj8Q+n3WpllinGV5RS2WW6MLuRdGUcdCtJsJtXD0C+k5oea4LTBtFJ2gnUEq8r7oOmQXn1n/AHyULaWwa34cMGUvFbO0Q4QwMLbkjWTzK1M7fPY468Lj/ris6mWVaz4c2HgZtDY62AI6nVGP7TMQI78+ZM38x81in7CxcnuNJPUmLzxF+HshndTGeLsZdzzCwHKSPokn6m/xebz7YdizL3ta42JgaiwM2JsYg2vaJWdOxmDK0PsD3tQSIngPmT6WvMobl4x4BqsEf5tk8rTEIj9zscT3WsaObqg/8Ve89ohDdU1ADTrgawCToeAHqfdWlPY+IYxoZlLgIDhAHQm17QiYPcTFWL61Nka5Q5xPmbLT0dkBg71WfINb0sLpcs54pxlefjc6uJJLO8ZMF3HkA2y47LqUMsC4vraeOq9GZQot+JzvM/6VTvB2JbAzD0J+pWeWW+62RRYbe+oLFjLf5z7ByrtqtaXB9mFwPdYTNzPGYMiPyQamCpOP82qTP9A+hClM2awwR2sj/EcZ4rWWTLqU5bCfOB79efmEUYiO6bAf+xf/AJKRh8FlkmeGsfkf1CiV6Qc4idI5S3wx56/JZl26eljgcNeQ4COceUQDfT9Sr3tnkt/iMZEg5ZE63Oo9lQYXBtaLvdfW8eiLkpDVziernLNyLWkxDMI+HV6VKo+A3Oc0mNPh6rMbUcynmb2dN7DcES1zRmu0fdUmMzmoe73ZgQTljndCoVnyRkcR/gSP1qrrJjaDWoZnRmsNCdY9vP3R2bP0AfYCQHAXjlHBSRQfUMdk7lJaW2nUGJU3Dbs1gDL2CbDxTHJdOf8AhNK7BvcytTqZc4Y4GCLEA6R+a2O1NqUMW13aUKgJBDfiyPgQ5rbWtp1VTg93HjLme1xadb3EzB6LQsY48AT0/XRYy+T6akZajs2lSF2VQ6R3h3WxeZbHUXngUM4mkO5LRl4GxnzAiVtG7MrO0YfY/mFKp7tVSLho84+ykyyvo0wuCfRa8kFocR3iXCHCxvoOClnF0plzWzoDIW6pbpt+NzT5N+6Mzc7CTLqbXHm4D8lZLUYPA4jCVS1lWiXEuHgfpNpMG/C/QrUP2Dh3AMZTrZM090kXiOA0gK87TC0BDQxvRrQSfQBd+9Kj/wCXSdHN5yj21WtaVEobm0ImKt+Dqh+gRhu7hqRzE5TEXedL+5vrqjjDVXfzKpA5Uxl/+xuiUsGxlw2/M3d7m6uhEbgMPwpVXDnBH1j6JFYyuTUHzEE5Ojomld2D3PMRqlZUImCRIgwSJHI8+CGE5pQa7czENa17YcC/VwnQRFycus+h6QtTguxc7+MHjjLbNmLCXcPS6xmwC+AAYb1sPfXktUwGJdH3gTrqdF1xx3GLdVZV6+HF2CWyQSZMHQa24R15KLWxTc0imQ5xgwBr68NEyiyRJAi2gmbzJkeqZUcCO45pOkAgkkE2uDFp4eyxfhl8kzOG1m2yNc6OQ/KRHD3Q6m3yJJa4RzgemusEJtXGM4vpjxNINg2AJFovKBW2jQkRldcwSS6OcQLSud/j4N9SinbsasM9XWM35cU8b1vYRDYFvFfrynRMwu0KZcQ0GRMTmc0g6m4MHyS/ul3ZhxYQ5sw2XHOzgC4N+QTo4zwc6smb9MEZmH0Mozd9aZ0Y73CzVXY9Vzaf8INtc5mw6SeuugjVAxWzHMdZ7fIzPrOhU4SLyrWt3sJ8NMn1n6BTMPtuo7WmGj+5xHyhYjLUZF7aXEjlZFGKf8RHvr5Kai925O0wPE5o8j/tIdr0uNT2KyVODqfqVJBpDW/lCnGG6u8RtgfBUHrJUF+2n883lYqudi2Dwt97qKcaS7kB04pwlOSwrbbqf0P+ait26QbsnqZ/NMZtEnU2/XNcca3mSp04cqWpto9R6IH7yzGXEx8kHFva7SJH6uVL2PhW1DBFvop0pDex6DgRIuD0hFIkch0haGju+0AXPy+yk09g0+p9fsuXTq7jLdkTYkmehQnbLaZkDzv53W0ZsWmPhnzupFPAMboxvsFqfHfs3GGp7IkCGz5AlSWbvuOlM+rT+a3LWNHAJ4hXhftNxj6G7jv6AOpiymUt23cYHktKSE3tWjiE6cXaop7vDi75fmpdLYFLjLvX7IlbbNJmrx9PqoFbe6mPAM54ASf9fNXhjDdW9PZlIaMHqJ+qkU2NboAPIALMN27iKv8ALpZfM/ZPOyq9X+ZUI5gWA5QZJPyV7el1V/X2nTZ4ngeoVbV3rYTFJj6h6CB/yNkzC7t0mmXDO7mVZ0qDW+FoHkIVTUV1PG4upoxtIf3GSubsNz/51V7+gMDygK2XFyAGG2dTp+BoHWL+6kFNLkkoFzJqVNKqOSphXIPnRmEqgWDo0/QSjAVDbL9FrGOOUABvK86dOJXOp8SWgstYn8uFpvK9XCOXJmmbCqETliP1YKywe7rbFzibTax9Fd1Rmloc25GmXoZNpP8ApFp0CO6DmN+MDhYQ2ANBqtTCROVDwmHbTi0XgcLROvFWT325+fHjGlgUDDAuJADLRNy6TGgI14KWzDiDJPkGkEnoePmujFFbVkCHEHTSePDT81H2lRBp3Jb1b4o9It91YfgoAIBEaSInhqfVOr4EMh2SRNzBJGgtDSTqpfCxlaO7b3GQ5kG8zJI52Bn3Uinuk8uIzQOENJOvKRC0dBuZ2dnhm8NM5QYIkkcteiNiKr8rezHfHhcZ4aw0m+i42RvdUVPc/i57oFrhok2Ai54lXOG2aGMAmplI7pe2BI1HA8OYjqhCliHCKjZcYAJLRwkiCI9NekqRXwlQBwa57i1veGbKxs30bqSJ1Cyp+MwoiIAEZjUBiehsSOWb6qHj6TKYaWEOMgwwHKIg9HG3CeHUoTcM8NiqCHGYJGYBvR030m7vpdNn7Ta1vZvGQNLu+AdTAiCACQbzca2KliwuGwDgQ89/NPckNc49YgmMotpb3jjZvaAkAtIIzEg5QOJB5Dkb6pRigC5naAOaJaSS0kE6DKPcWKs+xbUdlNTL/DLnTmAEcQ5z58raA9VjVaVP7uFoEkye8HRflpf5aaKJVwAaJc10WvOWfW4lX5wzKjLVA++UZHEiB8RIPQW+WkVO3MA2mID2l0gZRmc7SxsAB5XTRtROxRuGnu8/XQc0eiRGk8P1JVpsmi3I7M3PFxwuZnKRxg6T7pvZ9Q0Hib29PpH2WLn9LoDs5jMA33TjhQNIPNdUpdmCXHLNwTcOHNU2K2i8ktHh5i0+32WplalifUOY5KYEcSPurXYrchA91n8HjnAZWN8yrDB0KrneKXfIK2w09Ap4oRw90v45vMLLN2biZEud00j8lKZu3WPiqGOIzXj0lY2vFeP2k0an3/2o79v02zLx7j8lXN3Lm7nyplLdGkNZP69U2aArb4MHhueQ/wBwo7t5aroyUz7f6V7R2DSbo0KZSwzW6NA8lO69mXY/FVNJE+v1spI3cqv8dQ+hI+llpZXSnc3FJh906LTLmkk84P3VlR2dSb8I9R91LzJMyaXdKxo4adE6UK3JKG9UQWUhcmZTzS3QOXJuddnnRA5cklJKBU0lLKaqEvzXJVyDzHZuy6dQQagh8QCM2aJJAIkyDrKkP2J2ENL25naCQ0EXJ7s90C0mJN1YYPYXZ0xIbB8Rb4rgOJDrX71vLrZjqDXVWtiTkABqQ8ybySRew5Ltc9OfFX0MCXPyXLh3RkDyyNS5twCL6TOiszsN9OXd17rEACLHXul2s2nTVOxWzG06RqZzkgC1KmHFxBDTExE8PJS8DWxIoBzajIm3ca05ZbxDe6fQ+ac6cUTZWxarS2rnqnNNmhpZeYAbJJ4x5aKzo1KrwctTgMsshgGk6DL6AH3Ul+Kc2m+5cAGl2ZzpOaAQ0tjIBzuVVYvaTaLXmrRbVY4BrRndPdi7s0m54B3BXkaS6tGhGYPp1HBwBBN21AIkmCTPI2RMENHP7Q3HxNcA4ER3Rb5RHJUu7+13NruaGtZmGYkS5wuJhzjIPeCvcVt0ANs7K5x1cXmLg2JAvl8rmyzyXTsY/wDjNphuZ5II1phrY1AaO8ImSjbUwVZoJYaRbEktaWvYAdSQ4B7iPL2Vb+96NY5ezcC0Q14hrwIg95pkDS080eph+47K9wLABaQC2x7xmXG/qnkDrb1GO4xvaA5HOdEEAA2cDlzfkU3F7wk5XZQ4uBu8tIDvCSxrCCXcJ+izdPDtfiXFwLwCQQXZYIBJyw0gD0WgwueqIp5aYp5WhtzMkAFzzcwY4ddVKDMx2RwpvaahIBzOFmEDM2YEw2TqeXRRamygx/aNDCYksl7hLpBgNAIAkcQrbbmDhhdUqOgjw02hpJaCSHOJiJAi1lT7IxLXtc5xeAAMoHehl7XcB5WspZPCypVZjCwdyjmmSadzl7x+ISy8aHpyUZ9ChVEVGtoBjRYPb3RElwFySRI05ayi1MFhqbQ9jKhzEyXOGZwNpMaEHz4padFlSlmw5exwuc5kE96TAuLjnyU3fEFRjmU3js6bqzgQRD2GmS6QSRwdYD2Co3seIJ5DvOgcyCJPWJtxRjtCs43c0jxAx3riA2eA1FuCh1sS51TspjvAWECTA09eMrpynhnS5wuKbTptFMvDombFr+Ei2l4g/mgOxT6xcWsHiPO0cgeFiq/FOdSdrJHdMWmLfkupVy+S4l0CBMQM1jbX5rnwm2uVD2liahJDiXHibyCUzD4NupcI5G3vN1OZs8MIJMg35m9tCenNQsVhzbvSCTwiI9U3PQs6JDhB7pj4dCOv69Fa7BbDtZ5BVuHaGttJtx/XkpmyqoFTjqFx9ul8N2wWHkla6LH0P5JlLSeifErq5nyuzJq4Ip2ZLmXNbJXKBQUsrotKRA5KE1LKBy5IFxcinSulIuCBYSFKuKBuX9SkLepSrlAzKecrsx/UFKSkQMLv1C5PKR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alibri" pitchFamily="34" charset="0"/>
            </a:endParaRPr>
          </a:p>
        </p:txBody>
      </p:sp>
      <p:pic>
        <p:nvPicPr>
          <p:cNvPr id="20490" name="Picture 10" descr="http://os-velika-mlaka.skole.hr/upload/os-velika-mlaka/images/headers/Image/P2250312%20%5b1024x768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508500"/>
            <a:ext cx="47148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ni poveznik 7"/>
          <p:cNvCxnSpPr/>
          <p:nvPr/>
        </p:nvCxnSpPr>
        <p:spPr>
          <a:xfrm flipV="1">
            <a:off x="3635375" y="765175"/>
            <a:ext cx="730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flipH="1" flipV="1">
            <a:off x="3563938" y="736600"/>
            <a:ext cx="71437" cy="144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14400" y="836613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OŠ DR. VINKA ŽGANCA</a:t>
            </a: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0" y="0"/>
            <a:ext cx="5076825" cy="711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latin typeface="Bradley Hand ITC" pitchFamily="66" charset="0"/>
                <a:ea typeface="+mj-ea"/>
                <a:cs typeface="+mj-cs"/>
              </a:rPr>
              <a:t>GRAD ZAGREB</a:t>
            </a:r>
          </a:p>
        </p:txBody>
      </p:sp>
      <p:pic>
        <p:nvPicPr>
          <p:cNvPr id="5" name="Slika 4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076700"/>
            <a:ext cx="31194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Bez naslov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12284">
            <a:off x="468313" y="1773238"/>
            <a:ext cx="38163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773238"/>
            <a:ext cx="5327650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326</Words>
  <Application>Microsoft Office PowerPoint</Application>
  <PresentationFormat>Prikaz na zaslonu (4:3)</PresentationFormat>
  <Paragraphs>68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Arial</vt:lpstr>
      <vt:lpstr>Agency FB</vt:lpstr>
      <vt:lpstr>Bradley Hand ITC</vt:lpstr>
      <vt:lpstr>Comic Sans MS</vt:lpstr>
      <vt:lpstr>Office tema</vt:lpstr>
      <vt:lpstr>Office tema</vt:lpstr>
      <vt:lpstr>Slide 1</vt:lpstr>
      <vt:lpstr>Slide 2</vt:lpstr>
      <vt:lpstr>CILJEVI PROJEKTA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OSKAR NA PUTU PO RH</dc:title>
  <dc:creator>Maca</dc:creator>
  <cp:lastModifiedBy>Nancy</cp:lastModifiedBy>
  <cp:revision>82</cp:revision>
  <dcterms:created xsi:type="dcterms:W3CDTF">2013-09-29T18:26:46Z</dcterms:created>
  <dcterms:modified xsi:type="dcterms:W3CDTF">2013-10-16T19:52:20Z</dcterms:modified>
</cp:coreProperties>
</file>